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4"/>
  </p:notesMasterIdLst>
  <p:sldIdLst>
    <p:sldId id="256" r:id="rId3"/>
    <p:sldId id="333" r:id="rId4"/>
    <p:sldId id="341" r:id="rId5"/>
    <p:sldId id="325" r:id="rId6"/>
    <p:sldId id="342" r:id="rId7"/>
    <p:sldId id="344" r:id="rId8"/>
    <p:sldId id="345" r:id="rId9"/>
    <p:sldId id="346" r:id="rId10"/>
    <p:sldId id="354" r:id="rId11"/>
    <p:sldId id="355" r:id="rId12"/>
    <p:sldId id="356" r:id="rId13"/>
    <p:sldId id="347" r:id="rId14"/>
    <p:sldId id="353" r:id="rId15"/>
    <p:sldId id="296" r:id="rId16"/>
    <p:sldId id="350" r:id="rId17"/>
    <p:sldId id="351" r:id="rId18"/>
    <p:sldId id="339" r:id="rId19"/>
    <p:sldId id="340" r:id="rId20"/>
    <p:sldId id="352" r:id="rId21"/>
    <p:sldId id="338" r:id="rId22"/>
    <p:sldId id="310" r:id="rId2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MS 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600FF"/>
    <a:srgbClr val="FFF26A"/>
    <a:srgbClr val="FFB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91" autoAdjust="0"/>
  </p:normalViewPr>
  <p:slideViewPr>
    <p:cSldViewPr>
      <p:cViewPr>
        <p:scale>
          <a:sx n="112" d="100"/>
          <a:sy n="112" d="100"/>
        </p:scale>
        <p:origin x="-784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403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LEIE:Downloads:rft---mid-2013-uk-population-estimates:MYE2_population_by_sex_and_age_for_local_authorities_UK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LEIE:Downloads:rft---mid-2013-uk-population-estimates:MYE2_population_by_sex_and_age_for_local_authorities_UK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LEIE:Downloads:rft---mid-2013-uk-population-estimates:MYE2_population_by_sex_and_age_for_local_authorities_UK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LEIE:Downloads:Stats%20dat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LEIE:Downloads:rft---mid-2013-uk-population-estimates:MYE2_population_by_sex_and_age_for_local_authorities_UK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LEIE:Downloads:rft---mid-2013-uk-population-estimates:MYE2_population_by_sex_and_age_for_local_authorities_U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Percentage of Accepted Students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JASC Engineering</c:v>
          </c:tx>
          <c:marker>
            <c:symbol val="none"/>
          </c:marker>
          <c:cat>
            <c:numRef>
              <c:f>'UCAS Data'!$B$40:$G$40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'UCAS Data'!$B$70:$G$70</c:f>
              <c:numCache>
                <c:formatCode>0.00%</c:formatCode>
                <c:ptCount val="6"/>
                <c:pt idx="0">
                  <c:v>0.0515059337270902</c:v>
                </c:pt>
                <c:pt idx="1">
                  <c:v>0.0528209789687333</c:v>
                </c:pt>
                <c:pt idx="2">
                  <c:v>0.0534956877181534</c:v>
                </c:pt>
                <c:pt idx="3">
                  <c:v>0.0528870190842022</c:v>
                </c:pt>
                <c:pt idx="4">
                  <c:v>0.0544040782086855</c:v>
                </c:pt>
                <c:pt idx="5">
                  <c:v>0.0547927238975373</c:v>
                </c:pt>
              </c:numCache>
            </c:numRef>
          </c:val>
          <c:smooth val="0"/>
        </c:ser>
        <c:ser>
          <c:idx val="2"/>
          <c:order val="1"/>
          <c:tx>
            <c:v>Engineering Plus</c:v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cat>
            <c:numRef>
              <c:f>'UCAS Data'!$B$40:$G$40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'UCAS Data'!$B$79:$G$79</c:f>
              <c:numCache>
                <c:formatCode>0.00%</c:formatCode>
                <c:ptCount val="6"/>
                <c:pt idx="0">
                  <c:v>0.168194171610527</c:v>
                </c:pt>
                <c:pt idx="1">
                  <c:v>0.166257829134966</c:v>
                </c:pt>
                <c:pt idx="2">
                  <c:v>0.173188954484547</c:v>
                </c:pt>
                <c:pt idx="3">
                  <c:v>0.172609393736154</c:v>
                </c:pt>
                <c:pt idx="4">
                  <c:v>0.175380181110322</c:v>
                </c:pt>
                <c:pt idx="5">
                  <c:v>0.176767320089993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5417864"/>
        <c:axId val="2095420904"/>
      </c:lineChart>
      <c:catAx>
        <c:axId val="2095417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95420904"/>
        <c:crosses val="autoZero"/>
        <c:auto val="1"/>
        <c:lblAlgn val="ctr"/>
        <c:lblOffset val="100"/>
        <c:noMultiLvlLbl val="0"/>
      </c:catAx>
      <c:valAx>
        <c:axId val="20954209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  <a:r>
                  <a:rPr lang="en-US" baseline="0"/>
                  <a:t> of Accepted Applicants</a:t>
                </a:r>
                <a:endParaRPr lang="en-US"/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crossAx val="2095417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Accepted Students</a:t>
            </a:r>
            <a:r>
              <a:rPr lang="en-US" baseline="0"/>
              <a:t> </a:t>
            </a:r>
            <a:r>
              <a:rPr lang="en-US"/>
              <a:t>2013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'UCAS Data'!$A$146:$A$155</c:f>
              <c:strCache>
                <c:ptCount val="10"/>
                <c:pt idx="0">
                  <c:v>H1 - General Engineering</c:v>
                </c:pt>
                <c:pt idx="1">
                  <c:v>H2 - Civil Engineering</c:v>
                </c:pt>
                <c:pt idx="2">
                  <c:v>H3 - Mechanical Engineering</c:v>
                </c:pt>
                <c:pt idx="3">
                  <c:v>H4 - Aerospace Engineering</c:v>
                </c:pt>
                <c:pt idx="4">
                  <c:v>H5 - Naval Architecture</c:v>
                </c:pt>
                <c:pt idx="5">
                  <c:v>H6 - Electronic and Electrical Engineering</c:v>
                </c:pt>
                <c:pt idx="6">
                  <c:v>H7 - Production and Manufacturing Engineering</c:v>
                </c:pt>
                <c:pt idx="7">
                  <c:v>H8 - Chemical,Process and Energy Engineering</c:v>
                </c:pt>
                <c:pt idx="8">
                  <c:v>H9 - Others in Engineering</c:v>
                </c:pt>
                <c:pt idx="9">
                  <c:v>HH - Combinations within Engineering</c:v>
                </c:pt>
              </c:strCache>
            </c:strRef>
          </c:cat>
          <c:val>
            <c:numRef>
              <c:f>'UCAS Data'!$I$146:$I$155</c:f>
              <c:numCache>
                <c:formatCode>0.00%</c:formatCode>
                <c:ptCount val="10"/>
                <c:pt idx="0">
                  <c:v>0.138648499355551</c:v>
                </c:pt>
                <c:pt idx="1">
                  <c:v>0.150432701160007</c:v>
                </c:pt>
                <c:pt idx="2">
                  <c:v>0.277112870557908</c:v>
                </c:pt>
                <c:pt idx="3">
                  <c:v>0.0951942552016203</c:v>
                </c:pt>
                <c:pt idx="4">
                  <c:v>0.00478733198306021</c:v>
                </c:pt>
                <c:pt idx="5">
                  <c:v>0.17842018044559</c:v>
                </c:pt>
                <c:pt idx="6">
                  <c:v>0.0241207880684957</c:v>
                </c:pt>
                <c:pt idx="7">
                  <c:v>0.103480022095378</c:v>
                </c:pt>
                <c:pt idx="8">
                  <c:v>0.00055238445958387</c:v>
                </c:pt>
                <c:pt idx="9">
                  <c:v>0.0272509666728043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Accepted Students by Engineering Sub-discipline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General Engineering</c:v>
          </c:tx>
          <c:marker>
            <c:symbol val="none"/>
          </c:marker>
          <c:cat>
            <c:numRef>
              <c:f>'UCAS Data'!$B$143:$G$143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'UCAS Data'!$B$146:$G$146</c:f>
              <c:numCache>
                <c:formatCode>#,##0</c:formatCode>
                <c:ptCount val="6"/>
                <c:pt idx="0">
                  <c:v>3253.0</c:v>
                </c:pt>
                <c:pt idx="1">
                  <c:v>3375.0</c:v>
                </c:pt>
                <c:pt idx="2">
                  <c:v>3237.0</c:v>
                </c:pt>
                <c:pt idx="3">
                  <c:v>2863.0</c:v>
                </c:pt>
                <c:pt idx="4">
                  <c:v>3379.0</c:v>
                </c:pt>
                <c:pt idx="5">
                  <c:v>3765.0</c:v>
                </c:pt>
              </c:numCache>
            </c:numRef>
          </c:val>
          <c:smooth val="0"/>
        </c:ser>
        <c:ser>
          <c:idx val="1"/>
          <c:order val="1"/>
          <c:tx>
            <c:v>Civil Engineering</c:v>
          </c:tx>
          <c:marker>
            <c:symbol val="none"/>
          </c:marker>
          <c:cat>
            <c:numRef>
              <c:f>'UCAS Data'!$B$143:$G$143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'UCAS Data'!$B$147:$G$147</c:f>
              <c:numCache>
                <c:formatCode>#,##0</c:formatCode>
                <c:ptCount val="6"/>
                <c:pt idx="0">
                  <c:v>4575.0</c:v>
                </c:pt>
                <c:pt idx="1">
                  <c:v>4722.0</c:v>
                </c:pt>
                <c:pt idx="2">
                  <c:v>4942.0</c:v>
                </c:pt>
                <c:pt idx="3">
                  <c:v>4854.0</c:v>
                </c:pt>
                <c:pt idx="4">
                  <c:v>4231.0</c:v>
                </c:pt>
                <c:pt idx="5">
                  <c:v>4085.0</c:v>
                </c:pt>
              </c:numCache>
            </c:numRef>
          </c:val>
          <c:smooth val="0"/>
        </c:ser>
        <c:ser>
          <c:idx val="2"/>
          <c:order val="2"/>
          <c:tx>
            <c:v>Mechanical Engineering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'UCAS Data'!$B$143:$G$143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'UCAS Data'!$B$148:$G$148</c:f>
              <c:numCache>
                <c:formatCode>#,##0</c:formatCode>
                <c:ptCount val="6"/>
                <c:pt idx="0">
                  <c:v>5573.0</c:v>
                </c:pt>
                <c:pt idx="1">
                  <c:v>6275.0</c:v>
                </c:pt>
                <c:pt idx="2">
                  <c:v>6602.0</c:v>
                </c:pt>
                <c:pt idx="3">
                  <c:v>6711.0</c:v>
                </c:pt>
                <c:pt idx="4">
                  <c:v>6848.0</c:v>
                </c:pt>
                <c:pt idx="5">
                  <c:v>7525.0</c:v>
                </c:pt>
              </c:numCache>
            </c:numRef>
          </c:val>
          <c:smooth val="0"/>
        </c:ser>
        <c:ser>
          <c:idx val="3"/>
          <c:order val="3"/>
          <c:tx>
            <c:v>Electronic &amp; Electrical Engineering</c:v>
          </c:tx>
          <c:marker>
            <c:symbol val="none"/>
          </c:marker>
          <c:cat>
            <c:numRef>
              <c:f>'UCAS Data'!$B$143:$G$143</c:f>
              <c:numCache>
                <c:formatCode>General</c:formatCode>
                <c:ptCount val="6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</c:numCache>
            </c:numRef>
          </c:cat>
          <c:val>
            <c:numRef>
              <c:f>'UCAS Data'!$B$151:$G$151</c:f>
              <c:numCache>
                <c:formatCode>#,##0</c:formatCode>
                <c:ptCount val="6"/>
                <c:pt idx="0">
                  <c:v>4810.0</c:v>
                </c:pt>
                <c:pt idx="1">
                  <c:v>5105.0</c:v>
                </c:pt>
                <c:pt idx="2">
                  <c:v>5141.0</c:v>
                </c:pt>
                <c:pt idx="3">
                  <c:v>5074.0</c:v>
                </c:pt>
                <c:pt idx="4">
                  <c:v>4645.0</c:v>
                </c:pt>
                <c:pt idx="5">
                  <c:v>4845.0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5500376"/>
        <c:axId val="2095503560"/>
      </c:lineChart>
      <c:catAx>
        <c:axId val="2095500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95503560"/>
        <c:crosses val="autoZero"/>
        <c:auto val="1"/>
        <c:lblAlgn val="ctr"/>
        <c:lblOffset val="100"/>
        <c:noMultiLvlLbl val="0"/>
      </c:catAx>
      <c:valAx>
        <c:axId val="20955035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Accepted</a:t>
                </a:r>
                <a:r>
                  <a:rPr lang="en-US" baseline="0"/>
                  <a:t> students</a:t>
                </a:r>
                <a:endParaRPr lang="en-US"/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2095500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Graduate Destinations</a:t>
            </a:r>
          </a:p>
          <a:p>
            <a:pPr>
              <a:defRPr/>
            </a:pPr>
            <a:r>
              <a:rPr lang="en-US"/>
              <a:t>2011/12</a:t>
            </a:r>
          </a:p>
        </c:rich>
      </c:tx>
      <c:layout>
        <c:manualLayout>
          <c:xMode val="edge"/>
          <c:yMode val="edge"/>
          <c:x val="0.476562554680665"/>
          <c:y val="0.0231481481481481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'Overall Model'!$B$11:$B$17</c:f>
              <c:strCache>
                <c:ptCount val="7"/>
                <c:pt idx="0">
                  <c:v>Full time</c:v>
                </c:pt>
                <c:pt idx="1">
                  <c:v>Part time</c:v>
                </c:pt>
                <c:pt idx="2">
                  <c:v>Work &amp; further study</c:v>
                </c:pt>
                <c:pt idx="3">
                  <c:v>Full time study</c:v>
                </c:pt>
                <c:pt idx="4">
                  <c:v>Part time study</c:v>
                </c:pt>
                <c:pt idx="5">
                  <c:v>Unemployment</c:v>
                </c:pt>
                <c:pt idx="6">
                  <c:v>Other</c:v>
                </c:pt>
              </c:strCache>
            </c:strRef>
          </c:cat>
          <c:val>
            <c:numRef>
              <c:f>'Overall Model'!$C$11:$C$17</c:f>
              <c:numCache>
                <c:formatCode>0.00%</c:formatCode>
                <c:ptCount val="7"/>
                <c:pt idx="0">
                  <c:v>0.614</c:v>
                </c:pt>
                <c:pt idx="1">
                  <c:v>0.068</c:v>
                </c:pt>
                <c:pt idx="2">
                  <c:v>0.065</c:v>
                </c:pt>
                <c:pt idx="3">
                  <c:v>0.117</c:v>
                </c:pt>
                <c:pt idx="4">
                  <c:v>0.015</c:v>
                </c:pt>
                <c:pt idx="5">
                  <c:v>0.086</c:v>
                </c:pt>
                <c:pt idx="6">
                  <c:v>0.035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UK Population by Age as of</a:t>
            </a:r>
            <a:r>
              <a:rPr lang="en-US" baseline="0"/>
              <a:t> </a:t>
            </a:r>
            <a:r>
              <a:rPr lang="en-US"/>
              <a:t>mid-2013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UK Total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Graphs!$B$2:$CN$2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strCache>
            </c:strRef>
          </c:cat>
          <c:val>
            <c:numRef>
              <c:f>Graphs!$B$3:$CN$3</c:f>
              <c:numCache>
                <c:formatCode>#,##0</c:formatCode>
                <c:ptCount val="91"/>
                <c:pt idx="0">
                  <c:v>792616.0</c:v>
                </c:pt>
                <c:pt idx="1">
                  <c:v>821578.0</c:v>
                </c:pt>
                <c:pt idx="2">
                  <c:v>811850.0</c:v>
                </c:pt>
                <c:pt idx="3">
                  <c:v>797416.0</c:v>
                </c:pt>
                <c:pt idx="4">
                  <c:v>790401.0</c:v>
                </c:pt>
                <c:pt idx="5">
                  <c:v>797550.0</c:v>
                </c:pt>
                <c:pt idx="6">
                  <c:v>770950.0</c:v>
                </c:pt>
                <c:pt idx="7">
                  <c:v>755033.0</c:v>
                </c:pt>
                <c:pt idx="8">
                  <c:v>725405.0</c:v>
                </c:pt>
                <c:pt idx="9">
                  <c:v>712418.0</c:v>
                </c:pt>
                <c:pt idx="10">
                  <c:v>691840.0</c:v>
                </c:pt>
                <c:pt idx="11">
                  <c:v>681004.0</c:v>
                </c:pt>
                <c:pt idx="12">
                  <c:v>699616.0</c:v>
                </c:pt>
                <c:pt idx="13">
                  <c:v>718222.0</c:v>
                </c:pt>
                <c:pt idx="14">
                  <c:v>741448.0</c:v>
                </c:pt>
                <c:pt idx="15">
                  <c:v>751342.0</c:v>
                </c:pt>
                <c:pt idx="16">
                  <c:v>772514.0</c:v>
                </c:pt>
                <c:pt idx="17">
                  <c:v>772868.0</c:v>
                </c:pt>
                <c:pt idx="18">
                  <c:v>777189.0</c:v>
                </c:pt>
                <c:pt idx="19">
                  <c:v>811390.0</c:v>
                </c:pt>
                <c:pt idx="20">
                  <c:v>823211.0</c:v>
                </c:pt>
                <c:pt idx="21">
                  <c:v>857679.0</c:v>
                </c:pt>
                <c:pt idx="22">
                  <c:v>885632.0</c:v>
                </c:pt>
                <c:pt idx="23">
                  <c:v>876441.0</c:v>
                </c:pt>
                <c:pt idx="24">
                  <c:v>869898.0</c:v>
                </c:pt>
                <c:pt idx="25">
                  <c:v>880638.0</c:v>
                </c:pt>
                <c:pt idx="26">
                  <c:v>862835.0</c:v>
                </c:pt>
                <c:pt idx="27">
                  <c:v>872277.0</c:v>
                </c:pt>
                <c:pt idx="28">
                  <c:v>876318.0</c:v>
                </c:pt>
                <c:pt idx="29">
                  <c:v>857902.0</c:v>
                </c:pt>
                <c:pt idx="30">
                  <c:v>866670.0</c:v>
                </c:pt>
                <c:pt idx="31">
                  <c:v>867766.0</c:v>
                </c:pt>
                <c:pt idx="32">
                  <c:v>875516.0</c:v>
                </c:pt>
                <c:pt idx="33">
                  <c:v>876213.0</c:v>
                </c:pt>
                <c:pt idx="34">
                  <c:v>840702.0</c:v>
                </c:pt>
                <c:pt idx="35">
                  <c:v>784349.0</c:v>
                </c:pt>
                <c:pt idx="36">
                  <c:v>772833.0</c:v>
                </c:pt>
                <c:pt idx="37">
                  <c:v>787837.0</c:v>
                </c:pt>
                <c:pt idx="38">
                  <c:v>803691.0</c:v>
                </c:pt>
                <c:pt idx="39">
                  <c:v>818169.0</c:v>
                </c:pt>
                <c:pt idx="40">
                  <c:v>855361.0</c:v>
                </c:pt>
                <c:pt idx="41">
                  <c:v>892511.0</c:v>
                </c:pt>
                <c:pt idx="42">
                  <c:v>922411.0</c:v>
                </c:pt>
                <c:pt idx="43">
                  <c:v>901442.0</c:v>
                </c:pt>
                <c:pt idx="44">
                  <c:v>924544.0</c:v>
                </c:pt>
                <c:pt idx="45">
                  <c:v>925320.0</c:v>
                </c:pt>
                <c:pt idx="46">
                  <c:v>938442.0</c:v>
                </c:pt>
                <c:pt idx="47">
                  <c:v>938419.0</c:v>
                </c:pt>
                <c:pt idx="48">
                  <c:v>946556.0</c:v>
                </c:pt>
                <c:pt idx="49">
                  <c:v>937913.0</c:v>
                </c:pt>
                <c:pt idx="50">
                  <c:v>919385.0</c:v>
                </c:pt>
                <c:pt idx="51">
                  <c:v>899847.0</c:v>
                </c:pt>
                <c:pt idx="52">
                  <c:v>870220.0</c:v>
                </c:pt>
                <c:pt idx="53">
                  <c:v>836048.0</c:v>
                </c:pt>
                <c:pt idx="54">
                  <c:v>818743.0</c:v>
                </c:pt>
                <c:pt idx="55">
                  <c:v>800649.0</c:v>
                </c:pt>
                <c:pt idx="56">
                  <c:v>772132.0</c:v>
                </c:pt>
                <c:pt idx="57">
                  <c:v>745333.0</c:v>
                </c:pt>
                <c:pt idx="58">
                  <c:v>718242.0</c:v>
                </c:pt>
                <c:pt idx="59">
                  <c:v>720291.0</c:v>
                </c:pt>
                <c:pt idx="60">
                  <c:v>711437.0</c:v>
                </c:pt>
                <c:pt idx="61">
                  <c:v>691443.0</c:v>
                </c:pt>
                <c:pt idx="62">
                  <c:v>697056.0</c:v>
                </c:pt>
                <c:pt idx="63">
                  <c:v>711354.0</c:v>
                </c:pt>
                <c:pt idx="64">
                  <c:v>729523.0</c:v>
                </c:pt>
                <c:pt idx="65">
                  <c:v>768333.0</c:v>
                </c:pt>
                <c:pt idx="66">
                  <c:v>831774.0</c:v>
                </c:pt>
                <c:pt idx="67">
                  <c:v>643818.0</c:v>
                </c:pt>
                <c:pt idx="68">
                  <c:v>624435.0</c:v>
                </c:pt>
                <c:pt idx="69">
                  <c:v>623087.0</c:v>
                </c:pt>
                <c:pt idx="70">
                  <c:v>581589.0</c:v>
                </c:pt>
                <c:pt idx="71">
                  <c:v>521183.0</c:v>
                </c:pt>
                <c:pt idx="72">
                  <c:v>470131.0</c:v>
                </c:pt>
                <c:pt idx="73">
                  <c:v>485565.0</c:v>
                </c:pt>
                <c:pt idx="74">
                  <c:v>480687.0</c:v>
                </c:pt>
                <c:pt idx="75">
                  <c:v>466283.0</c:v>
                </c:pt>
                <c:pt idx="76">
                  <c:v>441824.0</c:v>
                </c:pt>
                <c:pt idx="77">
                  <c:v>419580.0</c:v>
                </c:pt>
                <c:pt idx="78">
                  <c:v>397411.0</c:v>
                </c:pt>
                <c:pt idx="79">
                  <c:v>367027.0</c:v>
                </c:pt>
                <c:pt idx="80">
                  <c:v>347425.0</c:v>
                </c:pt>
                <c:pt idx="81">
                  <c:v>335545.0</c:v>
                </c:pt>
                <c:pt idx="82">
                  <c:v>315710.0</c:v>
                </c:pt>
                <c:pt idx="83">
                  <c:v>290844.0</c:v>
                </c:pt>
                <c:pt idx="84">
                  <c:v>260378.0</c:v>
                </c:pt>
                <c:pt idx="85">
                  <c:v>231430.0</c:v>
                </c:pt>
                <c:pt idx="86">
                  <c:v>209463.0</c:v>
                </c:pt>
                <c:pt idx="87">
                  <c:v>187047.0</c:v>
                </c:pt>
                <c:pt idx="88">
                  <c:v>162812.0</c:v>
                </c:pt>
                <c:pt idx="89">
                  <c:v>141185.0</c:v>
                </c:pt>
                <c:pt idx="90">
                  <c:v>527239.0</c:v>
                </c:pt>
              </c:numCache>
            </c:numRef>
          </c:val>
          <c:smooth val="0"/>
        </c:ser>
        <c:ser>
          <c:idx val="1"/>
          <c:order val="1"/>
          <c:tx>
            <c:v>Male</c:v>
          </c:tx>
          <c:marker>
            <c:symbol val="none"/>
          </c:marker>
          <c:cat>
            <c:strRef>
              <c:f>Graphs!$B$2:$CN$2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strCache>
            </c:strRef>
          </c:cat>
          <c:val>
            <c:numRef>
              <c:f>Graphs!$B$4:$CN$4</c:f>
              <c:numCache>
                <c:formatCode>#,##0</c:formatCode>
                <c:ptCount val="91"/>
                <c:pt idx="0">
                  <c:v>406642.0</c:v>
                </c:pt>
                <c:pt idx="1">
                  <c:v>420940.0</c:v>
                </c:pt>
                <c:pt idx="2">
                  <c:v>415780.0</c:v>
                </c:pt>
                <c:pt idx="3">
                  <c:v>407819.0</c:v>
                </c:pt>
                <c:pt idx="4">
                  <c:v>404312.0</c:v>
                </c:pt>
                <c:pt idx="5">
                  <c:v>408325.0</c:v>
                </c:pt>
                <c:pt idx="6">
                  <c:v>395097.0</c:v>
                </c:pt>
                <c:pt idx="7">
                  <c:v>386186.0</c:v>
                </c:pt>
                <c:pt idx="8">
                  <c:v>371258.0</c:v>
                </c:pt>
                <c:pt idx="9">
                  <c:v>364761.0</c:v>
                </c:pt>
                <c:pt idx="10">
                  <c:v>354516.0</c:v>
                </c:pt>
                <c:pt idx="11">
                  <c:v>348747.0</c:v>
                </c:pt>
                <c:pt idx="12">
                  <c:v>357259.0</c:v>
                </c:pt>
                <c:pt idx="13">
                  <c:v>368251.0</c:v>
                </c:pt>
                <c:pt idx="14">
                  <c:v>379837.0</c:v>
                </c:pt>
                <c:pt idx="15">
                  <c:v>385011.0</c:v>
                </c:pt>
                <c:pt idx="16">
                  <c:v>395941.0</c:v>
                </c:pt>
                <c:pt idx="17">
                  <c:v>398800.0</c:v>
                </c:pt>
                <c:pt idx="18">
                  <c:v>398570.0</c:v>
                </c:pt>
                <c:pt idx="19">
                  <c:v>415742.0</c:v>
                </c:pt>
                <c:pt idx="20">
                  <c:v>419043.0</c:v>
                </c:pt>
                <c:pt idx="21">
                  <c:v>432908.0</c:v>
                </c:pt>
                <c:pt idx="22">
                  <c:v>450770.0</c:v>
                </c:pt>
                <c:pt idx="23">
                  <c:v>446135.0</c:v>
                </c:pt>
                <c:pt idx="24">
                  <c:v>437953.0</c:v>
                </c:pt>
                <c:pt idx="25">
                  <c:v>440649.0</c:v>
                </c:pt>
                <c:pt idx="26">
                  <c:v>428009.0</c:v>
                </c:pt>
                <c:pt idx="27">
                  <c:v>437032.0</c:v>
                </c:pt>
                <c:pt idx="28">
                  <c:v>438519.0</c:v>
                </c:pt>
                <c:pt idx="29">
                  <c:v>427186.0</c:v>
                </c:pt>
                <c:pt idx="30">
                  <c:v>430050.0</c:v>
                </c:pt>
                <c:pt idx="31">
                  <c:v>429631.0</c:v>
                </c:pt>
                <c:pt idx="32">
                  <c:v>434683.0</c:v>
                </c:pt>
                <c:pt idx="33">
                  <c:v>435292.0</c:v>
                </c:pt>
                <c:pt idx="34">
                  <c:v>419247.0</c:v>
                </c:pt>
                <c:pt idx="35">
                  <c:v>391267.0</c:v>
                </c:pt>
                <c:pt idx="36">
                  <c:v>386344.0</c:v>
                </c:pt>
                <c:pt idx="37">
                  <c:v>391909.0</c:v>
                </c:pt>
                <c:pt idx="38">
                  <c:v>399581.0</c:v>
                </c:pt>
                <c:pt idx="39">
                  <c:v>406009.0</c:v>
                </c:pt>
                <c:pt idx="40">
                  <c:v>424782.0</c:v>
                </c:pt>
                <c:pt idx="41">
                  <c:v>442629.0</c:v>
                </c:pt>
                <c:pt idx="42">
                  <c:v>454179.0</c:v>
                </c:pt>
                <c:pt idx="43">
                  <c:v>444455.0</c:v>
                </c:pt>
                <c:pt idx="44">
                  <c:v>455386.0</c:v>
                </c:pt>
                <c:pt idx="45">
                  <c:v>455940.0</c:v>
                </c:pt>
                <c:pt idx="46">
                  <c:v>464356.0</c:v>
                </c:pt>
                <c:pt idx="47">
                  <c:v>462099.0</c:v>
                </c:pt>
                <c:pt idx="48">
                  <c:v>466244.0</c:v>
                </c:pt>
                <c:pt idx="49">
                  <c:v>462083.0</c:v>
                </c:pt>
                <c:pt idx="50">
                  <c:v>453913.0</c:v>
                </c:pt>
                <c:pt idx="51">
                  <c:v>445467.0</c:v>
                </c:pt>
                <c:pt idx="52">
                  <c:v>430835.0</c:v>
                </c:pt>
                <c:pt idx="53">
                  <c:v>413932.0</c:v>
                </c:pt>
                <c:pt idx="54">
                  <c:v>405162.0</c:v>
                </c:pt>
                <c:pt idx="55">
                  <c:v>396149.0</c:v>
                </c:pt>
                <c:pt idx="56">
                  <c:v>381665.0</c:v>
                </c:pt>
                <c:pt idx="57">
                  <c:v>368602.0</c:v>
                </c:pt>
                <c:pt idx="58">
                  <c:v>354204.0</c:v>
                </c:pt>
                <c:pt idx="59">
                  <c:v>354257.0</c:v>
                </c:pt>
                <c:pt idx="60">
                  <c:v>350155.0</c:v>
                </c:pt>
                <c:pt idx="61">
                  <c:v>339041.0</c:v>
                </c:pt>
                <c:pt idx="62">
                  <c:v>341369.0</c:v>
                </c:pt>
                <c:pt idx="63">
                  <c:v>347337.0</c:v>
                </c:pt>
                <c:pt idx="64">
                  <c:v>356697.0</c:v>
                </c:pt>
                <c:pt idx="65">
                  <c:v>374770.0</c:v>
                </c:pt>
                <c:pt idx="66">
                  <c:v>406035.0</c:v>
                </c:pt>
                <c:pt idx="67">
                  <c:v>313068.0</c:v>
                </c:pt>
                <c:pt idx="68">
                  <c:v>302312.0</c:v>
                </c:pt>
                <c:pt idx="69">
                  <c:v>301599.0</c:v>
                </c:pt>
                <c:pt idx="70">
                  <c:v>278976.0</c:v>
                </c:pt>
                <c:pt idx="71">
                  <c:v>247897.0</c:v>
                </c:pt>
                <c:pt idx="72">
                  <c:v>221549.0</c:v>
                </c:pt>
                <c:pt idx="73">
                  <c:v>228350.0</c:v>
                </c:pt>
                <c:pt idx="74">
                  <c:v>224850.0</c:v>
                </c:pt>
                <c:pt idx="75">
                  <c:v>217277.0</c:v>
                </c:pt>
                <c:pt idx="76">
                  <c:v>203506.0</c:v>
                </c:pt>
                <c:pt idx="77">
                  <c:v>191087.0</c:v>
                </c:pt>
                <c:pt idx="78">
                  <c:v>179306.0</c:v>
                </c:pt>
                <c:pt idx="79">
                  <c:v>163171.0</c:v>
                </c:pt>
                <c:pt idx="80">
                  <c:v>151831.0</c:v>
                </c:pt>
                <c:pt idx="81">
                  <c:v>144170.0</c:v>
                </c:pt>
                <c:pt idx="82">
                  <c:v>132432.0</c:v>
                </c:pt>
                <c:pt idx="83">
                  <c:v>118504.0</c:v>
                </c:pt>
                <c:pt idx="84">
                  <c:v>103934.0</c:v>
                </c:pt>
                <c:pt idx="85">
                  <c:v>89883.0</c:v>
                </c:pt>
                <c:pt idx="86">
                  <c:v>79743.0</c:v>
                </c:pt>
                <c:pt idx="87">
                  <c:v>68706.0</c:v>
                </c:pt>
                <c:pt idx="88">
                  <c:v>57358.0</c:v>
                </c:pt>
                <c:pt idx="89">
                  <c:v>47473.0</c:v>
                </c:pt>
                <c:pt idx="90">
                  <c:v>148137.0</c:v>
                </c:pt>
              </c:numCache>
            </c:numRef>
          </c:val>
          <c:smooth val="0"/>
        </c:ser>
        <c:ser>
          <c:idx val="2"/>
          <c:order val="2"/>
          <c:tx>
            <c:v>Female</c:v>
          </c:tx>
          <c:spPr>
            <a:ln>
              <a:solidFill>
                <a:srgbClr val="C600FF"/>
              </a:solidFill>
            </a:ln>
          </c:spPr>
          <c:marker>
            <c:symbol val="none"/>
          </c:marker>
          <c:cat>
            <c:strRef>
              <c:f>Graphs!$B$2:$CN$2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strCache>
            </c:strRef>
          </c:cat>
          <c:val>
            <c:numRef>
              <c:f>Graphs!$B$5:$CN$5</c:f>
              <c:numCache>
                <c:formatCode>#,##0</c:formatCode>
                <c:ptCount val="91"/>
                <c:pt idx="0">
                  <c:v>385974.0</c:v>
                </c:pt>
                <c:pt idx="1">
                  <c:v>400638.0</c:v>
                </c:pt>
                <c:pt idx="2">
                  <c:v>396070.0</c:v>
                </c:pt>
                <c:pt idx="3">
                  <c:v>389597.0</c:v>
                </c:pt>
                <c:pt idx="4">
                  <c:v>386089.0</c:v>
                </c:pt>
                <c:pt idx="5">
                  <c:v>389225.0</c:v>
                </c:pt>
                <c:pt idx="6">
                  <c:v>375853.0</c:v>
                </c:pt>
                <c:pt idx="7">
                  <c:v>368847.0</c:v>
                </c:pt>
                <c:pt idx="8">
                  <c:v>354147.0</c:v>
                </c:pt>
                <c:pt idx="9">
                  <c:v>347657.0</c:v>
                </c:pt>
                <c:pt idx="10">
                  <c:v>337324.0</c:v>
                </c:pt>
                <c:pt idx="11">
                  <c:v>332257.0</c:v>
                </c:pt>
                <c:pt idx="12">
                  <c:v>342357.0</c:v>
                </c:pt>
                <c:pt idx="13">
                  <c:v>349971.0</c:v>
                </c:pt>
                <c:pt idx="14">
                  <c:v>361611.0</c:v>
                </c:pt>
                <c:pt idx="15">
                  <c:v>366331.0</c:v>
                </c:pt>
                <c:pt idx="16">
                  <c:v>376573.0</c:v>
                </c:pt>
                <c:pt idx="17">
                  <c:v>374068.0</c:v>
                </c:pt>
                <c:pt idx="18">
                  <c:v>378619.0</c:v>
                </c:pt>
                <c:pt idx="19">
                  <c:v>395648.0</c:v>
                </c:pt>
                <c:pt idx="20">
                  <c:v>404168.0</c:v>
                </c:pt>
                <c:pt idx="21">
                  <c:v>424771.0</c:v>
                </c:pt>
                <c:pt idx="22">
                  <c:v>434862.0</c:v>
                </c:pt>
                <c:pt idx="23">
                  <c:v>430306.0</c:v>
                </c:pt>
                <c:pt idx="24">
                  <c:v>431945.0</c:v>
                </c:pt>
                <c:pt idx="25">
                  <c:v>439989.0</c:v>
                </c:pt>
                <c:pt idx="26">
                  <c:v>434826.0</c:v>
                </c:pt>
                <c:pt idx="27">
                  <c:v>435245.0</c:v>
                </c:pt>
                <c:pt idx="28">
                  <c:v>437799.0</c:v>
                </c:pt>
                <c:pt idx="29">
                  <c:v>430716.0</c:v>
                </c:pt>
                <c:pt idx="30">
                  <c:v>436620.0</c:v>
                </c:pt>
                <c:pt idx="31">
                  <c:v>438135.0</c:v>
                </c:pt>
                <c:pt idx="32">
                  <c:v>440833.0</c:v>
                </c:pt>
                <c:pt idx="33">
                  <c:v>440921.0</c:v>
                </c:pt>
                <c:pt idx="34">
                  <c:v>421455.0</c:v>
                </c:pt>
                <c:pt idx="35">
                  <c:v>393082.0</c:v>
                </c:pt>
                <c:pt idx="36">
                  <c:v>386489.0</c:v>
                </c:pt>
                <c:pt idx="37">
                  <c:v>395928.0</c:v>
                </c:pt>
                <c:pt idx="38">
                  <c:v>404110.0</c:v>
                </c:pt>
                <c:pt idx="39">
                  <c:v>412160.0</c:v>
                </c:pt>
                <c:pt idx="40">
                  <c:v>430579.0</c:v>
                </c:pt>
                <c:pt idx="41">
                  <c:v>449882.0</c:v>
                </c:pt>
                <c:pt idx="42">
                  <c:v>468232.0</c:v>
                </c:pt>
                <c:pt idx="43">
                  <c:v>456987.0</c:v>
                </c:pt>
                <c:pt idx="44">
                  <c:v>469158.0</c:v>
                </c:pt>
                <c:pt idx="45">
                  <c:v>469380.0</c:v>
                </c:pt>
                <c:pt idx="46">
                  <c:v>474086.0</c:v>
                </c:pt>
                <c:pt idx="47">
                  <c:v>476320.0</c:v>
                </c:pt>
                <c:pt idx="48">
                  <c:v>480312.0</c:v>
                </c:pt>
                <c:pt idx="49">
                  <c:v>475830.0</c:v>
                </c:pt>
                <c:pt idx="50">
                  <c:v>465472.0</c:v>
                </c:pt>
                <c:pt idx="51">
                  <c:v>454380.0</c:v>
                </c:pt>
                <c:pt idx="52">
                  <c:v>439385.0</c:v>
                </c:pt>
                <c:pt idx="53">
                  <c:v>422116.0</c:v>
                </c:pt>
                <c:pt idx="54">
                  <c:v>413581.0</c:v>
                </c:pt>
                <c:pt idx="55">
                  <c:v>404500.0</c:v>
                </c:pt>
                <c:pt idx="56">
                  <c:v>390467.0</c:v>
                </c:pt>
                <c:pt idx="57">
                  <c:v>376731.0</c:v>
                </c:pt>
                <c:pt idx="58">
                  <c:v>364038.0</c:v>
                </c:pt>
                <c:pt idx="59">
                  <c:v>366034.0</c:v>
                </c:pt>
                <c:pt idx="60">
                  <c:v>361282.0</c:v>
                </c:pt>
                <c:pt idx="61">
                  <c:v>352402.0</c:v>
                </c:pt>
                <c:pt idx="62">
                  <c:v>355687.0</c:v>
                </c:pt>
                <c:pt idx="63">
                  <c:v>364017.0</c:v>
                </c:pt>
                <c:pt idx="64">
                  <c:v>372826.0</c:v>
                </c:pt>
                <c:pt idx="65">
                  <c:v>393563.0</c:v>
                </c:pt>
                <c:pt idx="66">
                  <c:v>425739.0</c:v>
                </c:pt>
                <c:pt idx="67">
                  <c:v>330750.0</c:v>
                </c:pt>
                <c:pt idx="68">
                  <c:v>322123.0</c:v>
                </c:pt>
                <c:pt idx="69">
                  <c:v>321488.0</c:v>
                </c:pt>
                <c:pt idx="70">
                  <c:v>302613.0</c:v>
                </c:pt>
                <c:pt idx="71">
                  <c:v>273286.0</c:v>
                </c:pt>
                <c:pt idx="72">
                  <c:v>248582.0</c:v>
                </c:pt>
                <c:pt idx="73">
                  <c:v>257215.0</c:v>
                </c:pt>
                <c:pt idx="74">
                  <c:v>255837.0</c:v>
                </c:pt>
                <c:pt idx="75">
                  <c:v>249006.0</c:v>
                </c:pt>
                <c:pt idx="76">
                  <c:v>238318.0</c:v>
                </c:pt>
                <c:pt idx="77">
                  <c:v>228493.0</c:v>
                </c:pt>
                <c:pt idx="78">
                  <c:v>218105.0</c:v>
                </c:pt>
                <c:pt idx="79">
                  <c:v>203856.0</c:v>
                </c:pt>
                <c:pt idx="80">
                  <c:v>195594.0</c:v>
                </c:pt>
                <c:pt idx="81">
                  <c:v>191375.0</c:v>
                </c:pt>
                <c:pt idx="82">
                  <c:v>183278.0</c:v>
                </c:pt>
                <c:pt idx="83">
                  <c:v>172340.0</c:v>
                </c:pt>
                <c:pt idx="84">
                  <c:v>156444.0</c:v>
                </c:pt>
                <c:pt idx="85">
                  <c:v>141547.0</c:v>
                </c:pt>
                <c:pt idx="86">
                  <c:v>129720.0</c:v>
                </c:pt>
                <c:pt idx="87">
                  <c:v>118341.0</c:v>
                </c:pt>
                <c:pt idx="88">
                  <c:v>105454.0</c:v>
                </c:pt>
                <c:pt idx="89">
                  <c:v>93712.0</c:v>
                </c:pt>
                <c:pt idx="90">
                  <c:v>379102.0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8056600"/>
        <c:axId val="-2128155320"/>
      </c:lineChart>
      <c:catAx>
        <c:axId val="-2128056600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2815532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-21281553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Population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-2128056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UK Population by Age as of mid-2013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Graphs!$A$3</c:f>
              <c:strCache>
                <c:ptCount val="1"/>
                <c:pt idx="0">
                  <c:v>UK Total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Graphs!$B$2:$V$2</c:f>
              <c:strCach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strCache>
            </c:strRef>
          </c:cat>
          <c:val>
            <c:numRef>
              <c:f>Graphs!$B$3:$V$3</c:f>
              <c:numCache>
                <c:formatCode>#,##0</c:formatCode>
                <c:ptCount val="21"/>
                <c:pt idx="0">
                  <c:v>792616.0</c:v>
                </c:pt>
                <c:pt idx="1">
                  <c:v>821578.0</c:v>
                </c:pt>
                <c:pt idx="2">
                  <c:v>811850.0</c:v>
                </c:pt>
                <c:pt idx="3">
                  <c:v>797416.0</c:v>
                </c:pt>
                <c:pt idx="4">
                  <c:v>790401.0</c:v>
                </c:pt>
                <c:pt idx="5">
                  <c:v>797550.0</c:v>
                </c:pt>
                <c:pt idx="6">
                  <c:v>770950.0</c:v>
                </c:pt>
                <c:pt idx="7">
                  <c:v>755033.0</c:v>
                </c:pt>
                <c:pt idx="8">
                  <c:v>725405.0</c:v>
                </c:pt>
                <c:pt idx="9">
                  <c:v>712418.0</c:v>
                </c:pt>
                <c:pt idx="10">
                  <c:v>691840.0</c:v>
                </c:pt>
                <c:pt idx="11">
                  <c:v>681004.0</c:v>
                </c:pt>
                <c:pt idx="12">
                  <c:v>699616.0</c:v>
                </c:pt>
                <c:pt idx="13">
                  <c:v>718222.0</c:v>
                </c:pt>
                <c:pt idx="14">
                  <c:v>741448.0</c:v>
                </c:pt>
                <c:pt idx="15">
                  <c:v>751342.0</c:v>
                </c:pt>
                <c:pt idx="16">
                  <c:v>772514.0</c:v>
                </c:pt>
                <c:pt idx="17">
                  <c:v>772868.0</c:v>
                </c:pt>
                <c:pt idx="18">
                  <c:v>777189.0</c:v>
                </c:pt>
                <c:pt idx="19">
                  <c:v>811390.0</c:v>
                </c:pt>
                <c:pt idx="20">
                  <c:v>823211.0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Graphs!$A$4</c:f>
              <c:strCache>
                <c:ptCount val="1"/>
                <c:pt idx="0">
                  <c:v>Male</c:v>
                </c:pt>
              </c:strCache>
            </c:strRef>
          </c:tx>
          <c:marker>
            <c:symbol val="none"/>
          </c:marker>
          <c:cat>
            <c:strRef>
              <c:f>Graphs!$B$2:$V$2</c:f>
              <c:strCach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strCache>
            </c:strRef>
          </c:cat>
          <c:val>
            <c:numRef>
              <c:f>Graphs!$B$4:$V$4</c:f>
              <c:numCache>
                <c:formatCode>#,##0</c:formatCode>
                <c:ptCount val="21"/>
                <c:pt idx="0">
                  <c:v>406642.0</c:v>
                </c:pt>
                <c:pt idx="1">
                  <c:v>420940.0</c:v>
                </c:pt>
                <c:pt idx="2">
                  <c:v>415780.0</c:v>
                </c:pt>
                <c:pt idx="3">
                  <c:v>407819.0</c:v>
                </c:pt>
                <c:pt idx="4">
                  <c:v>404312.0</c:v>
                </c:pt>
                <c:pt idx="5">
                  <c:v>408325.0</c:v>
                </c:pt>
                <c:pt idx="6">
                  <c:v>395097.0</c:v>
                </c:pt>
                <c:pt idx="7">
                  <c:v>386186.0</c:v>
                </c:pt>
                <c:pt idx="8">
                  <c:v>371258.0</c:v>
                </c:pt>
                <c:pt idx="9">
                  <c:v>364761.0</c:v>
                </c:pt>
                <c:pt idx="10">
                  <c:v>354516.0</c:v>
                </c:pt>
                <c:pt idx="11">
                  <c:v>348747.0</c:v>
                </c:pt>
                <c:pt idx="12">
                  <c:v>357259.0</c:v>
                </c:pt>
                <c:pt idx="13">
                  <c:v>368251.0</c:v>
                </c:pt>
                <c:pt idx="14">
                  <c:v>379837.0</c:v>
                </c:pt>
                <c:pt idx="15">
                  <c:v>385011.0</c:v>
                </c:pt>
                <c:pt idx="16">
                  <c:v>395941.0</c:v>
                </c:pt>
                <c:pt idx="17">
                  <c:v>398800.0</c:v>
                </c:pt>
                <c:pt idx="18">
                  <c:v>398570.0</c:v>
                </c:pt>
                <c:pt idx="19">
                  <c:v>415742.0</c:v>
                </c:pt>
                <c:pt idx="20">
                  <c:v>419043.0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Graphs!$A$5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C600FF"/>
              </a:solidFill>
            </a:ln>
          </c:spPr>
          <c:marker>
            <c:symbol val="none"/>
          </c:marker>
          <c:cat>
            <c:strRef>
              <c:f>Graphs!$B$2:$V$2</c:f>
              <c:strCach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strCache>
            </c:strRef>
          </c:cat>
          <c:val>
            <c:numRef>
              <c:f>Graphs!$B$5:$V$5</c:f>
              <c:numCache>
                <c:formatCode>#,##0</c:formatCode>
                <c:ptCount val="21"/>
                <c:pt idx="0">
                  <c:v>385974.0</c:v>
                </c:pt>
                <c:pt idx="1">
                  <c:v>400638.0</c:v>
                </c:pt>
                <c:pt idx="2">
                  <c:v>396070.0</c:v>
                </c:pt>
                <c:pt idx="3">
                  <c:v>389597.0</c:v>
                </c:pt>
                <c:pt idx="4">
                  <c:v>386089.0</c:v>
                </c:pt>
                <c:pt idx="5">
                  <c:v>389225.0</c:v>
                </c:pt>
                <c:pt idx="6">
                  <c:v>375853.0</c:v>
                </c:pt>
                <c:pt idx="7">
                  <c:v>368847.0</c:v>
                </c:pt>
                <c:pt idx="8">
                  <c:v>354147.0</c:v>
                </c:pt>
                <c:pt idx="9">
                  <c:v>347657.0</c:v>
                </c:pt>
                <c:pt idx="10">
                  <c:v>337324.0</c:v>
                </c:pt>
                <c:pt idx="11">
                  <c:v>332257.0</c:v>
                </c:pt>
                <c:pt idx="12">
                  <c:v>342357.0</c:v>
                </c:pt>
                <c:pt idx="13">
                  <c:v>349971.0</c:v>
                </c:pt>
                <c:pt idx="14">
                  <c:v>361611.0</c:v>
                </c:pt>
                <c:pt idx="15">
                  <c:v>366331.0</c:v>
                </c:pt>
                <c:pt idx="16">
                  <c:v>376573.0</c:v>
                </c:pt>
                <c:pt idx="17">
                  <c:v>374068.0</c:v>
                </c:pt>
                <c:pt idx="18">
                  <c:v>378619.0</c:v>
                </c:pt>
                <c:pt idx="19">
                  <c:v>395648.0</c:v>
                </c:pt>
                <c:pt idx="20">
                  <c:v>404168.0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968488"/>
        <c:axId val="2071121240"/>
      </c:lineChart>
      <c:catAx>
        <c:axId val="2071968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112124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0711212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Population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2071968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2C2C1C1-223F-144C-8E44-31313BD35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83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19B9E6-F18E-EF4E-9AA0-53876837EE8B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A1605-0FC0-A847-8CC3-F4C1E96A8EB8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A1605-0FC0-A847-8CC3-F4C1E96A8EB8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A1605-0FC0-A847-8CC3-F4C1E96A8EB8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A1605-0FC0-A847-8CC3-F4C1E96A8EB8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A1605-0FC0-A847-8CC3-F4C1E96A8EB8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0A1605-0FC0-A847-8CC3-F4C1E96A8EB8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19B9E6-F18E-EF4E-9AA0-53876837EE8B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6440F7-5311-794C-845D-09B41E556F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1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5CB72E-1F76-5E42-83BE-5DB9C85F50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09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-60325"/>
            <a:ext cx="2159000" cy="6183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-60325"/>
            <a:ext cx="6327775" cy="6183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168EB9-8263-6842-8AD1-FF0E4D40C0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707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8FC05A0-9EAE-3D4A-9E9A-E6F99C857C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37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34C17E-5D21-8942-8129-7B2DFD6975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51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83217F-2DCB-F147-8BAF-D8E45461D0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07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64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64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7FB7B8C-A560-D043-8E59-CC86628CEB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076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CCD200-8060-DC41-B521-3A464C10E1F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529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6B6E278-748B-0640-8CF4-4544F6E1C06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682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D2DDAE-8A61-7840-891D-E8C3FE3B10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10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2EC204-CDAB-FB41-BCA0-93329957F8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4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50B5D67-5AFE-BA44-955F-CCCB5CC0C7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343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FA00C4E-7E47-F745-930D-8C2BB41399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21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56B815F-46A2-5E42-9CED-507C890CBB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61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1266825"/>
            <a:ext cx="2159000" cy="490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266825"/>
            <a:ext cx="6327775" cy="490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3FAD0E-3507-1D4B-AAE6-B02648445D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07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266825"/>
            <a:ext cx="8639175" cy="1149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250825" y="6381750"/>
            <a:ext cx="2733675" cy="3571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381750"/>
            <a:ext cx="4108450" cy="35083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380288" y="6381750"/>
            <a:ext cx="1482725" cy="357188"/>
          </a:xfrm>
        </p:spPr>
        <p:txBody>
          <a:bodyPr/>
          <a:lstStyle>
            <a:lvl1pPr>
              <a:defRPr/>
            </a:lvl1pPr>
          </a:lstStyle>
          <a:p>
            <a:fld id="{138C7090-04AB-7445-B7E8-4130BA833C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6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FCA8F6-0E3B-DC43-92BB-4EA312926A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9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13385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7075" y="1125538"/>
            <a:ext cx="4135438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BE35D9-4D17-5945-A1E7-EA2D44439A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9B20D6-41AB-5043-81D9-CC4DBC9EE0B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6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14CC2F4-6F9E-304C-9CC4-EB78FA0D00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8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97A246-4BD6-D947-93B7-B193E2470A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1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88C4900-D8AA-5541-9FE8-4DE99C0BA6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60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FDA79C-0C1D-5D49-A3CD-2DED44B7A8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4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5" Type="http://schemas.openxmlformats.org/officeDocument/2006/relationships/image" Target="../media/image3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25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25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250825" y="6381750"/>
            <a:ext cx="27336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81750"/>
            <a:ext cx="410845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380288" y="6381750"/>
            <a:ext cx="15097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fld id="{1EFB3747-BD1D-E94C-B24F-7171EA8D85B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700338" y="-60325"/>
            <a:ext cx="61896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421688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2368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4813"/>
            <a:ext cx="355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2pPr>
      <a:lvl3pPr marL="11430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3pPr>
      <a:lvl4pPr marL="16002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4pPr>
      <a:lvl5pPr marL="20574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fontAlgn="base"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112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10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97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5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250825" y="6381750"/>
            <a:ext cx="2733675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81750"/>
            <a:ext cx="410845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266825"/>
            <a:ext cx="8639175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380288" y="6381750"/>
            <a:ext cx="1482725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fld id="{2C242660-2809-1848-94CB-150A76FD46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88913"/>
            <a:ext cx="331152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" b="14101"/>
          <a:stretch>
            <a:fillRect/>
          </a:stretch>
        </p:blipFill>
        <p:spPr bwMode="auto">
          <a:xfrm>
            <a:off x="0" y="3538538"/>
            <a:ext cx="9144000" cy="277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1180" b="1410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620713"/>
            <a:ext cx="4159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6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2pPr>
      <a:lvl3pPr marL="11430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3pPr>
      <a:lvl4pPr marL="16002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4pPr>
      <a:lvl5pPr marL="20574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 i="1">
          <a:solidFill>
            <a:srgbClr val="FFFFFF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fontAlgn="base"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112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10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975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80728"/>
            <a:ext cx="8642350" cy="1152525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>
                <a:solidFill>
                  <a:srgbClr val="FFFF00"/>
                </a:solidFill>
              </a:rPr>
              <a:t>Why do we have a shortage of qualified Engineers across Europe?</a:t>
            </a:r>
            <a:r>
              <a:rPr lang="en-GB" dirty="0"/>
              <a:t> 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8" y="2636912"/>
            <a:ext cx="8642350" cy="5040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spcBef>
                <a:spcPts val="7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 smtClean="0">
                <a:solidFill>
                  <a:srgbClr val="FFFFFF"/>
                </a:solidFill>
              </a:rPr>
              <a:t>Tony Ward,  </a:t>
            </a:r>
          </a:p>
          <a:p>
            <a:pPr marL="0" indent="0" algn="ctr">
              <a:spcBef>
                <a:spcPts val="7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400" dirty="0" smtClean="0">
                <a:solidFill>
                  <a:srgbClr val="FFFFFF"/>
                </a:solidFill>
              </a:rPr>
              <a:t>University of York, England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Stability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379661"/>
              </p:ext>
            </p:extLst>
          </p:nvPr>
        </p:nvGraphicFramePr>
        <p:xfrm>
          <a:off x="250825" y="1125538"/>
          <a:ext cx="8421688" cy="499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4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distribution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553571"/>
              </p:ext>
            </p:extLst>
          </p:nvPr>
        </p:nvGraphicFramePr>
        <p:xfrm>
          <a:off x="683568" y="1628800"/>
          <a:ext cx="7488833" cy="3600402"/>
        </p:xfrm>
        <a:graphic>
          <a:graphicData uri="http://schemas.openxmlformats.org/drawingml/2006/table">
            <a:tbl>
              <a:tblPr/>
              <a:tblGrid>
                <a:gridCol w="3438452"/>
                <a:gridCol w="772195"/>
                <a:gridCol w="772195"/>
                <a:gridCol w="772195"/>
                <a:gridCol w="961601"/>
                <a:gridCol w="772195"/>
              </a:tblGrid>
              <a:tr h="27695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MS Sans Serif"/>
                        </a:rPr>
                        <a:t>Percentage Female Engineering Entrants in 2012 by Sub-discipline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MS Sans Serif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UK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Non EU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EU (exc UK)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Sub-discipline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H1 - General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3379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15.9%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24.5%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14.5%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16.9%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H2 - Civil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4231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13.5%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MS Sans Serif"/>
                        </a:rPr>
                        <a:t>21.1%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26.3%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16.0%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H3 - Mechanical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6855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7.6%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9.8%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8.2%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8.0%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H4 - Aerospace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2394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9.6%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13.2%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18.4%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10.7%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H5 - Naval Architecture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11.3%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13.6%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13.5%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12.3%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H6 - Electronic and Electrical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4645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7.0%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19.9%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8.8%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10.1%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H7 - Production and Manufacturing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648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23.0%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25.0%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20.4%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MS Sans Serif"/>
                        </a:rPr>
                        <a:t>22.8%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H8 - Chemical,Process and Energy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2221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23.2%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36.3%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41.3%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27.1%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H9 - Others in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MS Sans Serif"/>
                        </a:rPr>
                        <a:t>63.6%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HH - Combinations within Engineering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785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11.1%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13.2%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10.7%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MS Sans Serif"/>
                        </a:rPr>
                        <a:t>11.3%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17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in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25538"/>
            <a:ext cx="8421688" cy="4535710"/>
          </a:xfrm>
        </p:spPr>
        <p:txBody>
          <a:bodyPr/>
          <a:lstStyle/>
          <a:p>
            <a:r>
              <a:rPr lang="en-US" sz="2000" dirty="0" smtClean="0"/>
              <a:t>Percentage students accepted to </a:t>
            </a:r>
            <a:r>
              <a:rPr lang="en-US" sz="2000" dirty="0" err="1" smtClean="0"/>
              <a:t>Uni</a:t>
            </a:r>
            <a:r>
              <a:rPr lang="en-US" sz="2000" dirty="0" smtClean="0"/>
              <a:t> = 49.3%</a:t>
            </a:r>
          </a:p>
          <a:p>
            <a:r>
              <a:rPr lang="en-US" sz="2000" dirty="0" smtClean="0"/>
              <a:t>Percentage of accepted students going into Engineering = 5.33% (average 2008 – 2013)</a:t>
            </a:r>
          </a:p>
          <a:p>
            <a:r>
              <a:rPr lang="en-US" sz="2000" dirty="0" smtClean="0"/>
              <a:t>Extended Subject Group: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Physical sciences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Mathematical sciences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Engineering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Computer sciences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Technologies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2000" dirty="0" smtClean="0"/>
              <a:t>Combined </a:t>
            </a:r>
            <a:r>
              <a:rPr lang="en-US" sz="2000" dirty="0"/>
              <a:t>sciences </a:t>
            </a:r>
            <a:endParaRPr lang="en-US" sz="2000" dirty="0" smtClean="0"/>
          </a:p>
          <a:p>
            <a:r>
              <a:rPr lang="en-US" sz="2000" dirty="0"/>
              <a:t>Percentage of </a:t>
            </a:r>
            <a:r>
              <a:rPr lang="en-US" sz="2000" dirty="0" smtClean="0"/>
              <a:t>extended subject group students </a:t>
            </a:r>
            <a:r>
              <a:rPr lang="en-US" sz="2000" dirty="0"/>
              <a:t>going into Engineering = </a:t>
            </a:r>
            <a:r>
              <a:rPr lang="en-US" sz="2000" dirty="0" smtClean="0"/>
              <a:t>17.21% </a:t>
            </a:r>
            <a:r>
              <a:rPr lang="en-US" sz="2000" dirty="0"/>
              <a:t>(average 2008 – </a:t>
            </a:r>
            <a:r>
              <a:rPr lang="en-US" sz="2000" dirty="0" smtClean="0"/>
              <a:t>2013</a:t>
            </a:r>
            <a:r>
              <a:rPr lang="en-US" sz="2000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4368" y="1340768"/>
            <a:ext cx="1320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Loss = 2.63%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2320" y="5157192"/>
            <a:ext cx="13205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Loss = 8.48%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Optimistic!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7740352" y="1124744"/>
            <a:ext cx="144016" cy="86409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95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25538"/>
            <a:ext cx="8421688" cy="151137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 smtClean="0"/>
              <a:t>Total number of students accepted to HE: 480,000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Percentage taking Engineering: 5.33% = 25,584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Where do these go? Using DLHE statistics: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139792"/>
              </p:ext>
            </p:extLst>
          </p:nvPr>
        </p:nvGraphicFramePr>
        <p:xfrm>
          <a:off x="179512" y="2564904"/>
          <a:ext cx="6977087" cy="366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84168" y="3731548"/>
            <a:ext cx="27366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Full-time Employment: 15,709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Part-time Employment: 1,740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Work &amp; further study: 1,663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Full-time study: 2,993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Part-time study: 384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Unemployment: 2,200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31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115888"/>
            <a:ext cx="6192837" cy="720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/>
              <a:t>Levers to do something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7505" y="1138238"/>
            <a:ext cx="8856984" cy="5000625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More bodies into the pipeline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More graduates by 2020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Graduation in 2020 (age 21)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Entry to University 2017 (age 18 assumption of 3 year degree)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These people are aged 14 now!</a:t>
            </a:r>
          </a:p>
        </p:txBody>
      </p:sp>
    </p:spTree>
    <p:extLst>
      <p:ext uri="{BB962C8B-B14F-4D97-AF65-F5344CB8AC3E}">
        <p14:creationId xmlns:p14="http://schemas.microsoft.com/office/powerpoint/2010/main" val="27731787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1043608" y="836712"/>
            <a:ext cx="2606402" cy="3888432"/>
            <a:chOff x="1043608" y="836712"/>
            <a:chExt cx="2606402" cy="3888432"/>
          </a:xfrm>
        </p:grpSpPr>
        <p:sp>
          <p:nvSpPr>
            <p:cNvPr id="105" name="Rectangle 104"/>
            <p:cNvSpPr/>
            <p:nvPr/>
          </p:nvSpPr>
          <p:spPr bwMode="auto">
            <a:xfrm>
              <a:off x="2051720" y="1052736"/>
              <a:ext cx="72008" cy="3672408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FFFF"/>
                </a:gs>
              </a:gsLst>
              <a:lin ang="0" scaled="1"/>
              <a:tileRect/>
            </a:gradFill>
            <a:ln w="9525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043608" y="836712"/>
              <a:ext cx="26064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End of compulsory education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Lossy</a:t>
            </a:r>
            <a:r>
              <a:rPr lang="en-US" dirty="0" smtClean="0"/>
              <a:t> Pipeline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4283968" y="4005064"/>
            <a:ext cx="1656184" cy="504056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Engineering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CC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7092280" y="3861048"/>
            <a:ext cx="1872208" cy="792088"/>
          </a:xfrm>
          <a:prstGeom prst="round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Engineering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 Employment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CC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cxnSp>
        <p:nvCxnSpPr>
          <p:cNvPr id="18" name="Straight Arrow Connector 17"/>
          <p:cNvCxnSpPr>
            <a:stCxn id="7" idx="3"/>
            <a:endCxn id="16" idx="1"/>
          </p:cNvCxnSpPr>
          <p:nvPr/>
        </p:nvCxnSpPr>
        <p:spPr bwMode="auto">
          <a:xfrm>
            <a:off x="5940152" y="4257092"/>
            <a:ext cx="11521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3" name="Group 52"/>
          <p:cNvGrpSpPr/>
          <p:nvPr/>
        </p:nvGrpSpPr>
        <p:grpSpPr>
          <a:xfrm>
            <a:off x="5919636" y="1340768"/>
            <a:ext cx="1244652" cy="4176464"/>
            <a:chOff x="5631604" y="1556792"/>
            <a:chExt cx="1244652" cy="4176464"/>
          </a:xfrm>
        </p:grpSpPr>
        <p:sp>
          <p:nvSpPr>
            <p:cNvPr id="21" name="TextBox 20"/>
            <p:cNvSpPr txBox="1"/>
            <p:nvPr/>
          </p:nvSpPr>
          <p:spPr>
            <a:xfrm>
              <a:off x="5631604" y="4902259"/>
              <a:ext cx="12446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First</a:t>
              </a:r>
            </a:p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Employment</a:t>
              </a:r>
            </a:p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Transition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  <p:cxnSp>
          <p:nvCxnSpPr>
            <p:cNvPr id="29" name="Straight Connector 28"/>
            <p:cNvCxnSpPr>
              <a:stCxn id="21" idx="0"/>
            </p:cNvCxnSpPr>
            <p:nvPr/>
          </p:nvCxnSpPr>
          <p:spPr bwMode="auto">
            <a:xfrm flipH="1" flipV="1">
              <a:off x="6228184" y="1556792"/>
              <a:ext cx="25746" cy="33454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2" name="Rounded Rectangle 21"/>
          <p:cNvSpPr/>
          <p:nvPr/>
        </p:nvSpPr>
        <p:spPr bwMode="auto">
          <a:xfrm>
            <a:off x="4283968" y="2276872"/>
            <a:ext cx="1656184" cy="576064"/>
          </a:xfrm>
          <a:prstGeom prst="roundRect">
            <a:avLst/>
          </a:prstGeom>
          <a:solidFill>
            <a:srgbClr val="7F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Social Sciences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cxnSp>
        <p:nvCxnSpPr>
          <p:cNvPr id="36" name="Straight Arrow Connector 35"/>
          <p:cNvCxnSpPr>
            <a:stCxn id="22" idx="3"/>
          </p:cNvCxnSpPr>
          <p:nvPr/>
        </p:nvCxnSpPr>
        <p:spPr bwMode="auto">
          <a:xfrm>
            <a:off x="5940152" y="2564904"/>
            <a:ext cx="1152128" cy="0"/>
          </a:xfrm>
          <a:prstGeom prst="straightConnector1">
            <a:avLst/>
          </a:prstGeom>
          <a:solidFill>
            <a:srgbClr val="7F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Rounded Rectangle 22"/>
          <p:cNvSpPr/>
          <p:nvPr/>
        </p:nvSpPr>
        <p:spPr bwMode="auto">
          <a:xfrm>
            <a:off x="4283968" y="1196752"/>
            <a:ext cx="1605997" cy="864096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Arts &amp; Humanities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cxnSp>
        <p:nvCxnSpPr>
          <p:cNvPr id="38" name="Straight Arrow Connector 37"/>
          <p:cNvCxnSpPr>
            <a:stCxn id="23" idx="3"/>
          </p:cNvCxnSpPr>
          <p:nvPr/>
        </p:nvCxnSpPr>
        <p:spPr bwMode="auto">
          <a:xfrm>
            <a:off x="5889965" y="1628800"/>
            <a:ext cx="1202315" cy="0"/>
          </a:xfrm>
          <a:prstGeom prst="straightConnector1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" name="Rounded Rectangle 42"/>
          <p:cNvSpPr/>
          <p:nvPr/>
        </p:nvSpPr>
        <p:spPr bwMode="auto">
          <a:xfrm>
            <a:off x="4283968" y="3140968"/>
            <a:ext cx="1656184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STM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CC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cxnSp>
        <p:nvCxnSpPr>
          <p:cNvPr id="44" name="Straight Arrow Connector 43"/>
          <p:cNvCxnSpPr>
            <a:stCxn id="43" idx="3"/>
          </p:cNvCxnSpPr>
          <p:nvPr/>
        </p:nvCxnSpPr>
        <p:spPr bwMode="auto">
          <a:xfrm>
            <a:off x="5940152" y="3429000"/>
            <a:ext cx="1152128" cy="0"/>
          </a:xfrm>
          <a:prstGeom prst="straightConnector1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5" name="Rounded Rectangle 44"/>
          <p:cNvSpPr/>
          <p:nvPr/>
        </p:nvSpPr>
        <p:spPr bwMode="auto">
          <a:xfrm>
            <a:off x="7092280" y="1124744"/>
            <a:ext cx="1872208" cy="25202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rPr>
              <a:t>Non-Engineering Employment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cxnSp>
        <p:nvCxnSpPr>
          <p:cNvPr id="47" name="Straight Arrow Connector 46"/>
          <p:cNvCxnSpPr>
            <a:stCxn id="7" idx="3"/>
          </p:cNvCxnSpPr>
          <p:nvPr/>
        </p:nvCxnSpPr>
        <p:spPr bwMode="auto">
          <a:xfrm flipV="1">
            <a:off x="5940152" y="3501008"/>
            <a:ext cx="1224136" cy="756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>
            <a:stCxn id="43" idx="3"/>
          </p:cNvCxnSpPr>
          <p:nvPr/>
        </p:nvCxnSpPr>
        <p:spPr bwMode="auto">
          <a:xfrm>
            <a:off x="5940152" y="3429000"/>
            <a:ext cx="1152128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4563588" y="4797152"/>
            <a:ext cx="10165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Tertiary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Education</a:t>
            </a:r>
            <a:endParaRPr lang="en-US" sz="1600" dirty="0">
              <a:solidFill>
                <a:srgbClr val="3333CC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195736" y="1196752"/>
            <a:ext cx="1656184" cy="3384376"/>
            <a:chOff x="1547664" y="1412776"/>
            <a:chExt cx="1656184" cy="3384376"/>
          </a:xfrm>
        </p:grpSpPr>
        <p:sp>
          <p:nvSpPr>
            <p:cNvPr id="67" name="Rounded Rectangle 66"/>
            <p:cNvSpPr/>
            <p:nvPr/>
          </p:nvSpPr>
          <p:spPr bwMode="auto">
            <a:xfrm>
              <a:off x="1547664" y="1412776"/>
              <a:ext cx="1656184" cy="3384376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547664" y="4293096"/>
              <a:ext cx="1584176" cy="3600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rPr>
                <a:t>Maths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rPr>
                <a:t> &amp; Physics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763688" y="4005064"/>
              <a:ext cx="1152128" cy="3600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rPr>
                <a:t>Technology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123728" y="3717032"/>
              <a:ext cx="576064" cy="3600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rPr>
                <a:t>IT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691680" y="2348880"/>
              <a:ext cx="1368152" cy="36004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600" dirty="0" smtClean="0">
                  <a:solidFill>
                    <a:srgbClr val="3333CC"/>
                  </a:solidFill>
                </a:rPr>
                <a:t>Other subjects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</p:grpSp>
      <p:cxnSp>
        <p:nvCxnSpPr>
          <p:cNvPr id="74" name="Straight Arrow Connector 73"/>
          <p:cNvCxnSpPr>
            <a:endCxn id="7" idx="1"/>
          </p:cNvCxnSpPr>
          <p:nvPr/>
        </p:nvCxnSpPr>
        <p:spPr bwMode="auto">
          <a:xfrm>
            <a:off x="3851920" y="4221088"/>
            <a:ext cx="432048" cy="360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7" name="TextBox 76"/>
          <p:cNvSpPr txBox="1"/>
          <p:nvPr/>
        </p:nvSpPr>
        <p:spPr>
          <a:xfrm>
            <a:off x="2411760" y="4725144"/>
            <a:ext cx="1050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3333CC"/>
                </a:solidFill>
              </a:rPr>
              <a:t>Pt</a:t>
            </a:r>
            <a:r>
              <a:rPr lang="en-US" sz="1600" dirty="0" smtClean="0">
                <a:solidFill>
                  <a:srgbClr val="3333CC"/>
                </a:solidFill>
              </a:rPr>
              <a:t> 2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Secondary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Education</a:t>
            </a:r>
            <a:endParaRPr lang="en-US" sz="1600" dirty="0">
              <a:solidFill>
                <a:srgbClr val="3333CC"/>
              </a:solidFill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1187624" y="1196752"/>
            <a:ext cx="792088" cy="3384376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79512" y="1196752"/>
            <a:ext cx="792088" cy="3384376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cxnSp>
        <p:nvCxnSpPr>
          <p:cNvPr id="81" name="Straight Arrow Connector 80"/>
          <p:cNvCxnSpPr>
            <a:stCxn id="79" idx="3"/>
            <a:endCxn id="78" idx="1"/>
          </p:cNvCxnSpPr>
          <p:nvPr/>
        </p:nvCxnSpPr>
        <p:spPr bwMode="auto">
          <a:xfrm>
            <a:off x="971600" y="2888940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1979712" y="4005064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4" name="TextBox 83"/>
          <p:cNvSpPr txBox="1"/>
          <p:nvPr/>
        </p:nvSpPr>
        <p:spPr>
          <a:xfrm>
            <a:off x="1087744" y="4725144"/>
            <a:ext cx="1050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3333CC"/>
                </a:solidFill>
              </a:rPr>
              <a:t>Pt</a:t>
            </a:r>
            <a:r>
              <a:rPr lang="en-US" sz="1600" dirty="0" smtClean="0">
                <a:solidFill>
                  <a:srgbClr val="3333CC"/>
                </a:solidFill>
              </a:rPr>
              <a:t> 1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Secondary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Education</a:t>
            </a:r>
            <a:endParaRPr lang="en-US" sz="1600" dirty="0">
              <a:solidFill>
                <a:srgbClr val="3333CC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928" y="4860448"/>
            <a:ext cx="10506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Primary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Education</a:t>
            </a:r>
            <a:endParaRPr lang="en-US" sz="1600" dirty="0">
              <a:solidFill>
                <a:srgbClr val="3333CC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1520" y="5661248"/>
            <a:ext cx="8568952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 – 11        11 – 16              16 – 18                               18 – 21                                                        AGE</a:t>
            </a:r>
            <a:endParaRPr lang="en-US" sz="1600" dirty="0"/>
          </a:p>
        </p:txBody>
      </p:sp>
      <p:sp>
        <p:nvSpPr>
          <p:cNvPr id="87" name="TextBox 86"/>
          <p:cNvSpPr txBox="1"/>
          <p:nvPr/>
        </p:nvSpPr>
        <p:spPr>
          <a:xfrm>
            <a:off x="1247821" y="3708320"/>
            <a:ext cx="731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STEM</a:t>
            </a:r>
          </a:p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Bias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187624" y="1916832"/>
            <a:ext cx="731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Non</a:t>
            </a:r>
          </a:p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STEM</a:t>
            </a:r>
          </a:p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Bias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1979712" y="2348880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1" name="Straight Arrow Connector 90"/>
          <p:cNvCxnSpPr>
            <a:endCxn id="23" idx="1"/>
          </p:cNvCxnSpPr>
          <p:nvPr/>
        </p:nvCxnSpPr>
        <p:spPr bwMode="auto">
          <a:xfrm flipV="1">
            <a:off x="3851920" y="1628800"/>
            <a:ext cx="432048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>
            <a:endCxn id="22" idx="1"/>
          </p:cNvCxnSpPr>
          <p:nvPr/>
        </p:nvCxnSpPr>
        <p:spPr bwMode="auto">
          <a:xfrm>
            <a:off x="3851920" y="2348880"/>
            <a:ext cx="432048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>
            <a:endCxn id="43" idx="1"/>
          </p:cNvCxnSpPr>
          <p:nvPr/>
        </p:nvCxnSpPr>
        <p:spPr bwMode="auto">
          <a:xfrm flipV="1">
            <a:off x="3851920" y="3429000"/>
            <a:ext cx="432048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1" name="Group 110"/>
          <p:cNvGrpSpPr/>
          <p:nvPr/>
        </p:nvGrpSpPr>
        <p:grpSpPr>
          <a:xfrm>
            <a:off x="1907704" y="3954542"/>
            <a:ext cx="4638322" cy="554578"/>
            <a:chOff x="1907704" y="3954542"/>
            <a:chExt cx="4638322" cy="554578"/>
          </a:xfrm>
        </p:grpSpPr>
        <p:sp>
          <p:nvSpPr>
            <p:cNvPr id="108" name="TextBox 107"/>
            <p:cNvSpPr txBox="1"/>
            <p:nvPr/>
          </p:nvSpPr>
          <p:spPr>
            <a:xfrm>
              <a:off x="1907704" y="3954542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x1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851920" y="4170566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x2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156176" y="4170566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x3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 bwMode="auto">
          <a:xfrm>
            <a:off x="1619672" y="1124744"/>
            <a:ext cx="72008" cy="352839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78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115888"/>
            <a:ext cx="6192837" cy="720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/>
              <a:t>Levers to do something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7505" y="1138238"/>
            <a:ext cx="8856984" cy="5000625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More bodies into the pipeline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More graduates by 2020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Graduation in 2020 (age 21)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Entry to University 2017 (age 18 assumption of 3 year degree)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These people are aged 14 now!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Well into their Secondary education – probably already have their STEM (or non-STEM) bias established!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3175" lvl="1" indent="0" algn="ctr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But what about the numbers?</a:t>
            </a:r>
          </a:p>
        </p:txBody>
      </p:sp>
    </p:spTree>
    <p:extLst>
      <p:ext uri="{BB962C8B-B14F-4D97-AF65-F5344CB8AC3E}">
        <p14:creationId xmlns:p14="http://schemas.microsoft.com/office/powerpoint/2010/main" val="40949587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486861"/>
              </p:ext>
            </p:extLst>
          </p:nvPr>
        </p:nvGraphicFramePr>
        <p:xfrm>
          <a:off x="250825" y="1125538"/>
          <a:ext cx="8421688" cy="499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52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402230"/>
              </p:ext>
            </p:extLst>
          </p:nvPr>
        </p:nvGraphicFramePr>
        <p:xfrm>
          <a:off x="250825" y="1125538"/>
          <a:ext cx="8421688" cy="499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 flipV="1">
            <a:off x="5508104" y="1628800"/>
            <a:ext cx="0" cy="4176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827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115888"/>
            <a:ext cx="6192837" cy="720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/>
              <a:t>Levers to do something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76647"/>
            <a:ext cx="9143999" cy="5360665"/>
          </a:xfrm>
          <a:ln/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More bodies into the pipeline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Relevant population is lower!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Reduce losses</a:t>
            </a:r>
          </a:p>
          <a:p>
            <a:pPr marL="857250" lvl="1" indent="-457200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Increase bias towards STEM subjects in 11 – 16 age </a:t>
            </a:r>
            <a:r>
              <a:rPr lang="en-US" sz="1800" dirty="0" smtClean="0">
                <a:solidFill>
                  <a:schemeClr val="tx1"/>
                </a:solidFill>
              </a:rPr>
              <a:t>range</a:t>
            </a:r>
          </a:p>
          <a:p>
            <a:pPr marL="1257300" lvl="2" indent="-457200">
              <a:lnSpc>
                <a:spcPct val="9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IET: Faraday Challenge; Schools Outreach; Local HEI initiatives; Lego League</a:t>
            </a:r>
          </a:p>
          <a:p>
            <a:pPr marL="1257300" lvl="2" indent="-457200">
              <a:lnSpc>
                <a:spcPct val="9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RAE: Big Bang UK</a:t>
            </a:r>
          </a:p>
          <a:p>
            <a:pPr marL="1257300" lvl="2" indent="-457200">
              <a:lnSpc>
                <a:spcPct val="90000"/>
              </a:lnSpc>
              <a:buFont typeface="Arial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Arduino</a:t>
            </a:r>
            <a:r>
              <a:rPr lang="en-US" sz="1600" dirty="0" smtClean="0">
                <a:solidFill>
                  <a:schemeClr val="tx1"/>
                </a:solidFill>
              </a:rPr>
              <a:t> Challenge; Raspberry Pi Challenge; </a:t>
            </a:r>
            <a:r>
              <a:rPr lang="en-US" sz="1600" dirty="0" err="1" smtClean="0">
                <a:solidFill>
                  <a:schemeClr val="tx1"/>
                </a:solidFill>
              </a:rPr>
              <a:t>Makey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Makey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857250" lvl="1" indent="-457200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Draw more females into STEM early on (% doing </a:t>
            </a:r>
            <a:r>
              <a:rPr lang="en-US" sz="1800" dirty="0" err="1" smtClean="0">
                <a:solidFill>
                  <a:schemeClr val="tx1"/>
                </a:solidFill>
              </a:rPr>
              <a:t>maths</a:t>
            </a:r>
            <a:r>
              <a:rPr lang="en-US" sz="1800" dirty="0" smtClean="0">
                <a:solidFill>
                  <a:schemeClr val="tx1"/>
                </a:solidFill>
              </a:rPr>
              <a:t> is lower than males)</a:t>
            </a:r>
          </a:p>
          <a:p>
            <a:pPr marL="857250" lvl="1" indent="-457200">
              <a:lnSpc>
                <a:spcPct val="90000"/>
              </a:lnSpc>
              <a:buFont typeface="Arial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857250" lvl="1" indent="-457200">
              <a:lnSpc>
                <a:spcPct val="90000"/>
              </a:lnSpc>
              <a:buFont typeface="Arial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857250" lvl="1" indent="-457200">
              <a:lnSpc>
                <a:spcPct val="90000"/>
              </a:lnSpc>
              <a:buFont typeface="Arial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857250" lvl="1" indent="-457200">
              <a:lnSpc>
                <a:spcPct val="90000"/>
              </a:lnSpc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Make </a:t>
            </a:r>
            <a:r>
              <a:rPr lang="en-US" sz="1800" dirty="0" smtClean="0">
                <a:solidFill>
                  <a:schemeClr val="tx1"/>
                </a:solidFill>
              </a:rPr>
              <a:t>Engineering:</a:t>
            </a:r>
          </a:p>
          <a:p>
            <a:pPr marL="1257300" lvl="2" indent="-457200">
              <a:lnSpc>
                <a:spcPct val="9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more </a:t>
            </a:r>
            <a:r>
              <a:rPr lang="en-US" sz="1600" dirty="0" smtClean="0">
                <a:solidFill>
                  <a:schemeClr val="tx1"/>
                </a:solidFill>
              </a:rPr>
              <a:t>attractive earlier (5.33% of all graduate entrants is too low!)</a:t>
            </a:r>
          </a:p>
          <a:p>
            <a:pPr marL="1257300" lvl="2" indent="-457200">
              <a:lnSpc>
                <a:spcPct val="90000"/>
              </a:lnSpc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MUCH </a:t>
            </a:r>
            <a:r>
              <a:rPr lang="en-US" sz="1600" dirty="0" smtClean="0">
                <a:solidFill>
                  <a:schemeClr val="tx1"/>
                </a:solidFill>
              </a:rPr>
              <a:t>more attractive to females (7% of engineering entrants are female – or 0.37%of all graduate entrants are for female engineering!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249439"/>
              </p:ext>
            </p:extLst>
          </p:nvPr>
        </p:nvGraphicFramePr>
        <p:xfrm>
          <a:off x="1547664" y="3984352"/>
          <a:ext cx="4762500" cy="8128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  <a:gridCol w="952500"/>
                <a:gridCol w="952500"/>
                <a:gridCol w="952500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2014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2013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54442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61.3%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53435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60.7%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Female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34374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38.7%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34625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39.3%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MS Sans Serif"/>
                        </a:rPr>
                        <a:t>88816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MS Sans Serif"/>
                        </a:rPr>
                        <a:t>88060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5535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115888"/>
            <a:ext cx="6192837" cy="720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7505" y="1138239"/>
            <a:ext cx="8856984" cy="2362770"/>
          </a:xfrm>
          <a:ln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2000" i="1" dirty="0" smtClean="0"/>
              <a:t>Electrical &amp; Electronic Engineering BSc (</a:t>
            </a:r>
            <a:r>
              <a:rPr lang="en-US" sz="2000" i="1" dirty="0" err="1" smtClean="0"/>
              <a:t>Hons</a:t>
            </a:r>
            <a:r>
              <a:rPr lang="en-US" sz="2000" i="1" dirty="0" smtClean="0"/>
              <a:t>)</a:t>
            </a:r>
          </a:p>
          <a:p>
            <a:pPr algn="ctr">
              <a:lnSpc>
                <a:spcPct val="90000"/>
              </a:lnSpc>
            </a:pPr>
            <a:endParaRPr lang="en-US" sz="2000" dirty="0" smtClean="0"/>
          </a:p>
          <a:p>
            <a:pPr algn="ctr">
              <a:lnSpc>
                <a:spcPct val="90000"/>
              </a:lnSpc>
            </a:pPr>
            <a:endParaRPr lang="en-US" sz="2000" dirty="0"/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1975 – 10 job applications                       11 job offers!</a:t>
            </a:r>
          </a:p>
          <a:p>
            <a:pPr algn="ctr">
              <a:lnSpc>
                <a:spcPct val="90000"/>
              </a:lnSpc>
            </a:pPr>
            <a:endParaRPr lang="en-US" sz="2000" dirty="0" smtClean="0"/>
          </a:p>
          <a:p>
            <a:pPr algn="ctr">
              <a:lnSpc>
                <a:spcPct val="90000"/>
              </a:lnSpc>
            </a:pPr>
            <a:endParaRPr lang="en-US" sz="2000" dirty="0"/>
          </a:p>
          <a:p>
            <a:pPr algn="ctr">
              <a:lnSpc>
                <a:spcPct val="90000"/>
              </a:lnSpc>
            </a:pPr>
            <a:endParaRPr lang="en-US" sz="2000" dirty="0"/>
          </a:p>
          <a:p>
            <a:pPr algn="ctr">
              <a:lnSpc>
                <a:spcPct val="90000"/>
              </a:lnSpc>
            </a:pPr>
            <a:r>
              <a:rPr lang="en-US" sz="2000" dirty="0" smtClean="0"/>
              <a:t> </a:t>
            </a:r>
            <a:endParaRPr lang="en-US" sz="1800" dirty="0"/>
          </a:p>
        </p:txBody>
      </p:sp>
      <p:sp>
        <p:nvSpPr>
          <p:cNvPr id="3" name="Right Arrow 2"/>
          <p:cNvSpPr/>
          <p:nvPr/>
        </p:nvSpPr>
        <p:spPr bwMode="auto">
          <a:xfrm>
            <a:off x="4716016" y="2348880"/>
            <a:ext cx="1080120" cy="50405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3568" y="3894147"/>
            <a:ext cx="7983976" cy="830997"/>
            <a:chOff x="683568" y="3894147"/>
            <a:chExt cx="7983976" cy="830997"/>
          </a:xfrm>
        </p:grpSpPr>
        <p:sp>
          <p:nvSpPr>
            <p:cNvPr id="4" name="TextBox 3"/>
            <p:cNvSpPr txBox="1"/>
            <p:nvPr/>
          </p:nvSpPr>
          <p:spPr>
            <a:xfrm>
              <a:off x="683568" y="3894147"/>
              <a:ext cx="798397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2012 – 10 job applications                          1 job offer </a:t>
              </a:r>
              <a:r>
                <a:rPr lang="en-US" b="1" dirty="0">
                  <a:solidFill>
                    <a:srgbClr val="FF0000"/>
                  </a:solidFill>
                </a:rPr>
                <a:t>perhaps!</a:t>
              </a:r>
              <a:endParaRPr lang="en-US" sz="2000" dirty="0">
                <a:solidFill>
                  <a:srgbClr val="FF0000"/>
                </a:solidFill>
              </a:endParaRPr>
            </a:p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>
              <a:off x="4427984" y="3933056"/>
              <a:ext cx="1080120" cy="50405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</p:grpSp>
      <p:sp>
        <p:nvSpPr>
          <p:cNvPr id="9" name="Oval 8"/>
          <p:cNvSpPr/>
          <p:nvPr/>
        </p:nvSpPr>
        <p:spPr bwMode="auto">
          <a:xfrm>
            <a:off x="8892480" y="6093296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279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115888"/>
            <a:ext cx="6192837" cy="720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/>
              <a:t>Conclusions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340768"/>
            <a:ext cx="7200799" cy="4366047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Relying on natural increase in numbers (i.e. Passive activity) </a:t>
            </a:r>
            <a:r>
              <a:rPr lang="en-US" sz="2000" dirty="0" smtClean="0">
                <a:solidFill>
                  <a:srgbClr val="FF0000"/>
                </a:solidFill>
              </a:rPr>
              <a:t>will not work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Short term actions in HE to make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more attractive – probably </a:t>
            </a:r>
            <a:r>
              <a:rPr lang="en-US" sz="2000" dirty="0">
                <a:solidFill>
                  <a:srgbClr val="FF0000"/>
                </a:solidFill>
              </a:rPr>
              <a:t>will not work</a:t>
            </a:r>
            <a:endParaRPr lang="en-US" sz="2000" dirty="0" smtClean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Initiatives targeting more engineers for 2020 </a:t>
            </a:r>
            <a:r>
              <a:rPr lang="en-US" sz="2000" dirty="0" smtClean="0">
                <a:solidFill>
                  <a:srgbClr val="FF0000"/>
                </a:solidFill>
              </a:rPr>
              <a:t>are almost completely now too late!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Need long term sustained activities aimed at young students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Alternatives: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1800" dirty="0" smtClean="0"/>
              <a:t>Fill the pipeline with non-traditional bodies</a:t>
            </a:r>
          </a:p>
          <a:p>
            <a:pPr lvl="2">
              <a:lnSpc>
                <a:spcPct val="90000"/>
              </a:lnSpc>
              <a:buFont typeface="Arial"/>
              <a:buChar char="•"/>
            </a:pPr>
            <a:r>
              <a:rPr lang="en-US" sz="1600" dirty="0" smtClean="0"/>
              <a:t>Life Long Learners</a:t>
            </a:r>
          </a:p>
          <a:p>
            <a:pPr lvl="2">
              <a:lnSpc>
                <a:spcPct val="90000"/>
              </a:lnSpc>
              <a:buFont typeface="Arial"/>
              <a:buChar char="•"/>
            </a:pPr>
            <a:r>
              <a:rPr lang="en-US" sz="1600" dirty="0" smtClean="0"/>
              <a:t>Past qualified school leavers in a different career</a:t>
            </a:r>
          </a:p>
        </p:txBody>
      </p:sp>
    </p:spTree>
    <p:extLst>
      <p:ext uri="{BB962C8B-B14F-4D97-AF65-F5344CB8AC3E}">
        <p14:creationId xmlns:p14="http://schemas.microsoft.com/office/powerpoint/2010/main" val="32287431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67644"/>
            <a:ext cx="8642350" cy="1152525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>
                <a:solidFill>
                  <a:srgbClr val="FFFF00"/>
                </a:solidFill>
              </a:rPr>
              <a:t>Why do we have a shortage of qualified Engineers across Europe?</a:t>
            </a:r>
            <a:r>
              <a:rPr lang="en-GB" sz="2800" dirty="0"/>
              <a:t> 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79388" y="2564904"/>
            <a:ext cx="8642350" cy="5040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spcBef>
                <a:spcPts val="7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smtClean="0">
                <a:solidFill>
                  <a:srgbClr val="FFFF00"/>
                </a:solidFill>
              </a:rPr>
              <a:t>Thank you for listening</a:t>
            </a:r>
          </a:p>
          <a:p>
            <a:pPr marL="0" indent="0" algn="ctr">
              <a:spcBef>
                <a:spcPts val="7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smtClean="0">
                <a:solidFill>
                  <a:srgbClr val="FFFF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628600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629594"/>
            <a:ext cx="8421688" cy="1583382"/>
          </a:xfrm>
        </p:spPr>
        <p:txBody>
          <a:bodyPr/>
          <a:lstStyle/>
          <a:p>
            <a:pPr marL="0" indent="0" algn="ctr"/>
            <a:r>
              <a:rPr lang="en-US" sz="2000" dirty="0" smtClean="0"/>
              <a:t>“</a:t>
            </a:r>
            <a:r>
              <a:rPr lang="en-US" sz="2000" b="1" dirty="0"/>
              <a:t>The UK needs to increase by as much as 50% the number of </a:t>
            </a:r>
            <a:r>
              <a:rPr lang="en-US" sz="2000" b="1" dirty="0" smtClean="0"/>
              <a:t>Science</a:t>
            </a:r>
            <a:r>
              <a:rPr lang="en-US" sz="2000" b="1" dirty="0"/>
              <a:t>, </a:t>
            </a:r>
            <a:r>
              <a:rPr lang="en-US" sz="2000" b="1" dirty="0" smtClean="0"/>
              <a:t>Technology</a:t>
            </a:r>
            <a:r>
              <a:rPr lang="en-US" sz="2000" b="1" dirty="0"/>
              <a:t>, </a:t>
            </a:r>
            <a:r>
              <a:rPr lang="en-US" sz="2000" b="1" dirty="0" smtClean="0"/>
              <a:t>Engineering </a:t>
            </a:r>
            <a:r>
              <a:rPr lang="en-US" sz="2000" b="1" dirty="0"/>
              <a:t>and </a:t>
            </a:r>
            <a:r>
              <a:rPr lang="en-US" sz="2000" b="1" dirty="0" err="1"/>
              <a:t>M</a:t>
            </a:r>
            <a:r>
              <a:rPr lang="en-US" sz="2000" b="1" dirty="0" err="1" smtClean="0"/>
              <a:t>aths</a:t>
            </a:r>
            <a:r>
              <a:rPr lang="en-US" sz="2000" b="1" dirty="0" smtClean="0"/>
              <a:t> (STEM) </a:t>
            </a:r>
            <a:r>
              <a:rPr lang="en-US" sz="2000" b="1" dirty="0"/>
              <a:t>graduates it is </a:t>
            </a:r>
            <a:r>
              <a:rPr lang="en-US" sz="2000" b="1" dirty="0" smtClean="0"/>
              <a:t>creating</a:t>
            </a:r>
            <a:r>
              <a:rPr lang="en-GB" sz="2000" dirty="0" smtClean="0"/>
              <a:t>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717032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“100,000 </a:t>
            </a:r>
            <a:r>
              <a:rPr lang="en-US" b="1" dirty="0" smtClean="0">
                <a:solidFill>
                  <a:srgbClr val="000000"/>
                </a:solidFill>
              </a:rPr>
              <a:t>STEM </a:t>
            </a:r>
            <a:r>
              <a:rPr lang="en-US" b="1" dirty="0">
                <a:solidFill>
                  <a:srgbClr val="000000"/>
                </a:solidFill>
              </a:rPr>
              <a:t>graduates are needed a year just to maintain the status quo</a:t>
            </a:r>
            <a:r>
              <a:rPr lang="en-GB" b="1" dirty="0">
                <a:solidFill>
                  <a:srgbClr val="000000"/>
                </a:solidFill>
              </a:rPr>
              <a:t>.</a:t>
            </a:r>
            <a:r>
              <a:rPr lang="en-GB" b="1" dirty="0" smtClean="0">
                <a:solidFill>
                  <a:srgbClr val="000000"/>
                </a:solidFill>
              </a:rPr>
              <a:t>”</a:t>
            </a:r>
          </a:p>
          <a:p>
            <a:pPr algn="ctr"/>
            <a:endParaRPr lang="en-GB" sz="1600" dirty="0" smtClean="0">
              <a:solidFill>
                <a:srgbClr val="000000"/>
              </a:solidFill>
            </a:endParaRPr>
          </a:p>
          <a:p>
            <a:pPr algn="ctr"/>
            <a:endParaRPr lang="en-GB" sz="1600" dirty="0">
              <a:solidFill>
                <a:srgbClr val="000000"/>
              </a:solidFill>
            </a:endParaRPr>
          </a:p>
          <a:p>
            <a:pPr algn="ctr"/>
            <a:r>
              <a:rPr lang="en-GB" sz="1600" dirty="0" smtClean="0">
                <a:solidFill>
                  <a:srgbClr val="000000"/>
                </a:solidFill>
              </a:rPr>
              <a:t>Engineering </a:t>
            </a:r>
            <a:r>
              <a:rPr lang="en-GB" sz="1600" dirty="0">
                <a:solidFill>
                  <a:srgbClr val="000000"/>
                </a:solidFill>
              </a:rPr>
              <a:t>UK 2014, UK Royal Academy of </a:t>
            </a:r>
            <a:r>
              <a:rPr lang="en-GB" sz="1600" dirty="0" smtClean="0">
                <a:solidFill>
                  <a:srgbClr val="000000"/>
                </a:solidFill>
              </a:rPr>
              <a:t>Engineering</a:t>
            </a:r>
            <a:endParaRPr lang="en-GB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97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00338" y="115888"/>
            <a:ext cx="6192837" cy="720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/>
              <a:t>Presentation contents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772816"/>
            <a:ext cx="7200799" cy="4366047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dirty="0" err="1" smtClean="0"/>
              <a:t>lossy</a:t>
            </a:r>
            <a:r>
              <a:rPr lang="en-US" sz="2000" dirty="0" smtClean="0"/>
              <a:t> education pipeline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 look at the numbers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Levers to do something about it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The conclusions</a:t>
            </a:r>
          </a:p>
        </p:txBody>
      </p:sp>
    </p:spTree>
    <p:extLst>
      <p:ext uri="{BB962C8B-B14F-4D97-AF65-F5344CB8AC3E}">
        <p14:creationId xmlns:p14="http://schemas.microsoft.com/office/powerpoint/2010/main" val="39807286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1043608" y="836712"/>
            <a:ext cx="2606402" cy="3888432"/>
            <a:chOff x="1043608" y="836712"/>
            <a:chExt cx="2606402" cy="3888432"/>
          </a:xfrm>
        </p:grpSpPr>
        <p:sp>
          <p:nvSpPr>
            <p:cNvPr id="105" name="Rectangle 104"/>
            <p:cNvSpPr/>
            <p:nvPr/>
          </p:nvSpPr>
          <p:spPr bwMode="auto">
            <a:xfrm>
              <a:off x="2051720" y="1052736"/>
              <a:ext cx="72008" cy="3672408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FFFF"/>
                </a:gs>
              </a:gsLst>
              <a:lin ang="0" scaled="1"/>
              <a:tileRect/>
            </a:gradFill>
            <a:ln w="9525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FFFF"/>
                  </a:gs>
                </a:gsLst>
                <a:lin ang="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043608" y="836712"/>
              <a:ext cx="26064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End of compulsory education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Lossy</a:t>
            </a:r>
            <a:r>
              <a:rPr lang="en-US" dirty="0" smtClean="0"/>
              <a:t> Pipeline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889965" y="1124744"/>
            <a:ext cx="3074523" cy="4392488"/>
            <a:chOff x="5889965" y="1124744"/>
            <a:chExt cx="3074523" cy="4392488"/>
          </a:xfrm>
        </p:grpSpPr>
        <p:grpSp>
          <p:nvGrpSpPr>
            <p:cNvPr id="3" name="Group 2"/>
            <p:cNvGrpSpPr/>
            <p:nvPr/>
          </p:nvGrpSpPr>
          <p:grpSpPr>
            <a:xfrm>
              <a:off x="7092280" y="1124744"/>
              <a:ext cx="1872208" cy="3528392"/>
              <a:chOff x="7092280" y="1124744"/>
              <a:chExt cx="1872208" cy="3528392"/>
            </a:xfrm>
          </p:grpSpPr>
          <p:sp>
            <p:nvSpPr>
              <p:cNvPr id="16" name="Rounded Rectangle 15"/>
              <p:cNvSpPr/>
              <p:nvPr/>
            </p:nvSpPr>
            <p:spPr bwMode="auto">
              <a:xfrm>
                <a:off x="7092280" y="3861048"/>
                <a:ext cx="1872208" cy="792088"/>
              </a:xfrm>
              <a:prstGeom prst="roundRect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Engineering</a:t>
                </a:r>
                <a:r>
                  <a:rPr kumimoji="0" lang="en-US" sz="1600" b="0" i="0" u="none" strike="noStrike" cap="none" normalizeH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 Employment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 bwMode="auto">
              <a:xfrm>
                <a:off x="7092280" y="1124744"/>
                <a:ext cx="1872208" cy="252028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Non-Engineering Employment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5889965" y="1340768"/>
              <a:ext cx="1274323" cy="4176464"/>
              <a:chOff x="5889965" y="1340768"/>
              <a:chExt cx="1274323" cy="4176464"/>
            </a:xfrm>
          </p:grpSpPr>
          <p:cxnSp>
            <p:nvCxnSpPr>
              <p:cNvPr id="18" name="Straight Arrow Connector 17"/>
              <p:cNvCxnSpPr>
                <a:stCxn id="7" idx="3"/>
                <a:endCxn id="16" idx="1"/>
              </p:cNvCxnSpPr>
              <p:nvPr/>
            </p:nvCxnSpPr>
            <p:spPr bwMode="auto">
              <a:xfrm>
                <a:off x="5940152" y="4257092"/>
                <a:ext cx="115212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53" name="Group 52"/>
              <p:cNvGrpSpPr/>
              <p:nvPr/>
            </p:nvGrpSpPr>
            <p:grpSpPr>
              <a:xfrm>
                <a:off x="5919636" y="1340768"/>
                <a:ext cx="1244652" cy="4176464"/>
                <a:chOff x="5631604" y="1556792"/>
                <a:chExt cx="1244652" cy="4176464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5631604" y="4902259"/>
                  <a:ext cx="124465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600" dirty="0" smtClean="0">
                      <a:solidFill>
                        <a:schemeClr val="accent2"/>
                      </a:solidFill>
                    </a:rPr>
                    <a:t>First</a:t>
                  </a:r>
                </a:p>
                <a:p>
                  <a:pPr algn="ctr"/>
                  <a:r>
                    <a:rPr lang="en-US" sz="1600" dirty="0" smtClean="0">
                      <a:solidFill>
                        <a:schemeClr val="accent2"/>
                      </a:solidFill>
                    </a:rPr>
                    <a:t>Employment</a:t>
                  </a:r>
                </a:p>
                <a:p>
                  <a:pPr algn="ctr"/>
                  <a:r>
                    <a:rPr lang="en-US" sz="1600" dirty="0" smtClean="0">
                      <a:solidFill>
                        <a:schemeClr val="accent2"/>
                      </a:solidFill>
                    </a:rPr>
                    <a:t>Transition</a:t>
                  </a:r>
                  <a:endParaRPr lang="en-US" sz="1600" dirty="0">
                    <a:solidFill>
                      <a:schemeClr val="accent2"/>
                    </a:solidFill>
                  </a:endParaRPr>
                </a:p>
              </p:txBody>
            </p:sp>
            <p:cxnSp>
              <p:nvCxnSpPr>
                <p:cNvPr id="29" name="Straight Connector 28"/>
                <p:cNvCxnSpPr>
                  <a:stCxn id="21" idx="0"/>
                </p:cNvCxnSpPr>
                <p:nvPr/>
              </p:nvCxnSpPr>
              <p:spPr bwMode="auto">
                <a:xfrm flipH="1" flipV="1">
                  <a:off x="6228184" y="1556792"/>
                  <a:ext cx="25746" cy="3345467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36" name="Straight Arrow Connector 35"/>
              <p:cNvCxnSpPr>
                <a:stCxn id="22" idx="3"/>
              </p:cNvCxnSpPr>
              <p:nvPr/>
            </p:nvCxnSpPr>
            <p:spPr bwMode="auto">
              <a:xfrm>
                <a:off x="5940152" y="2564904"/>
                <a:ext cx="1152128" cy="0"/>
              </a:xfrm>
              <a:prstGeom prst="straightConnector1">
                <a:avLst/>
              </a:prstGeom>
              <a:solidFill>
                <a:srgbClr val="7F7F7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Straight Arrow Connector 37"/>
              <p:cNvCxnSpPr>
                <a:stCxn id="23" idx="3"/>
              </p:cNvCxnSpPr>
              <p:nvPr/>
            </p:nvCxnSpPr>
            <p:spPr bwMode="auto">
              <a:xfrm>
                <a:off x="5889965" y="1628800"/>
                <a:ext cx="1202315" cy="0"/>
              </a:xfrm>
              <a:prstGeom prst="straightConnector1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" name="Straight Arrow Connector 43"/>
              <p:cNvCxnSpPr>
                <a:stCxn id="43" idx="3"/>
              </p:cNvCxnSpPr>
              <p:nvPr/>
            </p:nvCxnSpPr>
            <p:spPr bwMode="auto">
              <a:xfrm>
                <a:off x="5940152" y="3429000"/>
                <a:ext cx="1152128" cy="0"/>
              </a:xfrm>
              <a:prstGeom prst="straightConnector1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Arrow Connector 46"/>
              <p:cNvCxnSpPr>
                <a:stCxn id="7" idx="3"/>
              </p:cNvCxnSpPr>
              <p:nvPr/>
            </p:nvCxnSpPr>
            <p:spPr bwMode="auto">
              <a:xfrm flipV="1">
                <a:off x="5940152" y="3501008"/>
                <a:ext cx="1224136" cy="75608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Arrow Connector 49"/>
              <p:cNvCxnSpPr>
                <a:stCxn id="43" idx="3"/>
              </p:cNvCxnSpPr>
              <p:nvPr/>
            </p:nvCxnSpPr>
            <p:spPr bwMode="auto">
              <a:xfrm>
                <a:off x="5940152" y="3429000"/>
                <a:ext cx="1152128" cy="57606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" name="Group 7"/>
          <p:cNvGrpSpPr/>
          <p:nvPr/>
        </p:nvGrpSpPr>
        <p:grpSpPr>
          <a:xfrm>
            <a:off x="64928" y="1196752"/>
            <a:ext cx="1050688" cy="4248472"/>
            <a:chOff x="64928" y="1196752"/>
            <a:chExt cx="1050688" cy="4248472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179512" y="1196752"/>
              <a:ext cx="792088" cy="3384376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MS Gothic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4928" y="4860448"/>
              <a:ext cx="105068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3333CC"/>
                  </a:solidFill>
                </a:rPr>
                <a:t>Primary</a:t>
              </a:r>
            </a:p>
            <a:p>
              <a:pPr algn="ctr"/>
              <a:r>
                <a:rPr lang="en-US" sz="1600" dirty="0" smtClean="0">
                  <a:solidFill>
                    <a:srgbClr val="3333CC"/>
                  </a:solidFill>
                </a:rPr>
                <a:t>Education</a:t>
              </a:r>
              <a:endParaRPr lang="en-US" sz="1600" dirty="0">
                <a:solidFill>
                  <a:srgbClr val="3333CC"/>
                </a:solidFill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251520" y="5661248"/>
            <a:ext cx="8568952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 – 11        11 – 16              16 – 18                               18 – 21                                                        AGE</a:t>
            </a:r>
            <a:endParaRPr lang="en-US" sz="1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971600" y="1196752"/>
            <a:ext cx="1166832" cy="4359389"/>
            <a:chOff x="971600" y="1196752"/>
            <a:chExt cx="1166832" cy="4359389"/>
          </a:xfrm>
        </p:grpSpPr>
        <p:grpSp>
          <p:nvGrpSpPr>
            <p:cNvPr id="9" name="Group 8"/>
            <p:cNvGrpSpPr/>
            <p:nvPr/>
          </p:nvGrpSpPr>
          <p:grpSpPr>
            <a:xfrm>
              <a:off x="971600" y="1196752"/>
              <a:ext cx="1166832" cy="4359389"/>
              <a:chOff x="971600" y="1196752"/>
              <a:chExt cx="1166832" cy="4359389"/>
            </a:xfrm>
          </p:grpSpPr>
          <p:sp>
            <p:nvSpPr>
              <p:cNvPr id="78" name="Rounded Rectangle 77"/>
              <p:cNvSpPr/>
              <p:nvPr/>
            </p:nvSpPr>
            <p:spPr bwMode="auto">
              <a:xfrm>
                <a:off x="1187624" y="1196752"/>
                <a:ext cx="792088" cy="3384376"/>
              </a:xfrm>
              <a:prstGeom prst="round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cxnSp>
            <p:nvCxnSpPr>
              <p:cNvPr id="81" name="Straight Arrow Connector 80"/>
              <p:cNvCxnSpPr>
                <a:stCxn id="79" idx="3"/>
                <a:endCxn id="78" idx="1"/>
              </p:cNvCxnSpPr>
              <p:nvPr/>
            </p:nvCxnSpPr>
            <p:spPr bwMode="auto">
              <a:xfrm>
                <a:off x="971600" y="2888940"/>
                <a:ext cx="21602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84" name="TextBox 83"/>
              <p:cNvSpPr txBox="1"/>
              <p:nvPr/>
            </p:nvSpPr>
            <p:spPr>
              <a:xfrm>
                <a:off x="1087744" y="4725144"/>
                <a:ext cx="105068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err="1" smtClean="0">
                    <a:solidFill>
                      <a:srgbClr val="3333CC"/>
                    </a:solidFill>
                  </a:rPr>
                  <a:t>Pt</a:t>
                </a:r>
                <a:r>
                  <a:rPr lang="en-US" sz="1600" dirty="0" smtClean="0">
                    <a:solidFill>
                      <a:srgbClr val="3333CC"/>
                    </a:solidFill>
                  </a:rPr>
                  <a:t> 1</a:t>
                </a:r>
              </a:p>
              <a:p>
                <a:pPr algn="ctr"/>
                <a:r>
                  <a:rPr lang="en-US" sz="1600" dirty="0" smtClean="0">
                    <a:solidFill>
                      <a:srgbClr val="3333CC"/>
                    </a:solidFill>
                  </a:rPr>
                  <a:t>Secondary</a:t>
                </a:r>
              </a:p>
              <a:p>
                <a:pPr algn="ctr"/>
                <a:r>
                  <a:rPr lang="en-US" sz="1600" dirty="0" smtClean="0">
                    <a:solidFill>
                      <a:srgbClr val="3333CC"/>
                    </a:solidFill>
                  </a:rPr>
                  <a:t>Education</a:t>
                </a:r>
                <a:endParaRPr lang="en-US" sz="1600" dirty="0">
                  <a:solidFill>
                    <a:srgbClr val="3333CC"/>
                  </a:solidFill>
                </a:endParaRP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1247821" y="3708320"/>
              <a:ext cx="73189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STEM</a:t>
              </a:r>
            </a:p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Bias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187624" y="1916832"/>
              <a:ext cx="73189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Non</a:t>
              </a:r>
            </a:p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STEM</a:t>
              </a:r>
            </a:p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Bias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79712" y="1196752"/>
            <a:ext cx="1872208" cy="4359389"/>
            <a:chOff x="1979712" y="1196752"/>
            <a:chExt cx="1872208" cy="4359389"/>
          </a:xfrm>
        </p:grpSpPr>
        <p:grpSp>
          <p:nvGrpSpPr>
            <p:cNvPr id="72" name="Group 71"/>
            <p:cNvGrpSpPr/>
            <p:nvPr/>
          </p:nvGrpSpPr>
          <p:grpSpPr>
            <a:xfrm>
              <a:off x="2195736" y="1196752"/>
              <a:ext cx="1656184" cy="3384376"/>
              <a:chOff x="1547664" y="1412776"/>
              <a:chExt cx="1656184" cy="3384376"/>
            </a:xfrm>
          </p:grpSpPr>
          <p:sp>
            <p:nvSpPr>
              <p:cNvPr id="67" name="Rounded Rectangle 66"/>
              <p:cNvSpPr/>
              <p:nvPr/>
            </p:nvSpPr>
            <p:spPr bwMode="auto">
              <a:xfrm>
                <a:off x="1547664" y="1412776"/>
                <a:ext cx="1656184" cy="3384376"/>
              </a:xfrm>
              <a:prstGeom prst="round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1547664" y="4293096"/>
                <a:ext cx="1584176" cy="36004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err="1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Maths</a:t>
                </a: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 &amp; Physics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1763688" y="4005064"/>
                <a:ext cx="1152128" cy="36004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Technology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2123728" y="3717032"/>
                <a:ext cx="576064" cy="36004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IT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1691680" y="2348880"/>
                <a:ext cx="1368152" cy="36004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600" dirty="0" smtClean="0">
                    <a:solidFill>
                      <a:srgbClr val="3333CC"/>
                    </a:solidFill>
                  </a:rPr>
                  <a:t>Other subjects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2411760" y="4725144"/>
              <a:ext cx="10506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3333CC"/>
                  </a:solidFill>
                </a:rPr>
                <a:t>Pt</a:t>
              </a:r>
              <a:r>
                <a:rPr lang="en-US" sz="1600" dirty="0" smtClean="0">
                  <a:solidFill>
                    <a:srgbClr val="3333CC"/>
                  </a:solidFill>
                </a:rPr>
                <a:t> 2</a:t>
              </a:r>
            </a:p>
            <a:p>
              <a:pPr algn="ctr"/>
              <a:r>
                <a:rPr lang="en-US" sz="1600" dirty="0" smtClean="0">
                  <a:solidFill>
                    <a:srgbClr val="3333CC"/>
                  </a:solidFill>
                </a:rPr>
                <a:t>Secondary</a:t>
              </a:r>
            </a:p>
            <a:p>
              <a:pPr algn="ctr"/>
              <a:r>
                <a:rPr lang="en-US" sz="1600" dirty="0" smtClean="0">
                  <a:solidFill>
                    <a:srgbClr val="3333CC"/>
                  </a:solidFill>
                </a:rPr>
                <a:t>Education</a:t>
              </a:r>
              <a:endParaRPr lang="en-US" sz="1600" dirty="0">
                <a:solidFill>
                  <a:srgbClr val="3333CC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>
              <a:off x="1979712" y="4005064"/>
              <a:ext cx="21602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89" name="Straight Arrow Connector 88"/>
            <p:cNvCxnSpPr/>
            <p:nvPr/>
          </p:nvCxnSpPr>
          <p:spPr bwMode="auto">
            <a:xfrm>
              <a:off x="1979712" y="2348880"/>
              <a:ext cx="21602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1" name="Group 10"/>
          <p:cNvGrpSpPr/>
          <p:nvPr/>
        </p:nvGrpSpPr>
        <p:grpSpPr>
          <a:xfrm>
            <a:off x="3851920" y="1196752"/>
            <a:ext cx="2088232" cy="4185176"/>
            <a:chOff x="3851920" y="1196752"/>
            <a:chExt cx="2088232" cy="4185176"/>
          </a:xfrm>
        </p:grpSpPr>
        <p:grpSp>
          <p:nvGrpSpPr>
            <p:cNvPr id="4" name="Group 3"/>
            <p:cNvGrpSpPr/>
            <p:nvPr/>
          </p:nvGrpSpPr>
          <p:grpSpPr>
            <a:xfrm>
              <a:off x="4283968" y="1196752"/>
              <a:ext cx="1656184" cy="4185176"/>
              <a:chOff x="4283968" y="1196752"/>
              <a:chExt cx="1656184" cy="4185176"/>
            </a:xfrm>
          </p:grpSpPr>
          <p:sp>
            <p:nvSpPr>
              <p:cNvPr id="7" name="Rounded Rectangle 6"/>
              <p:cNvSpPr/>
              <p:nvPr/>
            </p:nvSpPr>
            <p:spPr bwMode="auto">
              <a:xfrm>
                <a:off x="4283968" y="4005064"/>
                <a:ext cx="1656184" cy="504056"/>
              </a:xfrm>
              <a:prstGeom prst="roundRect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Engineering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 bwMode="auto">
              <a:xfrm>
                <a:off x="4283968" y="2276872"/>
                <a:ext cx="1656184" cy="576064"/>
              </a:xfrm>
              <a:prstGeom prst="roundRect">
                <a:avLst/>
              </a:prstGeom>
              <a:solidFill>
                <a:srgbClr val="7F7F7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Social Sciences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 bwMode="auto">
              <a:xfrm>
                <a:off x="4283968" y="1196752"/>
                <a:ext cx="1605997" cy="864096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Arts &amp; Humanities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43" name="Rounded Rectangle 42"/>
              <p:cNvSpPr/>
              <p:nvPr/>
            </p:nvSpPr>
            <p:spPr bwMode="auto">
              <a:xfrm>
                <a:off x="4283968" y="3140968"/>
                <a:ext cx="1656184" cy="576064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3333CC"/>
                    </a:solidFill>
                    <a:effectLst/>
                    <a:latin typeface="Times New Roman" charset="0"/>
                    <a:ea typeface="ＭＳ Ｐゴシック" charset="0"/>
                    <a:cs typeface="MS Gothic" charset="0"/>
                  </a:rPr>
                  <a:t>STM</a:t>
                </a: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3333CC"/>
                  </a:solidFill>
                  <a:effectLst/>
                  <a:latin typeface="Times New Roman" charset="0"/>
                  <a:ea typeface="ＭＳ Ｐゴシック" charset="0"/>
                  <a:cs typeface="MS Gothic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563588" y="4797152"/>
                <a:ext cx="1016524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3333CC"/>
                    </a:solidFill>
                  </a:rPr>
                  <a:t>Tertiary</a:t>
                </a:r>
              </a:p>
              <a:p>
                <a:pPr algn="ctr"/>
                <a:r>
                  <a:rPr lang="en-US" sz="1600" dirty="0" smtClean="0">
                    <a:solidFill>
                      <a:srgbClr val="3333CC"/>
                    </a:solidFill>
                  </a:rPr>
                  <a:t>Education</a:t>
                </a:r>
                <a:endParaRPr lang="en-US" sz="1600" dirty="0">
                  <a:solidFill>
                    <a:srgbClr val="3333CC"/>
                  </a:solidFill>
                </a:endParaRPr>
              </a:p>
            </p:txBody>
          </p:sp>
        </p:grpSp>
        <p:cxnSp>
          <p:nvCxnSpPr>
            <p:cNvPr id="74" name="Straight Arrow Connector 73"/>
            <p:cNvCxnSpPr>
              <a:endCxn id="7" idx="1"/>
            </p:cNvCxnSpPr>
            <p:nvPr/>
          </p:nvCxnSpPr>
          <p:spPr bwMode="auto">
            <a:xfrm>
              <a:off x="3851920" y="4221088"/>
              <a:ext cx="432048" cy="360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1" name="Straight Arrow Connector 90"/>
            <p:cNvCxnSpPr>
              <a:endCxn id="23" idx="1"/>
            </p:cNvCxnSpPr>
            <p:nvPr/>
          </p:nvCxnSpPr>
          <p:spPr bwMode="auto">
            <a:xfrm flipV="1">
              <a:off x="3851920" y="1628800"/>
              <a:ext cx="432048" cy="7200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3" name="Straight Arrow Connector 92"/>
            <p:cNvCxnSpPr>
              <a:endCxn id="22" idx="1"/>
            </p:cNvCxnSpPr>
            <p:nvPr/>
          </p:nvCxnSpPr>
          <p:spPr bwMode="auto">
            <a:xfrm>
              <a:off x="3851920" y="2348880"/>
              <a:ext cx="432048" cy="2160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5" name="Straight Arrow Connector 94"/>
            <p:cNvCxnSpPr>
              <a:endCxn id="43" idx="1"/>
            </p:cNvCxnSpPr>
            <p:nvPr/>
          </p:nvCxnSpPr>
          <p:spPr bwMode="auto">
            <a:xfrm flipV="1">
              <a:off x="3851920" y="3429000"/>
              <a:ext cx="432048" cy="5760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3" name="Oval 12"/>
          <p:cNvSpPr/>
          <p:nvPr/>
        </p:nvSpPr>
        <p:spPr bwMode="auto">
          <a:xfrm>
            <a:off x="8892480" y="6093296"/>
            <a:ext cx="144016" cy="14401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MS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1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with a STEM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25538"/>
            <a:ext cx="8421688" cy="4247678"/>
          </a:xfrm>
        </p:spPr>
        <p:txBody>
          <a:bodyPr/>
          <a:lstStyle/>
          <a:p>
            <a:r>
              <a:rPr lang="en-US" sz="2000" dirty="0" smtClean="0"/>
              <a:t>Assumption: Engineering Entry Requirement: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Mathematics</a:t>
            </a:r>
          </a:p>
          <a:p>
            <a:endParaRPr lang="en-US" sz="2000" dirty="0" smtClean="0"/>
          </a:p>
          <a:p>
            <a:pPr algn="ctr"/>
            <a:r>
              <a:rPr lang="en-US" sz="2000" dirty="0" smtClean="0"/>
              <a:t>A-level results 2014</a:t>
            </a:r>
          </a:p>
          <a:p>
            <a:r>
              <a:rPr lang="en-US" sz="2000" dirty="0" smtClean="0"/>
              <a:t>All subjects n = 833,807: </a:t>
            </a:r>
            <a:r>
              <a:rPr lang="en-US" sz="1800" dirty="0" smtClean="0"/>
              <a:t>Male = 379,823 (45.6%) Female = 453,984 (54.5%)</a:t>
            </a:r>
          </a:p>
          <a:p>
            <a:r>
              <a:rPr lang="en-US" sz="2000" dirty="0" smtClean="0"/>
              <a:t>Mathematics n = 88,816: </a:t>
            </a:r>
            <a:r>
              <a:rPr lang="en-US" sz="1800" dirty="0"/>
              <a:t>Male = </a:t>
            </a:r>
            <a:r>
              <a:rPr lang="en-US" sz="1800" dirty="0" smtClean="0"/>
              <a:t>54,442 (61.3%</a:t>
            </a:r>
            <a:r>
              <a:rPr lang="en-US" sz="1800" dirty="0"/>
              <a:t>) Female = </a:t>
            </a:r>
            <a:r>
              <a:rPr lang="en-US" sz="1800" dirty="0" smtClean="0"/>
              <a:t>34,374 (38.7%</a:t>
            </a:r>
            <a:r>
              <a:rPr lang="en-US" sz="1800" dirty="0"/>
              <a:t>)</a:t>
            </a:r>
            <a:endParaRPr lang="en-US" sz="1800" dirty="0" smtClean="0"/>
          </a:p>
          <a:p>
            <a:r>
              <a:rPr lang="en-US" sz="2000" dirty="0" smtClean="0"/>
              <a:t>Mathematics total = 10.65%</a:t>
            </a:r>
          </a:p>
          <a:p>
            <a:endParaRPr lang="en-US" sz="2000" dirty="0"/>
          </a:p>
          <a:p>
            <a:pPr marL="0" indent="0" algn="ctr"/>
            <a:r>
              <a:rPr lang="en-US" sz="1400" dirty="0"/>
              <a:t>http://</a:t>
            </a:r>
            <a:r>
              <a:rPr lang="en-US" sz="1400" dirty="0" err="1"/>
              <a:t>www.theguardian.com</a:t>
            </a:r>
            <a:r>
              <a:rPr lang="en-US" sz="1400" dirty="0"/>
              <a:t>/news/</a:t>
            </a:r>
            <a:r>
              <a:rPr lang="en-US" sz="1400" dirty="0" err="1"/>
              <a:t>datablog</a:t>
            </a:r>
            <a:r>
              <a:rPr lang="en-US" sz="1400" dirty="0"/>
              <a:t>/2014/</a:t>
            </a:r>
            <a:r>
              <a:rPr lang="en-US" sz="1400" dirty="0" err="1"/>
              <a:t>aug</a:t>
            </a:r>
            <a:r>
              <a:rPr lang="en-US" sz="1400" dirty="0"/>
              <a:t>/14/a-level-results-2014-the-full-breakdown</a:t>
            </a:r>
          </a:p>
        </p:txBody>
      </p:sp>
    </p:spTree>
    <p:extLst>
      <p:ext uri="{BB962C8B-B14F-4D97-AF65-F5344CB8AC3E}">
        <p14:creationId xmlns:p14="http://schemas.microsoft.com/office/powerpoint/2010/main" val="1439387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entering 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25538"/>
            <a:ext cx="8421688" cy="3671614"/>
          </a:xfrm>
        </p:spPr>
        <p:txBody>
          <a:bodyPr/>
          <a:lstStyle/>
          <a:p>
            <a:pPr marL="0" indent="0"/>
            <a:r>
              <a:rPr lang="en-US" sz="2000" dirty="0"/>
              <a:t>“Statistics published by the Department for Business, Innovation and Skills show that 49.3% of young people in England entered higher education in the last academic year, the highest rate on record and just a shade below the 50% mark that successive governments have vowed to reach</a:t>
            </a:r>
            <a:r>
              <a:rPr lang="en-US" sz="2000" dirty="0" smtClean="0"/>
              <a:t>.”</a:t>
            </a:r>
          </a:p>
          <a:p>
            <a:pPr marL="0" indent="0" algn="ctr"/>
            <a:r>
              <a:rPr lang="en-US" sz="1200" dirty="0"/>
              <a:t>http://</a:t>
            </a:r>
            <a:r>
              <a:rPr lang="en-US" sz="1200" dirty="0" err="1"/>
              <a:t>www.theguardian.com</a:t>
            </a:r>
            <a:r>
              <a:rPr lang="en-US" sz="1200" dirty="0"/>
              <a:t>/education/2013/</a:t>
            </a:r>
            <a:r>
              <a:rPr lang="en-US" sz="1200" dirty="0" err="1"/>
              <a:t>apr</a:t>
            </a:r>
            <a:r>
              <a:rPr lang="en-US" sz="1200" dirty="0"/>
              <a:t>/24/students-higher-education-almost-50-per-cent</a:t>
            </a:r>
          </a:p>
          <a:p>
            <a:pPr marL="0" indent="0"/>
            <a:endParaRPr lang="en-US" sz="2000" dirty="0" smtClean="0"/>
          </a:p>
          <a:p>
            <a:pPr marL="0" indent="0" algn="ctr"/>
            <a:r>
              <a:rPr lang="en-US" sz="2000" dirty="0" smtClean="0">
                <a:solidFill>
                  <a:srgbClr val="FF0000"/>
                </a:solidFill>
              </a:rPr>
              <a:t>What percentage of these accepted students went into Engineering?</a:t>
            </a:r>
          </a:p>
          <a:p>
            <a:pPr marL="0" indent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068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entering Engineering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028715"/>
              </p:ext>
            </p:extLst>
          </p:nvPr>
        </p:nvGraphicFramePr>
        <p:xfrm>
          <a:off x="250825" y="1125538"/>
          <a:ext cx="8421688" cy="499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96336" y="5877272"/>
            <a:ext cx="11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UCAS Statistics</a:t>
            </a:r>
            <a:endParaRPr lang="en-US" sz="1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2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338" y="-60325"/>
            <a:ext cx="6336158" cy="1066800"/>
          </a:xfrm>
        </p:spPr>
        <p:txBody>
          <a:bodyPr/>
          <a:lstStyle/>
          <a:p>
            <a:r>
              <a:rPr lang="en-US" sz="2400" dirty="0" smtClean="0"/>
              <a:t>Accepted students 2013 by Sub-discipline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096686"/>
              </p:ext>
            </p:extLst>
          </p:nvPr>
        </p:nvGraphicFramePr>
        <p:xfrm>
          <a:off x="250825" y="1125538"/>
          <a:ext cx="8421688" cy="499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318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MS 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MS Gothi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MS 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MS Gothi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14681</TotalTime>
  <Words>1125</Words>
  <Application>Microsoft Macintosh PowerPoint</Application>
  <PresentationFormat>On-screen Show (4:3)</PresentationFormat>
  <Paragraphs>280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Office Theme</vt:lpstr>
      <vt:lpstr>Why do we have a shortage of qualified Engineers across Europe? </vt:lpstr>
      <vt:lpstr>PowerPoint Presentation</vt:lpstr>
      <vt:lpstr>The Problem</vt:lpstr>
      <vt:lpstr>Presentation contents</vt:lpstr>
      <vt:lpstr>The Lossy Pipeline</vt:lpstr>
      <vt:lpstr>Students with a STEM bias</vt:lpstr>
      <vt:lpstr>Students entering HE</vt:lpstr>
      <vt:lpstr>Students entering Engineering</vt:lpstr>
      <vt:lpstr>Accepted students 2013 by Sub-discipline</vt:lpstr>
      <vt:lpstr>Temporal Stability</vt:lpstr>
      <vt:lpstr>Female distribution</vt:lpstr>
      <vt:lpstr>Students in Engineering</vt:lpstr>
      <vt:lpstr>The Numbers</vt:lpstr>
      <vt:lpstr>Levers to do something</vt:lpstr>
      <vt:lpstr>The Lossy Pipeline</vt:lpstr>
      <vt:lpstr>Levers to do something</vt:lpstr>
      <vt:lpstr>PowerPoint Presentation</vt:lpstr>
      <vt:lpstr>PowerPoint Presentation</vt:lpstr>
      <vt:lpstr>Levers to do something</vt:lpstr>
      <vt:lpstr>Conclusions</vt:lpstr>
      <vt:lpstr>Why do we have a shortage of qualified Engineers across Europe?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subject/>
  <dc:creator>Tony Ward</dc:creator>
  <cp:keywords/>
  <dc:description/>
  <cp:lastModifiedBy>Tony Ward</cp:lastModifiedBy>
  <cp:revision>170</cp:revision>
  <cp:lastPrinted>1601-01-01T00:00:00Z</cp:lastPrinted>
  <dcterms:created xsi:type="dcterms:W3CDTF">2008-09-18T07:08:11Z</dcterms:created>
  <dcterms:modified xsi:type="dcterms:W3CDTF">2014-09-23T11:11:55Z</dcterms:modified>
  <cp:category/>
</cp:coreProperties>
</file>