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1" r:id="rId4"/>
    <p:sldId id="294" r:id="rId5"/>
    <p:sldId id="293" r:id="rId6"/>
    <p:sldId id="295" r:id="rId7"/>
    <p:sldId id="257" r:id="rId8"/>
    <p:sldId id="261" r:id="rId9"/>
    <p:sldId id="259" r:id="rId10"/>
    <p:sldId id="296" r:id="rId11"/>
    <p:sldId id="273" r:id="rId12"/>
    <p:sldId id="274" r:id="rId13"/>
    <p:sldId id="275" r:id="rId14"/>
    <p:sldId id="278" r:id="rId15"/>
    <p:sldId id="279" r:id="rId16"/>
    <p:sldId id="283" r:id="rId17"/>
    <p:sldId id="287" r:id="rId18"/>
    <p:sldId id="285" r:id="rId19"/>
    <p:sldId id="298" r:id="rId20"/>
    <p:sldId id="288" r:id="rId21"/>
    <p:sldId id="289" r:id="rId22"/>
    <p:sldId id="29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C418AC8F-62F5-4E9C-9100-72BF089FE7EC}" type="datetimeFigureOut">
              <a:rPr lang="ru-RU" smtClean="0"/>
              <a:t>26.09.2014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182167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418AC8F-62F5-4E9C-9100-72BF089FE7EC}" type="datetimeFigureOut">
              <a:rPr lang="ru-RU" smtClean="0"/>
              <a:t>26.09.2014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294603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418AC8F-62F5-4E9C-9100-72BF089FE7EC}" type="datetimeFigureOut">
              <a:rPr lang="ru-RU" smtClean="0"/>
              <a:t>26.09.2014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234783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418AC8F-62F5-4E9C-9100-72BF089FE7EC}" type="datetimeFigureOut">
              <a:rPr lang="ru-RU" smtClean="0"/>
              <a:t>26.09.2014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227105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418AC8F-62F5-4E9C-9100-72BF089FE7EC}" type="datetimeFigureOut">
              <a:rPr lang="ru-RU" smtClean="0"/>
              <a:t>26.09.2014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47947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18AC8F-62F5-4E9C-9100-72BF089FE7EC}" type="datetimeFigureOut">
              <a:rPr lang="ru-RU" smtClean="0"/>
              <a:t>26.09.2014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192773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C418AC8F-62F5-4E9C-9100-72BF089FE7EC}" type="datetimeFigureOut">
              <a:rPr lang="ru-RU" smtClean="0"/>
              <a:t>26.09.2014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59588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C418AC8F-62F5-4E9C-9100-72BF089FE7EC}" type="datetimeFigureOut">
              <a:rPr lang="ru-RU" smtClean="0"/>
              <a:t>26.09.2014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71684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C418AC8F-62F5-4E9C-9100-72BF089FE7EC}" type="datetimeFigureOut">
              <a:rPr lang="ru-RU" smtClean="0"/>
              <a:t>26.09.2014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344535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8AC8F-62F5-4E9C-9100-72BF089FE7EC}" type="datetimeFigureOut">
              <a:rPr lang="ru-RU" smtClean="0"/>
              <a:t>26.09.2014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112898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8AC8F-62F5-4E9C-9100-72BF089FE7EC}" type="datetimeFigureOut">
              <a:rPr lang="ru-RU" smtClean="0"/>
              <a:t>26.09.2014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229786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8AC8F-62F5-4E9C-9100-72BF089FE7EC}" type="datetimeFigureOut">
              <a:rPr lang="ru-RU" smtClean="0"/>
              <a:t>26.09.2014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887C119-63B1-481F-BDB8-98DF750D4557}" type="slidenum">
              <a:rPr lang="ru-RU" smtClean="0"/>
              <a:t>‹#›</a:t>
            </a:fld>
            <a:endParaRPr lang="ru-RU"/>
          </a:p>
        </p:txBody>
      </p:sp>
    </p:spTree>
    <p:extLst>
      <p:ext uri="{BB962C8B-B14F-4D97-AF65-F5344CB8AC3E}">
        <p14:creationId xmlns:p14="http://schemas.microsoft.com/office/powerpoint/2010/main" val="9199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8AC8F-62F5-4E9C-9100-72BF089FE7EC}" type="datetimeFigureOut">
              <a:rPr lang="ru-RU" smtClean="0"/>
              <a:t>26.09.2014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7C119-63B1-481F-BDB8-98DF750D4557}" type="slidenum">
              <a:rPr lang="ru-RU" smtClean="0"/>
              <a:t>‹#›</a:t>
            </a:fld>
            <a:endParaRPr lang="ru-RU"/>
          </a:p>
        </p:txBody>
      </p:sp>
    </p:spTree>
    <p:extLst>
      <p:ext uri="{BB962C8B-B14F-4D97-AF65-F5344CB8AC3E}">
        <p14:creationId xmlns:p14="http://schemas.microsoft.com/office/powerpoint/2010/main" val="603083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vysokoskolacidopraxe.sk"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vysokoskolacidopraxe.sk/"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package" Target="../embeddings/Pracovn__h_rok_programu_Microsoft_Excel1.xlsx"/></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slideLayout" Target="../slideLayouts/slideLayout12.xml"/><Relationship Id="rId7" Type="http://schemas.openxmlformats.org/officeDocument/2006/relationships/oleObject" Target="../embeddings/oleObject1.bin"/><Relationship Id="rId2" Type="http://schemas.openxmlformats.org/officeDocument/2006/relationships/video" Target="file:///C:\Documents%20and%20Settings\Janicek\Desktop\videa_prezentacia\plza_steer.avi" TargetMode="Externa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2" name="Title 1"/>
          <p:cNvSpPr>
            <a:spLocks noGrp="1"/>
          </p:cNvSpPr>
          <p:nvPr>
            <p:ph type="title"/>
          </p:nvPr>
        </p:nvSpPr>
        <p:spPr>
          <a:xfrm>
            <a:off x="457200" y="274638"/>
            <a:ext cx="8507288" cy="5026570"/>
          </a:xfrm>
        </p:spPr>
        <p:txBody>
          <a:bodyPr>
            <a:normAutofit fontScale="90000"/>
          </a:bodyPr>
          <a:lstStyle/>
          <a:p>
            <a:pPr lvl="0"/>
            <a:r>
              <a:rPr lang="en-US" sz="5300" b="1" i="0" u="none" strike="noStrike" baseline="0" dirty="0" smtClean="0">
                <a:solidFill>
                  <a:srgbClr val="C00000"/>
                </a:solidFill>
                <a:effectLst>
                  <a:outerShdw blurRad="38100" dist="38100" dir="2700000" algn="tl">
                    <a:srgbClr val="000000">
                      <a:alpha val="43137"/>
                    </a:srgbClr>
                  </a:outerShdw>
                </a:effectLst>
              </a:rPr>
              <a:t>Education Offered by Universities and Enterprises’ Real Needs</a:t>
            </a:r>
            <a:r>
              <a:rPr lang="sk-SK" b="1" i="0" u="none" strike="noStrike" baseline="0" dirty="0" smtClean="0">
                <a:solidFill>
                  <a:srgbClr val="C00000"/>
                </a:solidFill>
                <a:effectLst>
                  <a:outerShdw blurRad="38100" dist="38100" dir="2700000" algn="tl">
                    <a:srgbClr val="000000">
                      <a:alpha val="43137"/>
                    </a:srgbClr>
                  </a:outerShdw>
                </a:effectLst>
              </a:rPr>
              <a:t/>
            </a:r>
            <a:br>
              <a:rPr lang="sk-SK" b="1" i="0" u="none" strike="noStrike" baseline="0" dirty="0" smtClean="0">
                <a:solidFill>
                  <a:srgbClr val="C00000"/>
                </a:solidFill>
                <a:effectLst>
                  <a:outerShdw blurRad="38100" dist="38100" dir="2700000" algn="tl">
                    <a:srgbClr val="000000">
                      <a:alpha val="43137"/>
                    </a:srgbClr>
                  </a:outerShdw>
                </a:effectLst>
              </a:rPr>
            </a:br>
            <a:r>
              <a:rPr lang="sk-SK" b="1" dirty="0">
                <a:solidFill>
                  <a:srgbClr val="C00000"/>
                </a:solidFill>
                <a:effectLst>
                  <a:outerShdw blurRad="38100" dist="38100" dir="2700000" algn="tl">
                    <a:srgbClr val="000000">
                      <a:alpha val="43137"/>
                    </a:srgbClr>
                  </a:outerShdw>
                </a:effectLst>
              </a:rPr>
              <a:t/>
            </a:r>
            <a:br>
              <a:rPr lang="sk-SK" b="1" dirty="0">
                <a:solidFill>
                  <a:srgbClr val="C00000"/>
                </a:solidFill>
                <a:effectLst>
                  <a:outerShdw blurRad="38100" dist="38100" dir="2700000" algn="tl">
                    <a:srgbClr val="000000">
                      <a:alpha val="43137"/>
                    </a:srgbClr>
                  </a:outerShdw>
                </a:effectLst>
              </a:rPr>
            </a:br>
            <a:r>
              <a:rPr lang="en-US" b="1" dirty="0">
                <a:solidFill>
                  <a:srgbClr val="221E1F"/>
                </a:solidFill>
              </a:rPr>
              <a:t>Prof. </a:t>
            </a:r>
            <a:r>
              <a:rPr lang="en-US" b="1" dirty="0" err="1">
                <a:solidFill>
                  <a:srgbClr val="221E1F"/>
                </a:solidFill>
              </a:rPr>
              <a:t>Ing</a:t>
            </a:r>
            <a:r>
              <a:rPr lang="en-US" b="1" dirty="0">
                <a:solidFill>
                  <a:srgbClr val="221E1F"/>
                </a:solidFill>
              </a:rPr>
              <a:t>. </a:t>
            </a:r>
            <a:r>
              <a:rPr lang="en-US" b="1" dirty="0" err="1">
                <a:solidFill>
                  <a:srgbClr val="221E1F"/>
                </a:solidFill>
              </a:rPr>
              <a:t>Ľubomír</a:t>
            </a:r>
            <a:r>
              <a:rPr lang="en-US" b="1" dirty="0">
                <a:solidFill>
                  <a:srgbClr val="221E1F"/>
                </a:solidFill>
              </a:rPr>
              <a:t> </a:t>
            </a:r>
            <a:r>
              <a:rPr lang="en-US" b="1" dirty="0" err="1">
                <a:solidFill>
                  <a:srgbClr val="221E1F"/>
                </a:solidFill>
              </a:rPr>
              <a:t>Šooš</a:t>
            </a:r>
            <a:r>
              <a:rPr lang="en-US" b="1" dirty="0">
                <a:solidFill>
                  <a:srgbClr val="221E1F"/>
                </a:solidFill>
              </a:rPr>
              <a:t>, PhD</a:t>
            </a:r>
            <a:r>
              <a:rPr lang="en-US" b="1" dirty="0" smtClean="0">
                <a:solidFill>
                  <a:srgbClr val="221E1F"/>
                </a:solidFill>
              </a:rPr>
              <a:t>.</a:t>
            </a:r>
            <a:r>
              <a:rPr lang="sk-SK" b="1" dirty="0" smtClean="0">
                <a:solidFill>
                  <a:srgbClr val="221E1F"/>
                </a:solidFill>
              </a:rPr>
              <a:t/>
            </a:r>
            <a:br>
              <a:rPr lang="sk-SK" b="1" dirty="0" smtClean="0">
                <a:solidFill>
                  <a:srgbClr val="221E1F"/>
                </a:solidFill>
              </a:rPr>
            </a:br>
            <a:r>
              <a:rPr lang="en-US" b="1" dirty="0" err="1">
                <a:solidFill>
                  <a:srgbClr val="221E1F"/>
                </a:solidFill>
              </a:rPr>
              <a:t>Bc</a:t>
            </a:r>
            <a:r>
              <a:rPr lang="en-US" b="1" dirty="0">
                <a:solidFill>
                  <a:srgbClr val="221E1F"/>
                </a:solidFill>
              </a:rPr>
              <a:t>. Malcolm </a:t>
            </a:r>
            <a:r>
              <a:rPr lang="en-US" b="1" dirty="0" smtClean="0">
                <a:solidFill>
                  <a:srgbClr val="221E1F"/>
                </a:solidFill>
              </a:rPr>
              <a:t>Jones</a:t>
            </a:r>
            <a:r>
              <a:rPr lang="sk-SK" b="1" dirty="0" smtClean="0">
                <a:solidFill>
                  <a:srgbClr val="221E1F"/>
                </a:solidFill>
              </a:rPr>
              <a:t/>
            </a:r>
            <a:br>
              <a:rPr lang="sk-SK" b="1" dirty="0" smtClean="0">
                <a:solidFill>
                  <a:srgbClr val="221E1F"/>
                </a:solidFill>
              </a:rPr>
            </a:br>
            <a:r>
              <a:rPr lang="sk-SK" sz="3600" b="1" dirty="0" smtClean="0">
                <a:solidFill>
                  <a:srgbClr val="221E1F"/>
                </a:solidFill>
              </a:rPr>
              <a:t>     </a:t>
            </a:r>
            <a:r>
              <a:rPr lang="sk-SK" b="1" dirty="0" smtClean="0">
                <a:solidFill>
                  <a:srgbClr val="221E1F"/>
                </a:solidFill>
              </a:rPr>
              <a:t/>
            </a:r>
            <a:br>
              <a:rPr lang="sk-SK" b="1" dirty="0" smtClean="0">
                <a:solidFill>
                  <a:srgbClr val="221E1F"/>
                </a:solidFill>
              </a:rPr>
            </a:br>
            <a:r>
              <a:rPr lang="en-US" sz="2700" dirty="0" smtClean="0">
                <a:solidFill>
                  <a:srgbClr val="221E1F"/>
                </a:solidFill>
              </a:rPr>
              <a:t>Slovak </a:t>
            </a:r>
            <a:r>
              <a:rPr lang="en-US" sz="2700" dirty="0">
                <a:solidFill>
                  <a:srgbClr val="221E1F"/>
                </a:solidFill>
              </a:rPr>
              <a:t>University of </a:t>
            </a:r>
            <a:r>
              <a:rPr lang="en-US" sz="2700" dirty="0" smtClean="0">
                <a:solidFill>
                  <a:srgbClr val="221E1F"/>
                </a:solidFill>
              </a:rPr>
              <a:t>Technology Bratislava</a:t>
            </a:r>
            <a:r>
              <a:rPr lang="sk-SK" sz="2700" dirty="0" smtClean="0">
                <a:solidFill>
                  <a:srgbClr val="221E1F"/>
                </a:solidFill>
              </a:rPr>
              <a:t>, </a:t>
            </a:r>
            <a:br>
              <a:rPr lang="sk-SK" sz="2700" dirty="0" smtClean="0">
                <a:solidFill>
                  <a:srgbClr val="221E1F"/>
                </a:solidFill>
              </a:rPr>
            </a:br>
            <a:r>
              <a:rPr lang="en-US" sz="2700" dirty="0" smtClean="0">
                <a:solidFill>
                  <a:srgbClr val="221E1F"/>
                </a:solidFill>
              </a:rPr>
              <a:t>Faculty </a:t>
            </a:r>
            <a:r>
              <a:rPr lang="en-US" sz="2700" dirty="0">
                <a:solidFill>
                  <a:srgbClr val="221E1F"/>
                </a:solidFill>
              </a:rPr>
              <a:t>of Mechanical Engineering</a:t>
            </a:r>
            <a:r>
              <a:rPr lang="en-US" sz="2700" dirty="0" smtClean="0">
                <a:solidFill>
                  <a:srgbClr val="221E1F"/>
                </a:solidFill>
              </a:rPr>
              <a:t>,</a:t>
            </a:r>
            <a:r>
              <a:rPr lang="sk-SK" sz="2700" dirty="0" smtClean="0">
                <a:solidFill>
                  <a:srgbClr val="221E1F"/>
                </a:solidFill>
              </a:rPr>
              <a:t> </a:t>
            </a:r>
            <a:r>
              <a:rPr lang="en-US" sz="2700" dirty="0" smtClean="0">
                <a:solidFill>
                  <a:srgbClr val="221E1F"/>
                </a:solidFill>
              </a:rPr>
              <a:t> Slovak </a:t>
            </a:r>
            <a:r>
              <a:rPr lang="en-US" sz="2700" dirty="0">
                <a:solidFill>
                  <a:srgbClr val="221E1F"/>
                </a:solidFill>
              </a:rPr>
              <a:t>Republic. </a:t>
            </a:r>
            <a:endParaRPr lang="en-US" sz="2700" b="1" i="0" u="none" strike="noStrike" baseline="0" dirty="0" smtClean="0">
              <a:solidFill>
                <a:srgbClr val="C00000"/>
              </a:solidFill>
              <a:effectLst>
                <a:outerShdw blurRad="38100" dist="38100" dir="2700000" algn="tl">
                  <a:srgbClr val="000000">
                    <a:alpha val="43137"/>
                  </a:srgbClr>
                </a:outerShdw>
              </a:effectLst>
            </a:endParaRPr>
          </a:p>
        </p:txBody>
      </p:sp>
      <p:graphicFrame>
        <p:nvGraphicFramePr>
          <p:cNvPr id="5" name="Tabuľka 4"/>
          <p:cNvGraphicFramePr>
            <a:graphicFrameLocks noGrp="1"/>
          </p:cNvGraphicFramePr>
          <p:nvPr>
            <p:extLst>
              <p:ext uri="{D42A27DB-BD31-4B8C-83A1-F6EECF244321}">
                <p14:modId xmlns:p14="http://schemas.microsoft.com/office/powerpoint/2010/main" val="4212306433"/>
              </p:ext>
            </p:extLst>
          </p:nvPr>
        </p:nvGraphicFramePr>
        <p:xfrm>
          <a:off x="476250" y="5877272"/>
          <a:ext cx="8229600" cy="548640"/>
        </p:xfrm>
        <a:graphic>
          <a:graphicData uri="http://schemas.openxmlformats.org/drawingml/2006/table">
            <a:tbl>
              <a:tblPr firstRow="1" firstCol="1" bandRow="1">
                <a:tableStyleId>{5C22544A-7EE6-4342-B048-85BDC9FD1C3A}</a:tableStyleId>
              </a:tblPr>
              <a:tblGrid>
                <a:gridCol w="2358603"/>
                <a:gridCol w="5870997"/>
              </a:tblGrid>
              <a:tr h="0">
                <a:tc>
                  <a:txBody>
                    <a:bodyPr/>
                    <a:lstStyle/>
                    <a:p>
                      <a:pPr>
                        <a:spcAft>
                          <a:spcPts val="0"/>
                        </a:spcAft>
                        <a:tabLst>
                          <a:tab pos="3060065" algn="ctr"/>
                          <a:tab pos="6120130" algn="r"/>
                          <a:tab pos="2700655" algn="ctr"/>
                          <a:tab pos="6120130" algn="r"/>
                        </a:tabLst>
                      </a:pPr>
                      <a:endParaRPr lang="it-IT" sz="1000" dirty="0">
                        <a:effectLst/>
                        <a:latin typeface="Calibri"/>
                        <a:ea typeface="Calibri"/>
                        <a:cs typeface="Times New Roman"/>
                      </a:endParaRPr>
                    </a:p>
                  </a:txBody>
                  <a:tcPr marL="68580" marR="68580" marT="0" marB="0"/>
                </a:tc>
                <a:tc>
                  <a:txBody>
                    <a:bodyPr/>
                    <a:lstStyle/>
                    <a:p>
                      <a:pPr algn="r">
                        <a:spcAft>
                          <a:spcPts val="0"/>
                        </a:spcAft>
                        <a:tabLst>
                          <a:tab pos="3060065" algn="ctr"/>
                          <a:tab pos="6120130" algn="r"/>
                          <a:tab pos="2700655" algn="ctr"/>
                          <a:tab pos="6120130" algn="r"/>
                        </a:tabLst>
                      </a:pPr>
                      <a:r>
                        <a:rPr lang="en-US" sz="3600" dirty="0">
                          <a:effectLst/>
                        </a:rPr>
                        <a:t>PRAXIS’14 Forum</a:t>
                      </a:r>
                      <a:endParaRPr lang="sk-SK" sz="1000" dirty="0">
                        <a:effectLst/>
                        <a:latin typeface="Calibri"/>
                        <a:ea typeface="Calibri"/>
                        <a:cs typeface="Times New Roman"/>
                      </a:endParaRPr>
                    </a:p>
                  </a:txBody>
                  <a:tcPr marL="68580" marR="68580" marT="0" marB="0" anchor="ctr"/>
                </a:tc>
              </a:tr>
            </a:tbl>
          </a:graphicData>
        </a:graphic>
      </p:graphicFrame>
      <p:pic>
        <p:nvPicPr>
          <p:cNvPr id="1025" name="Immagine 1"/>
          <p:cNvPicPr>
            <a:picLocks noChangeAspect="1" noChangeArrowheads="1"/>
          </p:cNvPicPr>
          <p:nvPr/>
        </p:nvPicPr>
        <p:blipFill>
          <a:blip r:embed="rId3">
            <a:extLst>
              <a:ext uri="{28A0092B-C50C-407E-A947-70E740481C1C}">
                <a14:useLocalDpi xmlns:a14="http://schemas.microsoft.com/office/drawing/2010/main" val="0"/>
              </a:ext>
            </a:extLst>
          </a:blip>
          <a:srcRect l="13075" t="12451" r="79298" b="76459"/>
          <a:stretch>
            <a:fillRect/>
          </a:stretch>
        </p:blipFill>
        <p:spPr bwMode="auto">
          <a:xfrm>
            <a:off x="422960" y="5517232"/>
            <a:ext cx="8001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19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2" name="Title 1"/>
          <p:cNvSpPr>
            <a:spLocks noGrp="1"/>
          </p:cNvSpPr>
          <p:nvPr>
            <p:ph type="title"/>
          </p:nvPr>
        </p:nvSpPr>
        <p:spPr>
          <a:xfrm>
            <a:off x="107504" y="904568"/>
            <a:ext cx="9036496" cy="6250706"/>
          </a:xfrm>
        </p:spPr>
        <p:txBody>
          <a:bodyPr>
            <a:noAutofit/>
          </a:bodyPr>
          <a:lstStyle/>
          <a:p>
            <a:pPr algn="l"/>
            <a:r>
              <a:rPr lang="sk-SK" sz="2400" b="1" u="sng" dirty="0"/>
              <a:t>S</a:t>
            </a:r>
            <a:r>
              <a:rPr lang="en-GB" sz="2400" b="1" u="sng" dirty="0" err="1" smtClean="0"/>
              <a:t>tudent</a:t>
            </a:r>
            <a:r>
              <a:rPr lang="en-GB" sz="2400" b="1" u="sng" dirty="0" smtClean="0"/>
              <a:t> numbers</a:t>
            </a:r>
            <a:r>
              <a:rPr lang="sk-SK" sz="2400" b="1" u="sng" dirty="0" smtClean="0"/>
              <a:t/>
            </a:r>
            <a:br>
              <a:rPr lang="sk-SK" sz="2400" b="1" u="sng" dirty="0" smtClean="0"/>
            </a:br>
            <a:r>
              <a:rPr lang="en-GB" sz="2400" dirty="0"/>
              <a:t>quality of education in technical subjects such as maths and physics in secondary schools is inadequate</a:t>
            </a:r>
            <a:r>
              <a:rPr lang="en-GB" sz="2400" dirty="0" smtClean="0"/>
              <a:t>.</a:t>
            </a:r>
            <a:r>
              <a:rPr lang="sk-SK" sz="2400" dirty="0" smtClean="0"/>
              <a:t/>
            </a:r>
            <a:br>
              <a:rPr lang="sk-SK" sz="2400" dirty="0" smtClean="0"/>
            </a:br>
            <a:r>
              <a:rPr lang="sk-SK" sz="2400" dirty="0" smtClean="0"/>
              <a:t>- </a:t>
            </a:r>
            <a:r>
              <a:rPr lang="en-GB" sz="2400" dirty="0" smtClean="0"/>
              <a:t>motivation </a:t>
            </a:r>
            <a:r>
              <a:rPr lang="sk-SK" sz="2400" dirty="0" smtClean="0"/>
              <a:t> </a:t>
            </a:r>
            <a:r>
              <a:rPr lang="sk-SK" sz="2400" dirty="0" err="1" smtClean="0"/>
              <a:t>of</a:t>
            </a:r>
            <a:r>
              <a:rPr lang="sk-SK" sz="2400" dirty="0" smtClean="0"/>
              <a:t> </a:t>
            </a:r>
            <a:r>
              <a:rPr lang="sk-SK" sz="2400" dirty="0" err="1" smtClean="0"/>
              <a:t>the</a:t>
            </a:r>
            <a:r>
              <a:rPr lang="sk-SK" sz="2400" dirty="0" smtClean="0"/>
              <a:t> </a:t>
            </a:r>
            <a:r>
              <a:rPr lang="en-GB" sz="2400" dirty="0" smtClean="0"/>
              <a:t>student </a:t>
            </a:r>
            <a:r>
              <a:rPr lang="sk-SK" sz="2400" dirty="0" smtClean="0"/>
              <a:t>s </a:t>
            </a:r>
            <a:r>
              <a:rPr lang="en-GB" sz="2400" dirty="0" smtClean="0"/>
              <a:t>for </a:t>
            </a:r>
            <a:r>
              <a:rPr lang="en-GB" sz="2400" dirty="0"/>
              <a:t>studying at technical universities is </a:t>
            </a:r>
            <a:r>
              <a:rPr lang="en-GB" sz="2400" dirty="0" smtClean="0"/>
              <a:t>low</a:t>
            </a:r>
            <a:r>
              <a:rPr lang="sk-SK" sz="2400" dirty="0" smtClean="0"/>
              <a:t/>
            </a:r>
            <a:br>
              <a:rPr lang="sk-SK" sz="2400" dirty="0" smtClean="0"/>
            </a:br>
            <a:r>
              <a:rPr lang="sk-SK" sz="2400" dirty="0" smtClean="0"/>
              <a:t>- </a:t>
            </a:r>
            <a:r>
              <a:rPr lang="en-GB" sz="2400" dirty="0" smtClean="0"/>
              <a:t>technical </a:t>
            </a:r>
            <a:r>
              <a:rPr lang="en-GB" sz="2400" dirty="0"/>
              <a:t>education in our society is </a:t>
            </a:r>
            <a:r>
              <a:rPr lang="en-GB" sz="2400" dirty="0" smtClean="0"/>
              <a:t>undervalued</a:t>
            </a:r>
            <a:r>
              <a:rPr lang="sk-SK" sz="2400" dirty="0" smtClean="0"/>
              <a:t/>
            </a:r>
            <a:br>
              <a:rPr lang="sk-SK" sz="2400" dirty="0" smtClean="0"/>
            </a:br>
            <a:r>
              <a:rPr lang="en-GB" sz="2400" b="1" u="sng" dirty="0" smtClean="0"/>
              <a:t>University study</a:t>
            </a:r>
            <a:r>
              <a:rPr lang="sk-SK" sz="2400" b="1" u="sng" dirty="0" smtClean="0"/>
              <a:t/>
            </a:r>
            <a:br>
              <a:rPr lang="sk-SK" sz="2400" b="1" u="sng" dirty="0" smtClean="0"/>
            </a:br>
            <a:r>
              <a:rPr lang="sk-SK" sz="2400" b="1" dirty="0" smtClean="0"/>
              <a:t>- </a:t>
            </a:r>
            <a:r>
              <a:rPr lang="en-GB" sz="2400" dirty="0"/>
              <a:t>more than </a:t>
            </a:r>
            <a:r>
              <a:rPr lang="en-GB" sz="2400" b="1" dirty="0"/>
              <a:t>70% </a:t>
            </a:r>
            <a:r>
              <a:rPr lang="sk-SK" sz="2400" b="1" dirty="0" err="1" smtClean="0"/>
              <a:t>of</a:t>
            </a:r>
            <a:r>
              <a:rPr lang="sk-SK" sz="2400" b="1" dirty="0" smtClean="0"/>
              <a:t> </a:t>
            </a:r>
            <a:r>
              <a:rPr lang="sk-SK" sz="2400" b="1" dirty="0" err="1" smtClean="0"/>
              <a:t>graduates</a:t>
            </a:r>
            <a:r>
              <a:rPr lang="sk-SK" sz="2400" b="1" dirty="0" smtClean="0"/>
              <a:t> </a:t>
            </a:r>
            <a:r>
              <a:rPr lang="en-GB" sz="2400" b="1" dirty="0" smtClean="0"/>
              <a:t>of </a:t>
            </a:r>
            <a:r>
              <a:rPr lang="sk-SK" sz="2400" b="1" dirty="0" err="1" smtClean="0"/>
              <a:t>secundary</a:t>
            </a:r>
            <a:r>
              <a:rPr lang="sk-SK" sz="2400" b="1" dirty="0" smtClean="0"/>
              <a:t> </a:t>
            </a:r>
            <a:r>
              <a:rPr lang="en-GB" sz="2400" b="1" dirty="0" smtClean="0"/>
              <a:t>school </a:t>
            </a:r>
            <a:r>
              <a:rPr lang="en-GB" sz="2400" dirty="0"/>
              <a:t>leavers want to </a:t>
            </a:r>
            <a:r>
              <a:rPr lang="sk-SK" sz="2400" dirty="0" smtClean="0"/>
              <a:t> </a:t>
            </a:r>
            <a:br>
              <a:rPr lang="sk-SK" sz="2400" dirty="0" smtClean="0"/>
            </a:br>
            <a:r>
              <a:rPr lang="sk-SK" sz="2400" dirty="0"/>
              <a:t> </a:t>
            </a:r>
            <a:r>
              <a:rPr lang="sk-SK" sz="2400" dirty="0" smtClean="0"/>
              <a:t> </a:t>
            </a:r>
            <a:r>
              <a:rPr lang="en-GB" sz="2400" dirty="0" smtClean="0"/>
              <a:t>study </a:t>
            </a:r>
            <a:r>
              <a:rPr lang="en-GB" sz="2400" dirty="0"/>
              <a:t>at university.</a:t>
            </a:r>
            <a:r>
              <a:rPr lang="sk-SK" sz="2400" b="1" dirty="0" smtClean="0"/>
              <a:t/>
            </a:r>
            <a:br>
              <a:rPr lang="sk-SK" sz="2400" b="1" dirty="0" smtClean="0"/>
            </a:br>
            <a:r>
              <a:rPr lang="sk-SK" sz="2400" b="1" dirty="0" smtClean="0"/>
              <a:t>-</a:t>
            </a:r>
            <a:r>
              <a:rPr lang="en-GB" sz="2400" dirty="0" smtClean="0"/>
              <a:t> </a:t>
            </a:r>
            <a:r>
              <a:rPr lang="en-GB" sz="2400" dirty="0"/>
              <a:t>more than </a:t>
            </a:r>
            <a:r>
              <a:rPr lang="en-GB" sz="2400" b="1" dirty="0"/>
              <a:t>50% of students </a:t>
            </a:r>
            <a:r>
              <a:rPr lang="en-GB" sz="2400" dirty="0"/>
              <a:t>in their first year of undergraduate study </a:t>
            </a:r>
            <a:r>
              <a:rPr lang="sk-SK" sz="2400" dirty="0" smtClean="0"/>
              <a:t> </a:t>
            </a:r>
            <a:br>
              <a:rPr lang="sk-SK" sz="2400" dirty="0" smtClean="0"/>
            </a:br>
            <a:r>
              <a:rPr lang="sk-SK" sz="2400" dirty="0"/>
              <a:t> </a:t>
            </a:r>
            <a:r>
              <a:rPr lang="sk-SK" sz="2400" dirty="0" smtClean="0"/>
              <a:t> </a:t>
            </a:r>
            <a:r>
              <a:rPr lang="en-GB" sz="2400" dirty="0" smtClean="0"/>
              <a:t>find </a:t>
            </a:r>
            <a:r>
              <a:rPr lang="en-GB" sz="2400" dirty="0"/>
              <a:t>the courses too difficult and </a:t>
            </a:r>
            <a:r>
              <a:rPr lang="en-GB" sz="2400" dirty="0" smtClean="0"/>
              <a:t>fail</a:t>
            </a:r>
            <a:r>
              <a:rPr lang="sk-SK" sz="2400" dirty="0" smtClean="0"/>
              <a:t>, </a:t>
            </a:r>
            <a:br>
              <a:rPr lang="sk-SK" sz="2400" dirty="0" smtClean="0"/>
            </a:br>
            <a:r>
              <a:rPr lang="sk-SK" sz="2400" dirty="0" smtClean="0"/>
              <a:t>- </a:t>
            </a:r>
            <a:r>
              <a:rPr lang="en-GB" sz="2400" dirty="0" smtClean="0"/>
              <a:t>more </a:t>
            </a:r>
            <a:r>
              <a:rPr lang="en-GB" sz="2400" dirty="0"/>
              <a:t>than </a:t>
            </a:r>
            <a:r>
              <a:rPr lang="en-GB" sz="2400" b="1" dirty="0"/>
              <a:t>90% of first degree students continue </a:t>
            </a:r>
            <a:r>
              <a:rPr lang="en-GB" sz="2400" dirty="0"/>
              <a:t>to the second </a:t>
            </a:r>
            <a:r>
              <a:rPr lang="sk-SK" sz="2400" dirty="0" smtClean="0"/>
              <a:t/>
            </a:r>
            <a:br>
              <a:rPr lang="sk-SK" sz="2400" dirty="0" smtClean="0"/>
            </a:br>
            <a:r>
              <a:rPr lang="sk-SK" sz="2400" dirty="0"/>
              <a:t> </a:t>
            </a:r>
            <a:r>
              <a:rPr lang="sk-SK" sz="2400" dirty="0" smtClean="0"/>
              <a:t> </a:t>
            </a:r>
            <a:r>
              <a:rPr lang="en-GB" sz="2400" dirty="0" smtClean="0"/>
              <a:t>degree level</a:t>
            </a:r>
            <a:r>
              <a:rPr lang="sk-SK" sz="2400" dirty="0" smtClean="0"/>
              <a:t/>
            </a:r>
            <a:br>
              <a:rPr lang="sk-SK" sz="2400" dirty="0" smtClean="0"/>
            </a:br>
            <a:r>
              <a:rPr lang="sk-SK" sz="2400" dirty="0" smtClean="0"/>
              <a:t>- </a:t>
            </a:r>
            <a:r>
              <a:rPr lang="sk-SK" sz="2400" dirty="0" err="1" smtClean="0"/>
              <a:t>graduates</a:t>
            </a:r>
            <a:r>
              <a:rPr lang="sk-SK" sz="2400" dirty="0" smtClean="0"/>
              <a:t> (Bc.) </a:t>
            </a:r>
            <a:r>
              <a:rPr lang="sk-SK" sz="2400" dirty="0" err="1" smtClean="0"/>
              <a:t>who</a:t>
            </a:r>
            <a:r>
              <a:rPr lang="sk-SK" sz="2400" dirty="0" smtClean="0"/>
              <a:t> a</a:t>
            </a:r>
            <a:r>
              <a:rPr lang="en-GB" sz="2400" dirty="0" err="1" smtClean="0"/>
              <a:t>fter</a:t>
            </a:r>
            <a:r>
              <a:rPr lang="en-GB" sz="2400" dirty="0" smtClean="0"/>
              <a:t> </a:t>
            </a:r>
            <a:r>
              <a:rPr lang="en-GB" sz="2400" dirty="0"/>
              <a:t>completing their first </a:t>
            </a:r>
            <a:r>
              <a:rPr lang="en-GB" sz="2400" dirty="0" smtClean="0"/>
              <a:t>degree</a:t>
            </a:r>
            <a:r>
              <a:rPr lang="sk-SK" sz="2400" dirty="0" smtClean="0"/>
              <a:t> </a:t>
            </a:r>
            <a:r>
              <a:rPr lang="en-US" altLang="ja-JP" sz="2400" b="1" dirty="0">
                <a:solidFill>
                  <a:srgbClr val="C00000"/>
                </a:solidFill>
              </a:rPr>
              <a:t>don’t have </a:t>
            </a:r>
            <a:r>
              <a:rPr lang="sk-SK" altLang="ja-JP" sz="2400" b="1" dirty="0" smtClean="0">
                <a:solidFill>
                  <a:srgbClr val="C00000"/>
                </a:solidFill>
              </a:rPr>
              <a:t/>
            </a:r>
            <a:br>
              <a:rPr lang="sk-SK" altLang="ja-JP" sz="2400" b="1" dirty="0" smtClean="0">
                <a:solidFill>
                  <a:srgbClr val="C00000"/>
                </a:solidFill>
              </a:rPr>
            </a:br>
            <a:r>
              <a:rPr lang="sk-SK" altLang="ja-JP" sz="2400" b="1" dirty="0">
                <a:solidFill>
                  <a:srgbClr val="C00000"/>
                </a:solidFill>
              </a:rPr>
              <a:t> </a:t>
            </a:r>
            <a:r>
              <a:rPr lang="sk-SK" altLang="ja-JP" sz="2400" b="1" dirty="0" smtClean="0">
                <a:solidFill>
                  <a:srgbClr val="C00000"/>
                </a:solidFill>
              </a:rPr>
              <a:t> </a:t>
            </a:r>
            <a:r>
              <a:rPr lang="en-US" altLang="ja-JP" sz="2400" b="1" dirty="0" smtClean="0">
                <a:solidFill>
                  <a:srgbClr val="C00000"/>
                </a:solidFill>
              </a:rPr>
              <a:t>enough </a:t>
            </a:r>
            <a:r>
              <a:rPr lang="en-GB" sz="2400" dirty="0" smtClean="0"/>
              <a:t>necessary </a:t>
            </a:r>
            <a:r>
              <a:rPr lang="en-GB" sz="2400" dirty="0"/>
              <a:t>practical experience</a:t>
            </a:r>
            <a:r>
              <a:rPr lang="sk-SK" sz="1800" dirty="0" smtClean="0"/>
              <a:t/>
            </a:r>
            <a:br>
              <a:rPr lang="sk-SK" sz="1800" dirty="0" smtClean="0"/>
            </a:br>
            <a:endParaRPr lang="sk-SK" sz="1800" dirty="0"/>
          </a:p>
        </p:txBody>
      </p:sp>
      <p:sp>
        <p:nvSpPr>
          <p:cNvPr id="5" name="Rounded Rectangle 5"/>
          <p:cNvSpPr/>
          <p:nvPr/>
        </p:nvSpPr>
        <p:spPr>
          <a:xfrm>
            <a:off x="553430" y="109816"/>
            <a:ext cx="8075240" cy="7989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sk-SK" sz="3200" b="1" dirty="0" smtClean="0"/>
              <a:t>3. </a:t>
            </a:r>
            <a:r>
              <a:rPr lang="en-US" sz="3200" b="1" dirty="0">
                <a:solidFill>
                  <a:srgbClr val="221E1F"/>
                </a:solidFill>
              </a:rPr>
              <a:t>Tackling / resolving the problems</a:t>
            </a:r>
            <a:endParaRPr lang="sk-SK" sz="3200" b="1" dirty="0"/>
          </a:p>
        </p:txBody>
      </p:sp>
    </p:spTree>
    <p:extLst>
      <p:ext uri="{BB962C8B-B14F-4D97-AF65-F5344CB8AC3E}">
        <p14:creationId xmlns:p14="http://schemas.microsoft.com/office/powerpoint/2010/main" val="1871276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496" t="8092" r="7179" b="-740"/>
          <a:stretch>
            <a:fillRect/>
          </a:stretch>
        </p:blipFill>
        <p:spPr bwMode="auto">
          <a:xfrm>
            <a:off x="1043608" y="732733"/>
            <a:ext cx="7180939" cy="579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04764" y="6524906"/>
            <a:ext cx="6750496" cy="276999"/>
          </a:xfrm>
          <a:prstGeom prst="rect">
            <a:avLst/>
          </a:prstGeom>
        </p:spPr>
        <p:txBody>
          <a:bodyPr wrap="square">
            <a:spAutoFit/>
          </a:bodyPr>
          <a:lstStyle/>
          <a:p>
            <a:r>
              <a:rPr lang="pt-PT" sz="1200" b="0" i="0" u="none" strike="noStrike" baseline="0" dirty="0" smtClean="0">
                <a:solidFill>
                  <a:srgbClr val="221E1F"/>
                </a:solidFill>
                <a:latin typeface="Trebuchet MS"/>
              </a:rPr>
              <a:t>Source: D. SCHWEIZER, Vysokoškoláci do praxe - predstava PSA. </a:t>
            </a:r>
            <a:r>
              <a:rPr lang="en-US" sz="1200" b="0" i="0" u="none" strike="noStrike" baseline="0" dirty="0" smtClean="0">
                <a:solidFill>
                  <a:srgbClr val="221E1F"/>
                </a:solidFill>
                <a:latin typeface="Trebuchet MS"/>
              </a:rPr>
              <a:t>[3]</a:t>
            </a:r>
            <a:endParaRPr lang="ru-RU" sz="1200" dirty="0"/>
          </a:p>
        </p:txBody>
      </p:sp>
      <p:sp>
        <p:nvSpPr>
          <p:cNvPr id="5" name="Rectangle 4"/>
          <p:cNvSpPr/>
          <p:nvPr/>
        </p:nvSpPr>
        <p:spPr>
          <a:xfrm>
            <a:off x="-900608" y="116632"/>
            <a:ext cx="10044608" cy="923330"/>
          </a:xfrm>
          <a:prstGeom prst="rect">
            <a:avLst/>
          </a:prstGeom>
        </p:spPr>
        <p:txBody>
          <a:bodyPr wrap="square">
            <a:spAutoFit/>
          </a:bodyPr>
          <a:lstStyle/>
          <a:p>
            <a:pPr lvl="3"/>
            <a:r>
              <a:rPr lang="en-US" dirty="0">
                <a:solidFill>
                  <a:srgbClr val="221E1F"/>
                </a:solidFill>
              </a:rPr>
              <a:t>Figure:  How the Three Year Dual (France and SK) </a:t>
            </a:r>
            <a:r>
              <a:rPr lang="en-US" dirty="0" smtClean="0">
                <a:solidFill>
                  <a:srgbClr val="221E1F"/>
                </a:solidFill>
              </a:rPr>
              <a:t>Certification</a:t>
            </a:r>
            <a:r>
              <a:rPr lang="sk-SK" dirty="0" smtClean="0">
                <a:solidFill>
                  <a:srgbClr val="221E1F"/>
                </a:solidFill>
              </a:rPr>
              <a:t> </a:t>
            </a:r>
            <a:r>
              <a:rPr lang="en-US" dirty="0" smtClean="0">
                <a:solidFill>
                  <a:srgbClr val="221E1F"/>
                </a:solidFill>
              </a:rPr>
              <a:t>Accreditation Proposal</a:t>
            </a:r>
            <a:endParaRPr lang="sk-SK" dirty="0" smtClean="0">
              <a:solidFill>
                <a:srgbClr val="221E1F"/>
              </a:solidFill>
            </a:endParaRPr>
          </a:p>
          <a:p>
            <a:pPr lvl="3"/>
            <a:r>
              <a:rPr lang="sk-SK" dirty="0" smtClean="0">
                <a:solidFill>
                  <a:srgbClr val="221E1F"/>
                </a:solidFill>
              </a:rPr>
              <a:t>I</a:t>
            </a:r>
            <a:r>
              <a:rPr lang="en-US" dirty="0" smtClean="0">
                <a:solidFill>
                  <a:srgbClr val="221E1F"/>
                </a:solidFill>
              </a:rPr>
              <a:t>t </a:t>
            </a:r>
            <a:r>
              <a:rPr lang="en-US" dirty="0">
                <a:solidFill>
                  <a:srgbClr val="221E1F"/>
                </a:solidFill>
              </a:rPr>
              <a:t>does not meet the requirements of the educational process, [1]. </a:t>
            </a:r>
            <a:endParaRPr lang="sk-SK" dirty="0">
              <a:solidFill>
                <a:srgbClr val="221E1F"/>
              </a:solidFill>
            </a:endParaRPr>
          </a:p>
          <a:p>
            <a:pPr lvl="3"/>
            <a:endParaRPr lang="en-US" dirty="0">
              <a:solidFill>
                <a:srgbClr val="221E1F"/>
              </a:solidFill>
            </a:endParaRPr>
          </a:p>
        </p:txBody>
      </p:sp>
    </p:spTree>
    <p:extLst>
      <p:ext uri="{BB962C8B-B14F-4D97-AF65-F5344CB8AC3E}">
        <p14:creationId xmlns:p14="http://schemas.microsoft.com/office/powerpoint/2010/main" val="121618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966" t="2740" r="5379"/>
          <a:stretch>
            <a:fillRect/>
          </a:stretch>
        </p:blipFill>
        <p:spPr bwMode="auto">
          <a:xfrm>
            <a:off x="755576" y="236087"/>
            <a:ext cx="8280920" cy="664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188640"/>
            <a:ext cx="8568952" cy="369332"/>
          </a:xfrm>
          <a:prstGeom prst="rect">
            <a:avLst/>
          </a:prstGeom>
        </p:spPr>
        <p:txBody>
          <a:bodyPr wrap="square">
            <a:spAutoFit/>
          </a:bodyPr>
          <a:lstStyle/>
          <a:p>
            <a:pPr lvl="3"/>
            <a:r>
              <a:rPr lang="en-US" dirty="0">
                <a:solidFill>
                  <a:srgbClr val="221E1F"/>
                </a:solidFill>
                <a:latin typeface="+mj-lt"/>
              </a:rPr>
              <a:t>Figure:  Schema of Professional 4 year Bachelor Degree </a:t>
            </a:r>
          </a:p>
        </p:txBody>
      </p:sp>
    </p:spTree>
    <p:extLst>
      <p:ext uri="{BB962C8B-B14F-4D97-AF65-F5344CB8AC3E}">
        <p14:creationId xmlns:p14="http://schemas.microsoft.com/office/powerpoint/2010/main" val="426859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5" name="Rectangle 4"/>
          <p:cNvSpPr/>
          <p:nvPr/>
        </p:nvSpPr>
        <p:spPr>
          <a:xfrm>
            <a:off x="395536" y="404664"/>
            <a:ext cx="8568952" cy="7755969"/>
          </a:xfrm>
          <a:prstGeom prst="rect">
            <a:avLst/>
          </a:prstGeom>
        </p:spPr>
        <p:txBody>
          <a:bodyPr wrap="square">
            <a:spAutoFit/>
          </a:bodyPr>
          <a:lstStyle/>
          <a:p>
            <a:pPr marL="514350" lvl="1" indent="0">
              <a:buNone/>
            </a:pPr>
            <a:r>
              <a:rPr lang="en-US" altLang="ja-JP" sz="2800" b="1" dirty="0" smtClean="0">
                <a:solidFill>
                  <a:srgbClr val="000000"/>
                </a:solidFill>
              </a:rPr>
              <a:t>3.1</a:t>
            </a:r>
            <a:r>
              <a:rPr lang="ja-JP" altLang="en-US" sz="2800" b="1" dirty="0" smtClean="0">
                <a:solidFill>
                  <a:srgbClr val="000000"/>
                </a:solidFill>
              </a:rPr>
              <a:t> </a:t>
            </a:r>
            <a:r>
              <a:rPr lang="en-US" altLang="ja-JP" sz="2800" b="1" dirty="0">
                <a:solidFill>
                  <a:srgbClr val="000000"/>
                </a:solidFill>
              </a:rPr>
              <a:t>Changing the system of university financing </a:t>
            </a:r>
            <a:endParaRPr lang="sk-SK" altLang="ja-JP" sz="2800" b="1" dirty="0" smtClean="0">
              <a:solidFill>
                <a:srgbClr val="000000"/>
              </a:solidFill>
            </a:endParaRPr>
          </a:p>
          <a:p>
            <a:pPr marL="514350" lvl="1" indent="0">
              <a:buNone/>
            </a:pPr>
            <a:endParaRPr lang="en-US" altLang="ja-JP" sz="800" b="1" dirty="0">
              <a:solidFill>
                <a:srgbClr val="000000"/>
              </a:solidFill>
            </a:endParaRPr>
          </a:p>
          <a:p>
            <a:pPr marL="400050" indent="-285750">
              <a:buFontTx/>
              <a:buChar char="-"/>
            </a:pPr>
            <a:r>
              <a:rPr lang="en-US" sz="2000" b="1" dirty="0" smtClean="0">
                <a:solidFill>
                  <a:srgbClr val="000000"/>
                </a:solidFill>
              </a:rPr>
              <a:t>Financial </a:t>
            </a:r>
            <a:r>
              <a:rPr lang="en-US" sz="2000" b="1" dirty="0">
                <a:solidFill>
                  <a:srgbClr val="000000"/>
                </a:solidFill>
              </a:rPr>
              <a:t>support </a:t>
            </a:r>
            <a:r>
              <a:rPr lang="en-US" sz="2000" dirty="0">
                <a:solidFill>
                  <a:srgbClr val="000000"/>
                </a:solidFill>
              </a:rPr>
              <a:t>is based on the results of scientific research undertaken, the level of success in winning grants, publications, the number of international students, and the overall number of students attending the institution. </a:t>
            </a:r>
            <a:endParaRPr lang="sk-SK" sz="2000" dirty="0" smtClean="0">
              <a:solidFill>
                <a:srgbClr val="000000"/>
              </a:solidFill>
            </a:endParaRPr>
          </a:p>
          <a:p>
            <a:pPr marL="400050" indent="-285750">
              <a:buFontTx/>
              <a:buChar char="-"/>
            </a:pPr>
            <a:r>
              <a:rPr lang="en-US" sz="2000" dirty="0" smtClean="0">
                <a:solidFill>
                  <a:srgbClr val="000000"/>
                </a:solidFill>
              </a:rPr>
              <a:t>The </a:t>
            </a:r>
            <a:r>
              <a:rPr lang="en-US" sz="2000" dirty="0">
                <a:solidFill>
                  <a:srgbClr val="000000"/>
                </a:solidFill>
              </a:rPr>
              <a:t>most important of these </a:t>
            </a:r>
            <a:r>
              <a:rPr lang="en-US" sz="2000" dirty="0" smtClean="0">
                <a:solidFill>
                  <a:srgbClr val="000000"/>
                </a:solidFill>
              </a:rPr>
              <a:t>criteria</a:t>
            </a:r>
            <a:r>
              <a:rPr lang="sk-SK" sz="2000" dirty="0" smtClean="0">
                <a:solidFill>
                  <a:srgbClr val="000000"/>
                </a:solidFill>
              </a:rPr>
              <a:t> ( more 60%)</a:t>
            </a:r>
            <a:r>
              <a:rPr lang="en-US" sz="2000" dirty="0" smtClean="0">
                <a:solidFill>
                  <a:srgbClr val="000000"/>
                </a:solidFill>
              </a:rPr>
              <a:t>, </a:t>
            </a:r>
            <a:r>
              <a:rPr lang="en-US" sz="2000" dirty="0">
                <a:solidFill>
                  <a:srgbClr val="000000"/>
                </a:solidFill>
              </a:rPr>
              <a:t>is </a:t>
            </a:r>
            <a:r>
              <a:rPr lang="en-US" sz="2000" b="1" dirty="0">
                <a:solidFill>
                  <a:srgbClr val="000000"/>
                </a:solidFill>
              </a:rPr>
              <a:t>the number of students </a:t>
            </a:r>
            <a:r>
              <a:rPr lang="en-US" sz="2000" dirty="0">
                <a:solidFill>
                  <a:srgbClr val="000000"/>
                </a:solidFill>
              </a:rPr>
              <a:t>on courses</a:t>
            </a:r>
            <a:r>
              <a:rPr lang="en-US" sz="2000" dirty="0" smtClean="0">
                <a:solidFill>
                  <a:srgbClr val="000000"/>
                </a:solidFill>
              </a:rPr>
              <a:t>.</a:t>
            </a:r>
            <a:endParaRPr lang="sk-SK" sz="2000" dirty="0" smtClean="0">
              <a:solidFill>
                <a:srgbClr val="000000"/>
              </a:solidFill>
            </a:endParaRPr>
          </a:p>
          <a:p>
            <a:pPr marL="400050" indent="-285750">
              <a:buFontTx/>
              <a:buChar char="-"/>
            </a:pPr>
            <a:r>
              <a:rPr lang="en-US" sz="2000" dirty="0">
                <a:solidFill>
                  <a:srgbClr val="000000"/>
                </a:solidFill>
              </a:rPr>
              <a:t>System </a:t>
            </a:r>
            <a:r>
              <a:rPr lang="en-US" altLang="ja-JP" sz="2000" b="1" dirty="0" smtClean="0">
                <a:solidFill>
                  <a:srgbClr val="C00000"/>
                </a:solidFill>
              </a:rPr>
              <a:t>do</a:t>
            </a:r>
            <a:r>
              <a:rPr lang="sk-SK" altLang="ja-JP" sz="2000" b="1" dirty="0" smtClean="0">
                <a:solidFill>
                  <a:srgbClr val="C00000"/>
                </a:solidFill>
              </a:rPr>
              <a:t>es</a:t>
            </a:r>
            <a:r>
              <a:rPr lang="en-US" altLang="ja-JP" sz="2000" b="1" dirty="0" err="1" smtClean="0">
                <a:solidFill>
                  <a:srgbClr val="C00000"/>
                </a:solidFill>
              </a:rPr>
              <a:t>n’t</a:t>
            </a:r>
            <a:r>
              <a:rPr lang="en-US" sz="2000" dirty="0" smtClean="0">
                <a:solidFill>
                  <a:srgbClr val="000000"/>
                </a:solidFill>
              </a:rPr>
              <a:t> </a:t>
            </a:r>
            <a:r>
              <a:rPr lang="en-US" sz="2000" dirty="0">
                <a:solidFill>
                  <a:srgbClr val="000000"/>
                </a:solidFill>
              </a:rPr>
              <a:t>have </a:t>
            </a:r>
            <a:r>
              <a:rPr lang="sk-SK" sz="2000" dirty="0" err="1" smtClean="0">
                <a:solidFill>
                  <a:srgbClr val="000000"/>
                </a:solidFill>
              </a:rPr>
              <a:t>any</a:t>
            </a:r>
            <a:r>
              <a:rPr lang="sk-SK" sz="2000" dirty="0" smtClean="0">
                <a:solidFill>
                  <a:srgbClr val="000000"/>
                </a:solidFill>
              </a:rPr>
              <a:t> </a:t>
            </a:r>
            <a:r>
              <a:rPr lang="en-US" sz="2000" dirty="0" err="1" smtClean="0">
                <a:solidFill>
                  <a:srgbClr val="000000"/>
                </a:solidFill>
              </a:rPr>
              <a:t>criterium</a:t>
            </a:r>
            <a:r>
              <a:rPr lang="en-US" sz="2000" dirty="0" smtClean="0">
                <a:solidFill>
                  <a:srgbClr val="000000"/>
                </a:solidFill>
              </a:rPr>
              <a:t>  </a:t>
            </a:r>
            <a:r>
              <a:rPr lang="sk-SK" sz="2000" dirty="0" err="1" smtClean="0">
                <a:solidFill>
                  <a:srgbClr val="000000"/>
                </a:solidFill>
              </a:rPr>
              <a:t>regarding</a:t>
            </a:r>
            <a:r>
              <a:rPr lang="sk-SK" sz="2000" dirty="0" smtClean="0">
                <a:solidFill>
                  <a:srgbClr val="000000"/>
                </a:solidFill>
              </a:rPr>
              <a:t>  </a:t>
            </a:r>
            <a:r>
              <a:rPr lang="en-US" sz="2000" b="1" dirty="0" err="1" smtClean="0">
                <a:solidFill>
                  <a:srgbClr val="000000"/>
                </a:solidFill>
              </a:rPr>
              <a:t>unemploy</a:t>
            </a:r>
            <a:r>
              <a:rPr lang="sk-SK" sz="2000" b="1" dirty="0" err="1" smtClean="0">
                <a:solidFill>
                  <a:srgbClr val="000000"/>
                </a:solidFill>
              </a:rPr>
              <a:t>ed</a:t>
            </a:r>
            <a:r>
              <a:rPr lang="en-US" sz="2000" b="1" dirty="0" smtClean="0">
                <a:solidFill>
                  <a:srgbClr val="000000"/>
                </a:solidFill>
              </a:rPr>
              <a:t> </a:t>
            </a:r>
            <a:r>
              <a:rPr lang="en-US" sz="2000" b="1" dirty="0">
                <a:solidFill>
                  <a:srgbClr val="000000"/>
                </a:solidFill>
              </a:rPr>
              <a:t>graduates. </a:t>
            </a:r>
            <a:r>
              <a:rPr lang="sk-SK" sz="2000" b="1" dirty="0" smtClean="0">
                <a:solidFill>
                  <a:srgbClr val="000000"/>
                </a:solidFill>
              </a:rPr>
              <a:t> </a:t>
            </a:r>
            <a:r>
              <a:rPr lang="sk-SK" sz="2000" dirty="0" smtClean="0">
                <a:solidFill>
                  <a:srgbClr val="000000"/>
                </a:solidFill>
              </a:rPr>
              <a:t>(</a:t>
            </a:r>
            <a:r>
              <a:rPr lang="sk-SK" sz="2000" dirty="0" err="1">
                <a:solidFill>
                  <a:srgbClr val="000000"/>
                </a:solidFill>
              </a:rPr>
              <a:t>l</a:t>
            </a:r>
            <a:r>
              <a:rPr lang="sk-SK" sz="2000" dirty="0" err="1" smtClean="0">
                <a:solidFill>
                  <a:srgbClr val="000000"/>
                </a:solidFill>
              </a:rPr>
              <a:t>ess</a:t>
            </a:r>
            <a:r>
              <a:rPr lang="sk-SK" sz="2000" dirty="0" smtClean="0">
                <a:solidFill>
                  <a:srgbClr val="000000"/>
                </a:solidFill>
              </a:rPr>
              <a:t> </a:t>
            </a:r>
            <a:r>
              <a:rPr lang="sk-SK" sz="2000" dirty="0" err="1" smtClean="0">
                <a:solidFill>
                  <a:srgbClr val="000000"/>
                </a:solidFill>
              </a:rPr>
              <a:t>that</a:t>
            </a:r>
            <a:r>
              <a:rPr lang="sk-SK" sz="2000" dirty="0" smtClean="0">
                <a:solidFill>
                  <a:srgbClr val="000000"/>
                </a:solidFill>
              </a:rPr>
              <a:t> 1.6 %) </a:t>
            </a:r>
          </a:p>
          <a:p>
            <a:pPr marL="400050" indent="-285750">
              <a:buFontTx/>
              <a:buChar char="-"/>
            </a:pPr>
            <a:r>
              <a:rPr lang="en-US" sz="2000" dirty="0">
                <a:solidFill>
                  <a:srgbClr val="000000"/>
                </a:solidFill>
              </a:rPr>
              <a:t>Universities were to be divided into 3 groups – universities, high schools, and </a:t>
            </a:r>
            <a:r>
              <a:rPr lang="en-US" sz="2000" dirty="0" err="1">
                <a:solidFill>
                  <a:srgbClr val="000000"/>
                </a:solidFill>
              </a:rPr>
              <a:t>specialised</a:t>
            </a:r>
            <a:r>
              <a:rPr lang="en-US" sz="2000" dirty="0">
                <a:solidFill>
                  <a:srgbClr val="000000"/>
                </a:solidFill>
              </a:rPr>
              <a:t> high </a:t>
            </a:r>
            <a:r>
              <a:rPr lang="en-US" sz="2000" dirty="0" smtClean="0">
                <a:solidFill>
                  <a:srgbClr val="000000"/>
                </a:solidFill>
              </a:rPr>
              <a:t>schools</a:t>
            </a:r>
            <a:r>
              <a:rPr lang="sk-SK" sz="2000" dirty="0" smtClean="0">
                <a:solidFill>
                  <a:srgbClr val="000000"/>
                </a:solidFill>
              </a:rPr>
              <a:t>, </a:t>
            </a:r>
            <a:r>
              <a:rPr lang="en-US" sz="2000" dirty="0">
                <a:solidFill>
                  <a:srgbClr val="000000"/>
                </a:solidFill>
              </a:rPr>
              <a:t>These 3 groups were to receive different amounts of finance, with up to 70% difference </a:t>
            </a:r>
            <a:r>
              <a:rPr lang="en-US" sz="2000" dirty="0" smtClean="0">
                <a:solidFill>
                  <a:srgbClr val="000000"/>
                </a:solidFill>
              </a:rPr>
              <a:t>between</a:t>
            </a:r>
            <a:endParaRPr lang="sk-SK" sz="2000" dirty="0" smtClean="0">
              <a:solidFill>
                <a:srgbClr val="000000"/>
              </a:solidFill>
            </a:endParaRPr>
          </a:p>
          <a:p>
            <a:pPr marL="400050" indent="-285750">
              <a:buFontTx/>
              <a:buChar char="-"/>
            </a:pPr>
            <a:r>
              <a:rPr lang="sk-SK" sz="2000" dirty="0" smtClean="0">
                <a:solidFill>
                  <a:srgbClr val="000000"/>
                </a:solidFill>
              </a:rPr>
              <a:t>In SR U</a:t>
            </a:r>
            <a:r>
              <a:rPr lang="en-US" sz="2000" dirty="0" err="1" smtClean="0">
                <a:solidFill>
                  <a:srgbClr val="000000"/>
                </a:solidFill>
              </a:rPr>
              <a:t>niversit</a:t>
            </a:r>
            <a:r>
              <a:rPr lang="sk-SK" sz="2000" dirty="0" err="1" smtClean="0">
                <a:solidFill>
                  <a:srgbClr val="000000"/>
                </a:solidFill>
              </a:rPr>
              <a:t>ies</a:t>
            </a:r>
            <a:r>
              <a:rPr lang="sk-SK" sz="2000" dirty="0" smtClean="0">
                <a:solidFill>
                  <a:srgbClr val="000000"/>
                </a:solidFill>
              </a:rPr>
              <a:t> </a:t>
            </a:r>
            <a:r>
              <a:rPr lang="sk-SK" sz="2000" dirty="0">
                <a:solidFill>
                  <a:srgbClr val="000000"/>
                </a:solidFill>
              </a:rPr>
              <a:t>are </a:t>
            </a:r>
            <a:r>
              <a:rPr lang="sk-SK" sz="2000" dirty="0" err="1" smtClean="0">
                <a:solidFill>
                  <a:srgbClr val="000000"/>
                </a:solidFill>
              </a:rPr>
              <a:t>divided</a:t>
            </a:r>
            <a:r>
              <a:rPr lang="sk-SK" sz="2000" dirty="0" smtClean="0">
                <a:solidFill>
                  <a:srgbClr val="000000"/>
                </a:solidFill>
              </a:rPr>
              <a:t> in </a:t>
            </a:r>
            <a:r>
              <a:rPr lang="sk-SK" sz="2000" dirty="0" err="1" smtClean="0">
                <a:solidFill>
                  <a:srgbClr val="000000"/>
                </a:solidFill>
              </a:rPr>
              <a:t>three</a:t>
            </a:r>
            <a:r>
              <a:rPr lang="sk-SK" sz="2000" dirty="0" smtClean="0">
                <a:solidFill>
                  <a:srgbClr val="000000"/>
                </a:solidFill>
              </a:rPr>
              <a:t>  </a:t>
            </a:r>
            <a:r>
              <a:rPr lang="sk-SK" sz="2000" dirty="0" err="1" smtClean="0">
                <a:solidFill>
                  <a:srgbClr val="000000"/>
                </a:solidFill>
              </a:rPr>
              <a:t>kinds</a:t>
            </a:r>
            <a:r>
              <a:rPr lang="sk-SK" sz="2000" dirty="0" smtClean="0">
                <a:solidFill>
                  <a:srgbClr val="000000"/>
                </a:solidFill>
              </a:rPr>
              <a:t>  (</a:t>
            </a:r>
            <a:r>
              <a:rPr lang="sk-SK" sz="2000" b="1" dirty="0" smtClean="0">
                <a:solidFill>
                  <a:srgbClr val="000000"/>
                </a:solidFill>
              </a:rPr>
              <a:t>State, </a:t>
            </a:r>
            <a:r>
              <a:rPr lang="en-US" sz="2000" b="1" dirty="0" smtClean="0">
                <a:solidFill>
                  <a:srgbClr val="000000"/>
                </a:solidFill>
              </a:rPr>
              <a:t>Public</a:t>
            </a:r>
            <a:r>
              <a:rPr lang="sk-SK" sz="2000" b="1" dirty="0" smtClean="0">
                <a:solidFill>
                  <a:srgbClr val="000000"/>
                </a:solidFill>
              </a:rPr>
              <a:t>, </a:t>
            </a:r>
            <a:r>
              <a:rPr lang="sk-SK" sz="2000" b="1" dirty="0" err="1" smtClean="0">
                <a:solidFill>
                  <a:srgbClr val="000000"/>
                </a:solidFill>
              </a:rPr>
              <a:t>Private</a:t>
            </a:r>
            <a:r>
              <a:rPr lang="sk-SK" sz="2000" b="1" dirty="0" smtClean="0">
                <a:solidFill>
                  <a:srgbClr val="000000"/>
                </a:solidFill>
              </a:rPr>
              <a:t> </a:t>
            </a:r>
            <a:r>
              <a:rPr lang="sk-SK" sz="2000" dirty="0" smtClean="0">
                <a:solidFill>
                  <a:srgbClr val="000000"/>
                </a:solidFill>
              </a:rPr>
              <a:t>)</a:t>
            </a:r>
            <a:r>
              <a:rPr lang="en-US" sz="2000" dirty="0" smtClean="0">
                <a:solidFill>
                  <a:srgbClr val="000000"/>
                </a:solidFill>
              </a:rPr>
              <a:t> </a:t>
            </a:r>
            <a:r>
              <a:rPr lang="en-US" sz="2000" dirty="0">
                <a:solidFill>
                  <a:srgbClr val="000000"/>
                </a:solidFill>
              </a:rPr>
              <a:t>State universities </a:t>
            </a:r>
            <a:r>
              <a:rPr lang="en-US" sz="2000" dirty="0" smtClean="0">
                <a:solidFill>
                  <a:srgbClr val="000000"/>
                </a:solidFill>
              </a:rPr>
              <a:t>receive </a:t>
            </a:r>
            <a:r>
              <a:rPr lang="sk-SK" sz="2000" dirty="0" smtClean="0">
                <a:solidFill>
                  <a:srgbClr val="000000"/>
                </a:solidFill>
              </a:rPr>
              <a:t> </a:t>
            </a:r>
            <a:r>
              <a:rPr lang="sk-SK" sz="2000" dirty="0" err="1" smtClean="0">
                <a:solidFill>
                  <a:srgbClr val="000000"/>
                </a:solidFill>
              </a:rPr>
              <a:t>money</a:t>
            </a:r>
            <a:r>
              <a:rPr lang="sk-SK" sz="2000" dirty="0" smtClean="0">
                <a:solidFill>
                  <a:srgbClr val="000000"/>
                </a:solidFill>
              </a:rPr>
              <a:t> </a:t>
            </a:r>
            <a:r>
              <a:rPr lang="en-US" sz="2000" dirty="0" smtClean="0">
                <a:solidFill>
                  <a:srgbClr val="000000"/>
                </a:solidFill>
              </a:rPr>
              <a:t>from </a:t>
            </a:r>
            <a:r>
              <a:rPr lang="en-US" sz="2000" dirty="0">
                <a:solidFill>
                  <a:srgbClr val="000000"/>
                </a:solidFill>
              </a:rPr>
              <a:t>the state. Public universities </a:t>
            </a:r>
            <a:r>
              <a:rPr lang="en-US" sz="2000" dirty="0" smtClean="0">
                <a:solidFill>
                  <a:srgbClr val="000000"/>
                </a:solidFill>
              </a:rPr>
              <a:t>can </a:t>
            </a:r>
            <a:r>
              <a:rPr lang="en-US" sz="2000" dirty="0">
                <a:solidFill>
                  <a:srgbClr val="000000"/>
                </a:solidFill>
              </a:rPr>
              <a:t>decide </a:t>
            </a:r>
            <a:r>
              <a:rPr lang="sk-SK" sz="2000" dirty="0" smtClean="0">
                <a:solidFill>
                  <a:srgbClr val="000000"/>
                </a:solidFill>
              </a:rPr>
              <a:t>per </a:t>
            </a:r>
            <a:r>
              <a:rPr lang="en-US" sz="2000" dirty="0" smtClean="0">
                <a:solidFill>
                  <a:srgbClr val="000000"/>
                </a:solidFill>
              </a:rPr>
              <a:t>capita from </a:t>
            </a:r>
            <a:r>
              <a:rPr lang="en-US" sz="2000" dirty="0">
                <a:solidFill>
                  <a:srgbClr val="000000"/>
                </a:solidFill>
              </a:rPr>
              <a:t>the state, </a:t>
            </a:r>
            <a:r>
              <a:rPr lang="en-US" sz="2000" b="1" dirty="0">
                <a:solidFill>
                  <a:srgbClr val="000000"/>
                </a:solidFill>
              </a:rPr>
              <a:t>or</a:t>
            </a:r>
            <a:r>
              <a:rPr lang="en-US" sz="2000" dirty="0">
                <a:solidFill>
                  <a:srgbClr val="000000"/>
                </a:solidFill>
              </a:rPr>
              <a:t> to charge student fees</a:t>
            </a:r>
            <a:r>
              <a:rPr lang="en-US" sz="2000" dirty="0" smtClean="0">
                <a:solidFill>
                  <a:srgbClr val="000000"/>
                </a:solidFill>
              </a:rPr>
              <a:t>.</a:t>
            </a:r>
            <a:r>
              <a:rPr lang="sk-SK" sz="2000" dirty="0" smtClean="0">
                <a:solidFill>
                  <a:srgbClr val="000000"/>
                </a:solidFill>
              </a:rPr>
              <a:t> </a:t>
            </a:r>
            <a:r>
              <a:rPr lang="en-US" sz="2000" dirty="0">
                <a:solidFill>
                  <a:srgbClr val="000000"/>
                </a:solidFill>
              </a:rPr>
              <a:t>Private universities </a:t>
            </a:r>
            <a:r>
              <a:rPr lang="sk-SK" sz="2000" dirty="0" smtClean="0">
                <a:solidFill>
                  <a:srgbClr val="000000"/>
                </a:solidFill>
              </a:rPr>
              <a:t> </a:t>
            </a:r>
            <a:r>
              <a:rPr lang="sk-SK" sz="2000" dirty="0" err="1" smtClean="0">
                <a:solidFill>
                  <a:srgbClr val="000000"/>
                </a:solidFill>
              </a:rPr>
              <a:t>can</a:t>
            </a:r>
            <a:r>
              <a:rPr lang="sk-SK" sz="2000" dirty="0" smtClean="0">
                <a:solidFill>
                  <a:srgbClr val="000000"/>
                </a:solidFill>
              </a:rPr>
              <a:t> </a:t>
            </a:r>
            <a:r>
              <a:rPr lang="sk-SK" sz="2000" dirty="0" err="1" smtClean="0">
                <a:solidFill>
                  <a:srgbClr val="000000"/>
                </a:solidFill>
              </a:rPr>
              <a:t>take</a:t>
            </a:r>
            <a:r>
              <a:rPr lang="sk-SK" sz="2000" dirty="0" smtClean="0">
                <a:solidFill>
                  <a:srgbClr val="000000"/>
                </a:solidFill>
              </a:rPr>
              <a:t> </a:t>
            </a:r>
            <a:r>
              <a:rPr lang="sk-SK" sz="2000" dirty="0" err="1" smtClean="0">
                <a:solidFill>
                  <a:srgbClr val="000000"/>
                </a:solidFill>
              </a:rPr>
              <a:t>maney</a:t>
            </a:r>
            <a:r>
              <a:rPr lang="sk-SK" sz="2000" dirty="0" smtClean="0">
                <a:solidFill>
                  <a:srgbClr val="000000"/>
                </a:solidFill>
              </a:rPr>
              <a:t> </a:t>
            </a:r>
            <a:r>
              <a:rPr lang="sk-SK" sz="2000" dirty="0" err="1" smtClean="0">
                <a:solidFill>
                  <a:srgbClr val="000000"/>
                </a:solidFill>
              </a:rPr>
              <a:t>from</a:t>
            </a:r>
            <a:r>
              <a:rPr lang="sk-SK" sz="2000" dirty="0" smtClean="0">
                <a:solidFill>
                  <a:srgbClr val="000000"/>
                </a:solidFill>
              </a:rPr>
              <a:t> </a:t>
            </a:r>
            <a:r>
              <a:rPr lang="sk-SK" sz="2000" dirty="0" err="1" smtClean="0">
                <a:solidFill>
                  <a:srgbClr val="000000"/>
                </a:solidFill>
              </a:rPr>
              <a:t>the</a:t>
            </a:r>
            <a:r>
              <a:rPr lang="sk-SK" sz="2000" dirty="0" smtClean="0">
                <a:solidFill>
                  <a:srgbClr val="000000"/>
                </a:solidFill>
              </a:rPr>
              <a:t> </a:t>
            </a:r>
            <a:r>
              <a:rPr lang="sk-SK" sz="2000" dirty="0" err="1" smtClean="0">
                <a:solidFill>
                  <a:srgbClr val="000000"/>
                </a:solidFill>
              </a:rPr>
              <a:t>goverment</a:t>
            </a:r>
            <a:r>
              <a:rPr lang="sk-SK" sz="2000" dirty="0" smtClean="0">
                <a:solidFill>
                  <a:srgbClr val="000000"/>
                </a:solidFill>
              </a:rPr>
              <a:t> </a:t>
            </a:r>
            <a:r>
              <a:rPr lang="sk-SK" sz="2000" dirty="0" err="1" smtClean="0">
                <a:solidFill>
                  <a:srgbClr val="000000"/>
                </a:solidFill>
              </a:rPr>
              <a:t>but</a:t>
            </a:r>
            <a:r>
              <a:rPr lang="sk-SK" sz="2000" dirty="0" smtClean="0">
                <a:solidFill>
                  <a:srgbClr val="000000"/>
                </a:solidFill>
              </a:rPr>
              <a:t> </a:t>
            </a:r>
            <a:r>
              <a:rPr lang="en-US" sz="2000" dirty="0">
                <a:solidFill>
                  <a:srgbClr val="000000"/>
                </a:solidFill>
              </a:rPr>
              <a:t>charge student </a:t>
            </a:r>
            <a:r>
              <a:rPr lang="en-US" sz="2000" dirty="0" smtClean="0">
                <a:solidFill>
                  <a:srgbClr val="000000"/>
                </a:solidFill>
              </a:rPr>
              <a:t>fees</a:t>
            </a:r>
            <a:r>
              <a:rPr lang="sk-SK" sz="2000" dirty="0" smtClean="0">
                <a:solidFill>
                  <a:srgbClr val="000000"/>
                </a:solidFill>
              </a:rPr>
              <a:t> </a:t>
            </a:r>
            <a:r>
              <a:rPr lang="sk-SK" sz="2000" dirty="0" err="1" smtClean="0">
                <a:solidFill>
                  <a:srgbClr val="000000"/>
                </a:solidFill>
              </a:rPr>
              <a:t>too</a:t>
            </a:r>
            <a:r>
              <a:rPr lang="sk-SK" sz="2000" dirty="0" smtClean="0">
                <a:solidFill>
                  <a:srgbClr val="000000"/>
                </a:solidFill>
              </a:rPr>
              <a:t>. </a:t>
            </a:r>
          </a:p>
          <a:p>
            <a:pPr marL="400050" indent="-285750">
              <a:buFontTx/>
              <a:buChar char="-"/>
            </a:pPr>
            <a:r>
              <a:rPr lang="sk-SK" sz="2000" b="1" dirty="0" smtClean="0">
                <a:solidFill>
                  <a:srgbClr val="000000"/>
                </a:solidFill>
              </a:rPr>
              <a:t>By type </a:t>
            </a:r>
            <a:r>
              <a:rPr lang="sk-SK" sz="2000" b="1" dirty="0" err="1" smtClean="0">
                <a:solidFill>
                  <a:srgbClr val="000000"/>
                </a:solidFill>
              </a:rPr>
              <a:t>of</a:t>
            </a:r>
            <a:r>
              <a:rPr lang="sk-SK" sz="2000" b="1" dirty="0" smtClean="0">
                <a:solidFill>
                  <a:srgbClr val="000000"/>
                </a:solidFill>
              </a:rPr>
              <a:t> </a:t>
            </a:r>
            <a:r>
              <a:rPr lang="sk-SK" sz="2000" b="1" dirty="0" err="1" smtClean="0">
                <a:solidFill>
                  <a:srgbClr val="000000"/>
                </a:solidFill>
              </a:rPr>
              <a:t>universities</a:t>
            </a:r>
            <a:r>
              <a:rPr lang="sk-SK" sz="2000" b="1" dirty="0" smtClean="0">
                <a:solidFill>
                  <a:srgbClr val="000000"/>
                </a:solidFill>
              </a:rPr>
              <a:t>: </a:t>
            </a:r>
            <a:r>
              <a:rPr lang="en-US" sz="2000" dirty="0" smtClean="0">
                <a:solidFill>
                  <a:srgbClr val="000000"/>
                </a:solidFill>
              </a:rPr>
              <a:t>different </a:t>
            </a:r>
            <a:r>
              <a:rPr lang="en-US" sz="2000" dirty="0">
                <a:solidFill>
                  <a:srgbClr val="000000"/>
                </a:solidFill>
              </a:rPr>
              <a:t>resource requirements </a:t>
            </a:r>
            <a:r>
              <a:rPr lang="sk-SK" sz="2000" dirty="0" smtClean="0">
                <a:solidFill>
                  <a:srgbClr val="000000"/>
                </a:solidFill>
              </a:rPr>
              <a:t> are </a:t>
            </a:r>
            <a:r>
              <a:rPr lang="en-US" sz="2000" dirty="0" smtClean="0">
                <a:solidFill>
                  <a:srgbClr val="000000"/>
                </a:solidFill>
              </a:rPr>
              <a:t>needed </a:t>
            </a:r>
            <a:r>
              <a:rPr lang="en-US" sz="2000" dirty="0">
                <a:solidFill>
                  <a:srgbClr val="000000"/>
                </a:solidFill>
              </a:rPr>
              <a:t>to teach economics, philosophy, pedagogy or  theology, for instance, compared to the those needed to educate students in technical subjects, pure sciences, medicine, or agronomy,</a:t>
            </a:r>
          </a:p>
          <a:p>
            <a:pPr marL="114300"/>
            <a:endParaRPr lang="sk-SK" dirty="0" smtClean="0">
              <a:solidFill>
                <a:srgbClr val="000000"/>
              </a:solidFill>
            </a:endParaRPr>
          </a:p>
          <a:p>
            <a:pPr marL="400050" indent="-285750">
              <a:buFontTx/>
              <a:buChar char="-"/>
            </a:pPr>
            <a:endParaRPr lang="en-US" dirty="0">
              <a:solidFill>
                <a:srgbClr val="000000"/>
              </a:solidFill>
            </a:endParaRPr>
          </a:p>
          <a:p>
            <a:pPr marL="400050" indent="-285750">
              <a:buFontTx/>
              <a:buChar char="-"/>
            </a:pPr>
            <a:endParaRPr lang="sk-SK" dirty="0" smtClean="0">
              <a:solidFill>
                <a:srgbClr val="000000"/>
              </a:solidFill>
            </a:endParaRPr>
          </a:p>
          <a:p>
            <a:pPr marL="400050" indent="-285750">
              <a:buFontTx/>
              <a:buChar char="-"/>
            </a:pPr>
            <a:endParaRPr lang="sk-SK" dirty="0" smtClean="0">
              <a:solidFill>
                <a:srgbClr val="000000"/>
              </a:solidFill>
            </a:endParaRPr>
          </a:p>
        </p:txBody>
      </p:sp>
    </p:spTree>
    <p:extLst>
      <p:ext uri="{BB962C8B-B14F-4D97-AF65-F5344CB8AC3E}">
        <p14:creationId xmlns:p14="http://schemas.microsoft.com/office/powerpoint/2010/main" val="252054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5" name="Rectangle 4"/>
          <p:cNvSpPr/>
          <p:nvPr/>
        </p:nvSpPr>
        <p:spPr>
          <a:xfrm>
            <a:off x="395536" y="260648"/>
            <a:ext cx="8568952" cy="3508653"/>
          </a:xfrm>
          <a:prstGeom prst="rect">
            <a:avLst/>
          </a:prstGeom>
        </p:spPr>
        <p:txBody>
          <a:bodyPr wrap="square">
            <a:spAutoFit/>
          </a:bodyPr>
          <a:lstStyle/>
          <a:p>
            <a:pPr marL="114300" indent="0">
              <a:buNone/>
            </a:pPr>
            <a:endParaRPr lang="en-GB" dirty="0">
              <a:solidFill>
                <a:srgbClr val="000000"/>
              </a:solidFill>
            </a:endParaRPr>
          </a:p>
          <a:p>
            <a:pPr marL="114300" indent="0">
              <a:buNone/>
            </a:pPr>
            <a:r>
              <a:rPr lang="sk-SK" sz="2400" b="1" dirty="0"/>
              <a:t> </a:t>
            </a:r>
            <a:r>
              <a:rPr lang="en-GB" sz="2400" b="1" dirty="0"/>
              <a:t>3.2.</a:t>
            </a:r>
            <a:r>
              <a:rPr lang="en-GB" sz="2400" b="1" i="1" dirty="0"/>
              <a:t>  </a:t>
            </a:r>
            <a:r>
              <a:rPr lang="en-GB" sz="2400" b="1" dirty="0"/>
              <a:t>Study </a:t>
            </a:r>
            <a:r>
              <a:rPr lang="en-GB" sz="2400" b="1" dirty="0" smtClean="0"/>
              <a:t>Motivation</a:t>
            </a:r>
            <a:endParaRPr lang="sk-SK" sz="2400" b="1" dirty="0" smtClean="0"/>
          </a:p>
          <a:p>
            <a:pPr marL="114300" indent="0">
              <a:buNone/>
            </a:pPr>
            <a:endParaRPr lang="sk-SK" dirty="0" smtClean="0">
              <a:solidFill>
                <a:srgbClr val="000000"/>
              </a:solidFill>
            </a:endParaRPr>
          </a:p>
          <a:p>
            <a:pPr marL="114300" indent="0">
              <a:buNone/>
            </a:pPr>
            <a:r>
              <a:rPr lang="sk-SK" dirty="0" smtClean="0"/>
              <a:t>P</a:t>
            </a:r>
            <a:r>
              <a:rPr lang="en-US" dirty="0" err="1" smtClean="0"/>
              <a:t>ossibility</a:t>
            </a:r>
            <a:r>
              <a:rPr lang="en-US" dirty="0" smtClean="0"/>
              <a:t> </a:t>
            </a:r>
            <a:r>
              <a:rPr lang="en-US" dirty="0"/>
              <a:t>of </a:t>
            </a:r>
            <a:r>
              <a:rPr lang="en-US" dirty="0" smtClean="0"/>
              <a:t>motivation</a:t>
            </a:r>
            <a:endParaRPr lang="sk-SK" dirty="0" smtClean="0"/>
          </a:p>
          <a:p>
            <a:pPr marL="114300" indent="0">
              <a:buNone/>
            </a:pPr>
            <a:endParaRPr lang="sk-SK" dirty="0">
              <a:solidFill>
                <a:srgbClr val="000000"/>
              </a:solidFill>
            </a:endParaRPr>
          </a:p>
          <a:p>
            <a:pPr marL="114300" indent="0">
              <a:buNone/>
            </a:pPr>
            <a:r>
              <a:rPr lang="sk-SK" dirty="0" smtClean="0">
                <a:solidFill>
                  <a:srgbClr val="000000"/>
                </a:solidFill>
              </a:rPr>
              <a:t>Idea </a:t>
            </a:r>
            <a:r>
              <a:rPr lang="sk-SK" dirty="0" err="1" smtClean="0">
                <a:solidFill>
                  <a:srgbClr val="000000"/>
                </a:solidFill>
              </a:rPr>
              <a:t>of</a:t>
            </a:r>
            <a:r>
              <a:rPr lang="sk-SK" dirty="0" smtClean="0">
                <a:solidFill>
                  <a:srgbClr val="000000"/>
                </a:solidFill>
              </a:rPr>
              <a:t> </a:t>
            </a:r>
            <a:r>
              <a:rPr lang="sk-SK" dirty="0" err="1" smtClean="0">
                <a:solidFill>
                  <a:srgbClr val="000000"/>
                </a:solidFill>
              </a:rPr>
              <a:t>our</a:t>
            </a:r>
            <a:r>
              <a:rPr lang="sk-SK" dirty="0" smtClean="0">
                <a:solidFill>
                  <a:srgbClr val="000000"/>
                </a:solidFill>
              </a:rPr>
              <a:t> </a:t>
            </a:r>
            <a:r>
              <a:rPr lang="sk-SK" dirty="0" err="1" smtClean="0">
                <a:solidFill>
                  <a:srgbClr val="000000"/>
                </a:solidFill>
              </a:rPr>
              <a:t>goverment</a:t>
            </a:r>
            <a:r>
              <a:rPr lang="sk-SK" dirty="0" smtClean="0">
                <a:solidFill>
                  <a:srgbClr val="000000"/>
                </a:solidFill>
              </a:rPr>
              <a:t> - </a:t>
            </a:r>
            <a:r>
              <a:rPr lang="en-US" b="1" dirty="0" smtClean="0">
                <a:solidFill>
                  <a:srgbClr val="000000"/>
                </a:solidFill>
              </a:rPr>
              <a:t>motivating </a:t>
            </a:r>
            <a:r>
              <a:rPr lang="en-US" b="1" dirty="0">
                <a:solidFill>
                  <a:srgbClr val="000000"/>
                </a:solidFill>
              </a:rPr>
              <a:t>stipend</a:t>
            </a:r>
            <a:r>
              <a:rPr lang="en-US" dirty="0">
                <a:solidFill>
                  <a:srgbClr val="000000"/>
                </a:solidFill>
              </a:rPr>
              <a:t> </a:t>
            </a:r>
            <a:r>
              <a:rPr lang="sk-SK" dirty="0" smtClean="0">
                <a:solidFill>
                  <a:srgbClr val="000000"/>
                </a:solidFill>
              </a:rPr>
              <a:t> </a:t>
            </a:r>
            <a:r>
              <a:rPr lang="sk-SK" dirty="0" err="1" smtClean="0">
                <a:solidFill>
                  <a:srgbClr val="000000"/>
                </a:solidFill>
              </a:rPr>
              <a:t>for</a:t>
            </a:r>
            <a:r>
              <a:rPr lang="sk-SK" dirty="0" smtClean="0">
                <a:solidFill>
                  <a:srgbClr val="000000"/>
                </a:solidFill>
              </a:rPr>
              <a:t> program </a:t>
            </a:r>
            <a:r>
              <a:rPr lang="sk-SK" dirty="0" err="1" smtClean="0">
                <a:solidFill>
                  <a:srgbClr val="000000"/>
                </a:solidFill>
              </a:rPr>
              <a:t>of</a:t>
            </a:r>
            <a:r>
              <a:rPr lang="sk-SK" dirty="0" smtClean="0">
                <a:solidFill>
                  <a:srgbClr val="000000"/>
                </a:solidFill>
              </a:rPr>
              <a:t> study in </a:t>
            </a:r>
            <a:r>
              <a:rPr lang="sk-SK" dirty="0" err="1" smtClean="0">
                <a:solidFill>
                  <a:srgbClr val="000000"/>
                </a:solidFill>
              </a:rPr>
              <a:t>demand</a:t>
            </a:r>
            <a:r>
              <a:rPr lang="sk-SK" dirty="0" smtClean="0">
                <a:solidFill>
                  <a:srgbClr val="000000"/>
                </a:solidFill>
              </a:rPr>
              <a:t>. </a:t>
            </a:r>
          </a:p>
          <a:p>
            <a:pPr marL="114300" indent="0">
              <a:buNone/>
            </a:pPr>
            <a:endParaRPr lang="sk-SK" dirty="0">
              <a:solidFill>
                <a:srgbClr val="000000"/>
              </a:solidFill>
            </a:endParaRPr>
          </a:p>
          <a:p>
            <a:pPr marL="114300" indent="0">
              <a:buNone/>
            </a:pPr>
            <a:r>
              <a:rPr lang="sk-SK" dirty="0" err="1" smtClean="0">
                <a:solidFill>
                  <a:srgbClr val="000000"/>
                </a:solidFill>
              </a:rPr>
              <a:t>Our</a:t>
            </a:r>
            <a:r>
              <a:rPr lang="sk-SK" dirty="0" smtClean="0">
                <a:solidFill>
                  <a:srgbClr val="000000"/>
                </a:solidFill>
              </a:rPr>
              <a:t> </a:t>
            </a:r>
            <a:r>
              <a:rPr lang="sk-SK" dirty="0" err="1" smtClean="0">
                <a:solidFill>
                  <a:srgbClr val="000000"/>
                </a:solidFill>
              </a:rPr>
              <a:t>proposal</a:t>
            </a:r>
            <a:r>
              <a:rPr lang="sk-SK" dirty="0" smtClean="0">
                <a:solidFill>
                  <a:srgbClr val="000000"/>
                </a:solidFill>
              </a:rPr>
              <a:t> - </a:t>
            </a:r>
            <a:r>
              <a:rPr lang="en-US" b="1" dirty="0" smtClean="0">
                <a:solidFill>
                  <a:srgbClr val="000000"/>
                </a:solidFill>
              </a:rPr>
              <a:t>system </a:t>
            </a:r>
            <a:r>
              <a:rPr lang="en-US" b="1" dirty="0">
                <a:solidFill>
                  <a:srgbClr val="000000"/>
                </a:solidFill>
              </a:rPr>
              <a:t>of bridging </a:t>
            </a:r>
            <a:r>
              <a:rPr lang="en-US" b="1" dirty="0" smtClean="0">
                <a:solidFill>
                  <a:srgbClr val="000000"/>
                </a:solidFill>
              </a:rPr>
              <a:t>loans.</a:t>
            </a:r>
            <a:r>
              <a:rPr lang="en-US" dirty="0" smtClean="0">
                <a:solidFill>
                  <a:srgbClr val="000000"/>
                </a:solidFill>
              </a:rPr>
              <a:t> </a:t>
            </a:r>
            <a:r>
              <a:rPr lang="en-US" dirty="0">
                <a:solidFill>
                  <a:srgbClr val="000000"/>
                </a:solidFill>
              </a:rPr>
              <a:t>This system is beneficial, especially for students from socially deprived families, as students would be eligible to receive a loan for their study and, after completing their studies, would repay the loan. How much, and over what period of time, would be calculated according to the nature of the student’s subsequent employment. </a:t>
            </a:r>
          </a:p>
        </p:txBody>
      </p:sp>
    </p:spTree>
    <p:extLst>
      <p:ext uri="{BB962C8B-B14F-4D97-AF65-F5344CB8AC3E}">
        <p14:creationId xmlns:p14="http://schemas.microsoft.com/office/powerpoint/2010/main" val="40644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5" name="Rectangle 4"/>
          <p:cNvSpPr/>
          <p:nvPr/>
        </p:nvSpPr>
        <p:spPr>
          <a:xfrm>
            <a:off x="395536" y="260648"/>
            <a:ext cx="8568952" cy="6124754"/>
          </a:xfrm>
          <a:prstGeom prst="rect">
            <a:avLst/>
          </a:prstGeom>
        </p:spPr>
        <p:txBody>
          <a:bodyPr wrap="square">
            <a:spAutoFit/>
          </a:bodyPr>
          <a:lstStyle/>
          <a:p>
            <a:pPr marL="514350" lvl="1" indent="0">
              <a:buNone/>
            </a:pPr>
            <a:r>
              <a:rPr lang="en-US" sz="2800" b="1" dirty="0">
                <a:solidFill>
                  <a:srgbClr val="221E1F"/>
                </a:solidFill>
              </a:rPr>
              <a:t>4. Matching </a:t>
            </a:r>
            <a:r>
              <a:rPr lang="en-US" sz="2800" b="1" dirty="0">
                <a:solidFill>
                  <a:srgbClr val="000000"/>
                </a:solidFill>
              </a:rPr>
              <a:t>businesses</a:t>
            </a:r>
            <a:r>
              <a:rPr lang="en-US" sz="2800" b="1" dirty="0">
                <a:solidFill>
                  <a:srgbClr val="221E1F"/>
                </a:solidFill>
              </a:rPr>
              <a:t> </a:t>
            </a:r>
            <a:r>
              <a:rPr lang="en-US" sz="2800" b="1" dirty="0">
                <a:solidFill>
                  <a:srgbClr val="000000"/>
                </a:solidFill>
              </a:rPr>
              <a:t>with students during their study</a:t>
            </a:r>
          </a:p>
          <a:p>
            <a:pPr marL="114300" indent="0">
              <a:buNone/>
            </a:pPr>
            <a:r>
              <a:rPr lang="en-US" dirty="0">
                <a:solidFill>
                  <a:srgbClr val="000000"/>
                </a:solidFill>
              </a:rPr>
              <a:t/>
            </a:r>
            <a:br>
              <a:rPr lang="en-US" dirty="0">
                <a:solidFill>
                  <a:srgbClr val="000000"/>
                </a:solidFill>
              </a:rPr>
            </a:br>
            <a:r>
              <a:rPr lang="en-US" dirty="0">
                <a:solidFill>
                  <a:srgbClr val="000000"/>
                </a:solidFill>
              </a:rPr>
              <a:t>Next we present two interesting projects which may offer one possible solution to the problems of ensuring the relevance of student education and training: </a:t>
            </a:r>
            <a:endParaRPr lang="sk-SK" dirty="0" smtClean="0">
              <a:solidFill>
                <a:srgbClr val="000000"/>
              </a:solidFill>
            </a:endParaRPr>
          </a:p>
          <a:p>
            <a:pPr marL="114300" indent="0">
              <a:buNone/>
            </a:pPr>
            <a:endParaRPr lang="sk-SK" sz="2000" b="1" dirty="0" smtClean="0">
              <a:solidFill>
                <a:srgbClr val="000000"/>
              </a:solidFill>
            </a:endParaRPr>
          </a:p>
          <a:p>
            <a:pPr marL="114300" indent="0">
              <a:buNone/>
            </a:pPr>
            <a:r>
              <a:rPr lang="en-US" sz="2000" b="1" dirty="0" smtClean="0">
                <a:solidFill>
                  <a:srgbClr val="000000"/>
                </a:solidFill>
              </a:rPr>
              <a:t>Universities </a:t>
            </a:r>
            <a:r>
              <a:rPr lang="en-US" sz="2000" b="1" dirty="0">
                <a:solidFill>
                  <a:srgbClr val="000000"/>
                </a:solidFill>
              </a:rPr>
              <a:t>– Engines of the Knowledge Society (hereinafter MVS); </a:t>
            </a:r>
            <a:endParaRPr lang="sk-SK" sz="2000" b="1" dirty="0" smtClean="0">
              <a:solidFill>
                <a:srgbClr val="000000"/>
              </a:solidFill>
            </a:endParaRPr>
          </a:p>
          <a:p>
            <a:pPr marL="114300" indent="0">
              <a:buNone/>
            </a:pPr>
            <a:r>
              <a:rPr lang="en-US" sz="2000" b="1" dirty="0" smtClean="0">
                <a:solidFill>
                  <a:srgbClr val="000000"/>
                </a:solidFill>
              </a:rPr>
              <a:t>Postgraduate </a:t>
            </a:r>
            <a:r>
              <a:rPr lang="en-US" sz="2000" b="1" dirty="0">
                <a:solidFill>
                  <a:srgbClr val="000000"/>
                </a:solidFill>
              </a:rPr>
              <a:t>Research Centre project (PRC). </a:t>
            </a:r>
          </a:p>
          <a:p>
            <a:pPr marL="114300" indent="0">
              <a:buNone/>
            </a:pPr>
            <a:endParaRPr lang="sk-SK" dirty="0" smtClean="0">
              <a:solidFill>
                <a:srgbClr val="000000"/>
              </a:solidFill>
            </a:endParaRPr>
          </a:p>
          <a:p>
            <a:pPr marL="114300" indent="0">
              <a:buNone/>
            </a:pPr>
            <a:endParaRPr lang="en-GB" dirty="0">
              <a:solidFill>
                <a:srgbClr val="000000"/>
              </a:solidFill>
            </a:endParaRPr>
          </a:p>
          <a:p>
            <a:pPr marL="514350" lvl="1" indent="0">
              <a:buNone/>
            </a:pPr>
            <a:r>
              <a:rPr lang="en-US" altLang="ja-JP" sz="2400" b="1" dirty="0">
                <a:solidFill>
                  <a:srgbClr val="000000"/>
                </a:solidFill>
              </a:rPr>
              <a:t>Universities –</a:t>
            </a:r>
            <a:r>
              <a:rPr lang="ja-JP" altLang="en-US" sz="2400" b="1" dirty="0">
                <a:solidFill>
                  <a:srgbClr val="000000"/>
                </a:solidFill>
              </a:rPr>
              <a:t> </a:t>
            </a:r>
            <a:r>
              <a:rPr lang="en-US" altLang="ja-JP" sz="2400" b="1" dirty="0">
                <a:solidFill>
                  <a:srgbClr val="000000"/>
                </a:solidFill>
              </a:rPr>
              <a:t>Engines</a:t>
            </a:r>
            <a:r>
              <a:rPr lang="ja-JP" altLang="en-US" sz="2400" b="1" dirty="0">
                <a:solidFill>
                  <a:srgbClr val="000000"/>
                </a:solidFill>
              </a:rPr>
              <a:t> </a:t>
            </a:r>
            <a:r>
              <a:rPr lang="en-US" altLang="ja-JP" sz="2400" b="1" dirty="0">
                <a:solidFill>
                  <a:srgbClr val="000000"/>
                </a:solidFill>
              </a:rPr>
              <a:t>of the Knowledge Society</a:t>
            </a:r>
            <a:r>
              <a:rPr lang="ja-JP" altLang="en-US" sz="2400" b="1" dirty="0">
                <a:solidFill>
                  <a:srgbClr val="000000"/>
                </a:solidFill>
              </a:rPr>
              <a:t> </a:t>
            </a:r>
            <a:r>
              <a:rPr lang="en-US" altLang="ja-JP" sz="2400" b="1" dirty="0">
                <a:solidFill>
                  <a:srgbClr val="000000"/>
                </a:solidFill>
              </a:rPr>
              <a:t>(MVS)</a:t>
            </a:r>
          </a:p>
          <a:p>
            <a:pPr marL="114300" indent="0">
              <a:buNone/>
            </a:pPr>
            <a:endParaRPr lang="sk-SK" dirty="0" smtClean="0">
              <a:solidFill>
                <a:srgbClr val="000000"/>
              </a:solidFill>
            </a:endParaRPr>
          </a:p>
          <a:p>
            <a:pPr marL="114300" indent="0">
              <a:buNone/>
            </a:pPr>
            <a:r>
              <a:rPr lang="en-US" dirty="0" smtClean="0">
                <a:solidFill>
                  <a:srgbClr val="000000"/>
                </a:solidFill>
              </a:rPr>
              <a:t>The </a:t>
            </a:r>
            <a:r>
              <a:rPr lang="en-US" dirty="0">
                <a:solidFill>
                  <a:srgbClr val="000000"/>
                </a:solidFill>
              </a:rPr>
              <a:t>first of these projects, MVS, is designed to enhance the relevance and quality of short and long term student internships in companies. </a:t>
            </a:r>
            <a:endParaRPr lang="sk-SK" dirty="0" smtClean="0">
              <a:solidFill>
                <a:srgbClr val="000000"/>
              </a:solidFill>
            </a:endParaRPr>
          </a:p>
          <a:p>
            <a:pPr marL="114300" indent="0">
              <a:buNone/>
            </a:pPr>
            <a:r>
              <a:rPr lang="en-US" dirty="0" smtClean="0">
                <a:solidFill>
                  <a:srgbClr val="000000"/>
                </a:solidFill>
              </a:rPr>
              <a:t>The </a:t>
            </a:r>
            <a:r>
              <a:rPr lang="en-US" dirty="0">
                <a:solidFill>
                  <a:srgbClr val="000000"/>
                </a:solidFill>
              </a:rPr>
              <a:t>aim is to identify those university study </a:t>
            </a:r>
            <a:r>
              <a:rPr lang="en-US" dirty="0" err="1">
                <a:solidFill>
                  <a:srgbClr val="000000"/>
                </a:solidFill>
              </a:rPr>
              <a:t>programmes</a:t>
            </a:r>
            <a:r>
              <a:rPr lang="en-US" dirty="0">
                <a:solidFill>
                  <a:srgbClr val="000000"/>
                </a:solidFill>
              </a:rPr>
              <a:t> which are in greatest demand by businesses enterprises, in order to be able to provide students not only with relevant theoretical knowledge, but also with the practical experience through direct contact with the advanced technologies being used in practice in the most dynamic sectors of the employment market</a:t>
            </a:r>
            <a:r>
              <a:rPr lang="en-US" dirty="0" smtClean="0">
                <a:solidFill>
                  <a:srgbClr val="000000"/>
                </a:solidFill>
              </a:rPr>
              <a:t>.</a:t>
            </a:r>
            <a:r>
              <a:rPr lang="sk-SK" dirty="0">
                <a:solidFill>
                  <a:srgbClr val="000000"/>
                </a:solidFill>
              </a:rPr>
              <a:t> </a:t>
            </a:r>
            <a:r>
              <a:rPr lang="sk-SK" dirty="0" err="1">
                <a:solidFill>
                  <a:srgbClr val="000000"/>
                </a:solidFill>
              </a:rPr>
              <a:t>All</a:t>
            </a:r>
            <a:r>
              <a:rPr lang="sk-SK" dirty="0">
                <a:solidFill>
                  <a:srgbClr val="000000"/>
                </a:solidFill>
              </a:rPr>
              <a:t> </a:t>
            </a:r>
            <a:r>
              <a:rPr lang="sk-SK" dirty="0" err="1">
                <a:solidFill>
                  <a:srgbClr val="000000"/>
                </a:solidFill>
              </a:rPr>
              <a:t>informations</a:t>
            </a:r>
            <a:r>
              <a:rPr lang="sk-SK" dirty="0">
                <a:solidFill>
                  <a:srgbClr val="000000"/>
                </a:solidFill>
              </a:rPr>
              <a:t> </a:t>
            </a:r>
            <a:r>
              <a:rPr lang="en-US" dirty="0">
                <a:solidFill>
                  <a:srgbClr val="000000"/>
                </a:solidFill>
              </a:rPr>
              <a:t>of businesses and work areas in which companies offer the best collaboration is available on the website </a:t>
            </a:r>
            <a:r>
              <a:rPr lang="en-US" dirty="0">
                <a:solidFill>
                  <a:srgbClr val="000000"/>
                </a:solidFill>
                <a:hlinkClick r:id="rId3"/>
              </a:rPr>
              <a:t>www.vysokoskolacidopraxe.sk.</a:t>
            </a:r>
            <a:endParaRPr lang="en-US" dirty="0">
              <a:solidFill>
                <a:srgbClr val="000000"/>
              </a:solidFill>
            </a:endParaRPr>
          </a:p>
        </p:txBody>
      </p:sp>
    </p:spTree>
    <p:extLst>
      <p:ext uri="{BB962C8B-B14F-4D97-AF65-F5344CB8AC3E}">
        <p14:creationId xmlns:p14="http://schemas.microsoft.com/office/powerpoint/2010/main" val="308022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2" name="Rectangle 1"/>
          <p:cNvSpPr/>
          <p:nvPr/>
        </p:nvSpPr>
        <p:spPr>
          <a:xfrm>
            <a:off x="1304764" y="6524906"/>
            <a:ext cx="6750496" cy="276999"/>
          </a:xfrm>
          <a:prstGeom prst="rect">
            <a:avLst/>
          </a:prstGeom>
        </p:spPr>
        <p:txBody>
          <a:bodyPr wrap="square">
            <a:spAutoFit/>
          </a:bodyPr>
          <a:lstStyle/>
          <a:p>
            <a:r>
              <a:rPr lang="en-GB" sz="1200" dirty="0"/>
              <a:t>Source: </a:t>
            </a:r>
            <a:r>
              <a:rPr lang="en-GB" sz="1200" dirty="0" err="1">
                <a:hlinkClick r:id="rId3"/>
              </a:rPr>
              <a:t>Vysoké</a:t>
            </a:r>
            <a:r>
              <a:rPr lang="en-GB" sz="1200" dirty="0">
                <a:hlinkClick r:id="rId3"/>
              </a:rPr>
              <a:t> </a:t>
            </a:r>
            <a:r>
              <a:rPr lang="en-GB" sz="1200" dirty="0" err="1">
                <a:hlinkClick r:id="rId3"/>
              </a:rPr>
              <a:t>školy</a:t>
            </a:r>
            <a:r>
              <a:rPr lang="en-GB" sz="1200" dirty="0">
                <a:hlinkClick r:id="rId3"/>
              </a:rPr>
              <a:t> </a:t>
            </a:r>
            <a:r>
              <a:rPr lang="en-GB" sz="1200" dirty="0" err="1">
                <a:hlinkClick r:id="rId3"/>
              </a:rPr>
              <a:t>ako</a:t>
            </a:r>
            <a:r>
              <a:rPr lang="en-GB" sz="1200" dirty="0">
                <a:hlinkClick r:id="rId3"/>
              </a:rPr>
              <a:t> </a:t>
            </a:r>
            <a:r>
              <a:rPr lang="en-GB" sz="1200" dirty="0" err="1">
                <a:hlinkClick r:id="rId3"/>
              </a:rPr>
              <a:t>motory</a:t>
            </a:r>
            <a:r>
              <a:rPr lang="en-GB" sz="1200" dirty="0">
                <a:hlinkClick r:id="rId3"/>
              </a:rPr>
              <a:t> </a:t>
            </a:r>
            <a:r>
              <a:rPr lang="en-GB" sz="1200" dirty="0" err="1">
                <a:hlinkClick r:id="rId3"/>
              </a:rPr>
              <a:t>rozvoja</a:t>
            </a:r>
            <a:r>
              <a:rPr lang="en-GB" sz="1200" dirty="0">
                <a:hlinkClick r:id="rId3"/>
              </a:rPr>
              <a:t> </a:t>
            </a:r>
            <a:r>
              <a:rPr lang="en-GB" sz="1200" dirty="0" err="1">
                <a:hlinkClick r:id="rId3"/>
              </a:rPr>
              <a:t>vedomostnej</a:t>
            </a:r>
            <a:r>
              <a:rPr lang="en-GB" sz="1200" dirty="0">
                <a:hlinkClick r:id="rId3"/>
              </a:rPr>
              <a:t> </a:t>
            </a:r>
            <a:r>
              <a:rPr lang="en-GB" sz="1200" dirty="0" err="1">
                <a:hlinkClick r:id="rId3"/>
              </a:rPr>
              <a:t>spoločnosti</a:t>
            </a:r>
            <a:r>
              <a:rPr lang="en-GB" sz="1200" dirty="0"/>
              <a:t> [4]</a:t>
            </a:r>
            <a:endParaRPr lang="ru-RU" sz="12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132" y="179348"/>
            <a:ext cx="8557340" cy="641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107340"/>
            <a:ext cx="8568952" cy="369332"/>
          </a:xfrm>
          <a:prstGeom prst="rect">
            <a:avLst/>
          </a:prstGeom>
        </p:spPr>
        <p:txBody>
          <a:bodyPr wrap="square">
            <a:spAutoFit/>
          </a:bodyPr>
          <a:lstStyle/>
          <a:p>
            <a:pPr lvl="3"/>
            <a:r>
              <a:rPr lang="en-US" dirty="0">
                <a:solidFill>
                  <a:srgbClr val="221E1F"/>
                </a:solidFill>
              </a:rPr>
              <a:t>Figure: Contractual arrangement for individual training </a:t>
            </a:r>
            <a:r>
              <a:rPr lang="en-US" dirty="0" err="1">
                <a:solidFill>
                  <a:srgbClr val="221E1F"/>
                </a:solidFill>
              </a:rPr>
              <a:t>centres</a:t>
            </a:r>
            <a:r>
              <a:rPr lang="en-US" dirty="0">
                <a:solidFill>
                  <a:srgbClr val="221E1F"/>
                </a:solidFill>
              </a:rPr>
              <a:t>,</a:t>
            </a:r>
          </a:p>
        </p:txBody>
      </p:sp>
    </p:spTree>
    <p:extLst>
      <p:ext uri="{BB962C8B-B14F-4D97-AF65-F5344CB8AC3E}">
        <p14:creationId xmlns:p14="http://schemas.microsoft.com/office/powerpoint/2010/main" val="46532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5" name="Rectangle 4"/>
          <p:cNvSpPr/>
          <p:nvPr/>
        </p:nvSpPr>
        <p:spPr>
          <a:xfrm>
            <a:off x="395536" y="260648"/>
            <a:ext cx="8568952" cy="4124206"/>
          </a:xfrm>
          <a:prstGeom prst="rect">
            <a:avLst/>
          </a:prstGeom>
        </p:spPr>
        <p:txBody>
          <a:bodyPr wrap="square">
            <a:spAutoFit/>
          </a:bodyPr>
          <a:lstStyle/>
          <a:p>
            <a:pPr marL="57150"/>
            <a:r>
              <a:rPr lang="en-US" altLang="ja-JP" sz="2800" b="1" dirty="0">
                <a:solidFill>
                  <a:srgbClr val="000000"/>
                </a:solidFill>
              </a:rPr>
              <a:t>Postgraduate Research Centre</a:t>
            </a:r>
            <a:r>
              <a:rPr lang="en-US" altLang="ja-JP" sz="2800" b="1" dirty="0" smtClean="0">
                <a:solidFill>
                  <a:srgbClr val="000000"/>
                </a:solidFill>
              </a:rPr>
              <a:t>:</a:t>
            </a:r>
            <a:endParaRPr lang="sk-SK" altLang="ja-JP" sz="2800" b="1" dirty="0" smtClean="0">
              <a:solidFill>
                <a:srgbClr val="000000"/>
              </a:solidFill>
            </a:endParaRPr>
          </a:p>
          <a:p>
            <a:pPr marL="57150"/>
            <a:endParaRPr lang="en-US" altLang="ja-JP" b="1" dirty="0">
              <a:solidFill>
                <a:srgbClr val="000000"/>
              </a:solidFill>
            </a:endParaRPr>
          </a:p>
          <a:p>
            <a:pPr marL="400050" indent="-285750">
              <a:buFont typeface="Arial" pitchFamily="34" charset="0"/>
              <a:buChar char="•"/>
            </a:pPr>
            <a:r>
              <a:rPr lang="en-US" sz="2400" dirty="0">
                <a:solidFill>
                  <a:srgbClr val="221E1F"/>
                </a:solidFill>
              </a:rPr>
              <a:t>Selecting the most promising, talented and motivated graduates</a:t>
            </a:r>
          </a:p>
          <a:p>
            <a:pPr marL="400050" indent="-285750">
              <a:buFont typeface="Arial" pitchFamily="34" charset="0"/>
              <a:buChar char="•"/>
            </a:pPr>
            <a:r>
              <a:rPr lang="en-GB" sz="2400" dirty="0">
                <a:solidFill>
                  <a:srgbClr val="221E1F"/>
                </a:solidFill>
              </a:rPr>
              <a:t>Securing employment for graduates</a:t>
            </a:r>
          </a:p>
          <a:p>
            <a:pPr marL="400050" indent="-285750">
              <a:buFont typeface="Arial" pitchFamily="34" charset="0"/>
              <a:buChar char="•"/>
            </a:pPr>
            <a:r>
              <a:rPr lang="en-US" sz="2400" dirty="0">
                <a:solidFill>
                  <a:srgbClr val="221E1F"/>
                </a:solidFill>
              </a:rPr>
              <a:t>Continue working for the company - research role, greater added innovation </a:t>
            </a:r>
          </a:p>
          <a:p>
            <a:pPr marL="400050" indent="-285750">
              <a:buFont typeface="Arial" pitchFamily="34" charset="0"/>
              <a:buChar char="•"/>
            </a:pPr>
            <a:r>
              <a:rPr lang="en-US" sz="2400" dirty="0">
                <a:solidFill>
                  <a:srgbClr val="221E1F"/>
                </a:solidFill>
              </a:rPr>
              <a:t>Accelerated adaptation and performance on the basis of previous experience and development</a:t>
            </a:r>
          </a:p>
          <a:p>
            <a:pPr marL="400050" indent="-285750">
              <a:buFont typeface="Arial" pitchFamily="34" charset="0"/>
              <a:buChar char="•"/>
            </a:pPr>
            <a:r>
              <a:rPr lang="en-GB" sz="2400" dirty="0">
                <a:solidFill>
                  <a:srgbClr val="221E1F"/>
                </a:solidFill>
              </a:rPr>
              <a:t>Further development of competencies</a:t>
            </a:r>
          </a:p>
          <a:p>
            <a:pPr marL="400050" indent="-285750">
              <a:buFont typeface="Arial" pitchFamily="34" charset="0"/>
              <a:buChar char="•"/>
            </a:pPr>
            <a:r>
              <a:rPr lang="en-US" sz="2400" dirty="0">
                <a:solidFill>
                  <a:srgbClr val="221E1F"/>
                </a:solidFill>
              </a:rPr>
              <a:t>Part of the cost of subsidies covered by Ministry of </a:t>
            </a:r>
            <a:r>
              <a:rPr lang="en-US" sz="2400" dirty="0" err="1">
                <a:solidFill>
                  <a:srgbClr val="221E1F"/>
                </a:solidFill>
              </a:rPr>
              <a:t>Labour</a:t>
            </a:r>
            <a:r>
              <a:rPr lang="en-US" sz="2400" dirty="0">
                <a:solidFill>
                  <a:srgbClr val="221E1F"/>
                </a:solidFill>
              </a:rPr>
              <a:t> Social Affairs and the Family</a:t>
            </a:r>
          </a:p>
        </p:txBody>
      </p:sp>
    </p:spTree>
    <p:extLst>
      <p:ext uri="{BB962C8B-B14F-4D97-AF65-F5344CB8AC3E}">
        <p14:creationId xmlns:p14="http://schemas.microsoft.com/office/powerpoint/2010/main" val="3337491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2" name="Rectangle 1"/>
          <p:cNvSpPr/>
          <p:nvPr/>
        </p:nvSpPr>
        <p:spPr>
          <a:xfrm>
            <a:off x="467544" y="6524906"/>
            <a:ext cx="8352928" cy="276999"/>
          </a:xfrm>
          <a:prstGeom prst="rect">
            <a:avLst/>
          </a:prstGeom>
        </p:spPr>
        <p:txBody>
          <a:bodyPr wrap="square">
            <a:spAutoFit/>
          </a:bodyPr>
          <a:lstStyle/>
          <a:p>
            <a:r>
              <a:rPr lang="en-GB" sz="1200" dirty="0"/>
              <a:t>Source:  </a:t>
            </a:r>
            <a:r>
              <a:rPr lang="en-GB" sz="1200" dirty="0" err="1"/>
              <a:t>Ľ.Šooš</a:t>
            </a:r>
            <a:r>
              <a:rPr lang="en-GB" sz="1200" dirty="0"/>
              <a:t>, “Applied research - the best bridge between school and industry through post graduate research centre” [5]</a:t>
            </a:r>
            <a:endParaRPr lang="ru-RU" sz="1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244" r="3883"/>
          <a:stretch>
            <a:fillRect/>
          </a:stretch>
        </p:blipFill>
        <p:spPr bwMode="auto">
          <a:xfrm>
            <a:off x="918439" y="404664"/>
            <a:ext cx="7614001" cy="616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107340"/>
            <a:ext cx="8568952" cy="369332"/>
          </a:xfrm>
          <a:prstGeom prst="rect">
            <a:avLst/>
          </a:prstGeom>
        </p:spPr>
        <p:txBody>
          <a:bodyPr wrap="square">
            <a:spAutoFit/>
          </a:bodyPr>
          <a:lstStyle/>
          <a:p>
            <a:pPr lvl="3"/>
            <a:r>
              <a:rPr lang="en-US" dirty="0">
                <a:solidFill>
                  <a:srgbClr val="221E1F"/>
                </a:solidFill>
              </a:rPr>
              <a:t>Figure:  Diagram of postgraduate research </a:t>
            </a:r>
            <a:r>
              <a:rPr lang="en-US" dirty="0" err="1">
                <a:solidFill>
                  <a:srgbClr val="221E1F"/>
                </a:solidFill>
              </a:rPr>
              <a:t>centre</a:t>
            </a:r>
            <a:endParaRPr lang="en-US" dirty="0">
              <a:solidFill>
                <a:srgbClr val="221E1F"/>
              </a:solidFill>
            </a:endParaRPr>
          </a:p>
        </p:txBody>
      </p:sp>
    </p:spTree>
    <p:extLst>
      <p:ext uri="{BB962C8B-B14F-4D97-AF65-F5344CB8AC3E}">
        <p14:creationId xmlns:p14="http://schemas.microsoft.com/office/powerpoint/2010/main" val="44990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ChangeAspect="1"/>
          </p:cNvGraphicFramePr>
          <p:nvPr>
            <p:extLst>
              <p:ext uri="{D42A27DB-BD31-4B8C-83A1-F6EECF244321}">
                <p14:modId xmlns:p14="http://schemas.microsoft.com/office/powerpoint/2010/main" val="2382654904"/>
              </p:ext>
            </p:extLst>
          </p:nvPr>
        </p:nvGraphicFramePr>
        <p:xfrm>
          <a:off x="179512" y="116632"/>
          <a:ext cx="8784976" cy="6552728"/>
        </p:xfrm>
        <a:graphic>
          <a:graphicData uri="http://schemas.openxmlformats.org/presentationml/2006/ole">
            <mc:AlternateContent xmlns:mc="http://schemas.openxmlformats.org/markup-compatibility/2006">
              <mc:Choice xmlns:v="urn:schemas-microsoft-com:vml" Requires="v">
                <p:oleObj spid="_x0000_s3079" name="Worksheet" r:id="rId4" imgW="19811966" imgH="13296928" progId="Excel.Sheet.12">
                  <p:embed/>
                </p:oleObj>
              </mc:Choice>
              <mc:Fallback>
                <p:oleObj name="Worksheet" r:id="rId4" imgW="19811966" imgH="13296928" progId="Excel.Sheet.12">
                  <p:embed/>
                  <p:pic>
                    <p:nvPicPr>
                      <p:cNvPr id="0" name=""/>
                      <p:cNvPicPr/>
                      <p:nvPr/>
                    </p:nvPicPr>
                    <p:blipFill>
                      <a:blip r:embed="rId5"/>
                      <a:stretch>
                        <a:fillRect/>
                      </a:stretch>
                    </p:blipFill>
                    <p:spPr>
                      <a:xfrm>
                        <a:off x="179512" y="116632"/>
                        <a:ext cx="8784976" cy="6552728"/>
                      </a:xfrm>
                      <a:prstGeom prst="rect">
                        <a:avLst/>
                      </a:prstGeom>
                    </p:spPr>
                  </p:pic>
                </p:oleObj>
              </mc:Fallback>
            </mc:AlternateContent>
          </a:graphicData>
        </a:graphic>
      </p:graphicFrame>
    </p:spTree>
    <p:extLst>
      <p:ext uri="{BB962C8B-B14F-4D97-AF65-F5344CB8AC3E}">
        <p14:creationId xmlns:p14="http://schemas.microsoft.com/office/powerpoint/2010/main" val="1540894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GRAFIKA\PUBLIKÁCIE\ZSP SR Bulletin\ZSP SR 1024x768 2.jpg"/>
          <p:cNvPicPr>
            <a:picLocks noChangeAspect="1" noChangeArrowheads="1"/>
          </p:cNvPicPr>
          <p:nvPr/>
        </p:nvPicPr>
        <p:blipFill>
          <a:blip r:embed="rId2" cstate="print"/>
          <a:srcRect/>
          <a:stretch>
            <a:fillRect/>
          </a:stretch>
        </p:blipFill>
        <p:spPr bwMode="auto">
          <a:xfrm>
            <a:off x="178718" y="-28576"/>
            <a:ext cx="9182100" cy="6886575"/>
          </a:xfrm>
          <a:prstGeom prst="rect">
            <a:avLst/>
          </a:prstGeom>
          <a:noFill/>
          <a:ln w="9525">
            <a:noFill/>
            <a:miter lim="800000"/>
            <a:headEnd/>
            <a:tailEnd/>
          </a:ln>
        </p:spPr>
      </p:pic>
      <p:sp>
        <p:nvSpPr>
          <p:cNvPr id="6" name="Rounded Rectangle 5"/>
          <p:cNvSpPr/>
          <p:nvPr/>
        </p:nvSpPr>
        <p:spPr>
          <a:xfrm>
            <a:off x="611560" y="404664"/>
            <a:ext cx="7992888"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k-SK" sz="3600" b="1" dirty="0" err="1" smtClean="0">
                <a:solidFill>
                  <a:srgbClr val="C00000"/>
                </a:solidFill>
              </a:rPr>
              <a:t>Content</a:t>
            </a:r>
            <a:r>
              <a:rPr lang="sk-SK" altLang="ja-JP" sz="3400" b="1" i="0" u="none" strike="noStrike" baseline="0" dirty="0" smtClean="0">
                <a:solidFill>
                  <a:srgbClr val="C00000"/>
                </a:solidFill>
                <a:effectLst>
                  <a:outerShdw blurRad="38100" dist="38100" dir="2700000" algn="tl">
                    <a:srgbClr val="000000">
                      <a:alpha val="43137"/>
                    </a:srgbClr>
                  </a:outerShdw>
                </a:effectLst>
                <a:latin typeface="+mj-lt"/>
              </a:rPr>
              <a:t> </a:t>
            </a:r>
            <a:endParaRPr lang="ru-RU" sz="3400" dirty="0">
              <a:latin typeface="+mj-lt"/>
            </a:endParaRPr>
          </a:p>
        </p:txBody>
      </p:sp>
      <p:sp>
        <p:nvSpPr>
          <p:cNvPr id="2" name="Obdĺžnik 1"/>
          <p:cNvSpPr/>
          <p:nvPr/>
        </p:nvSpPr>
        <p:spPr>
          <a:xfrm>
            <a:off x="395536" y="1484784"/>
            <a:ext cx="8748464" cy="4832092"/>
          </a:xfrm>
          <a:prstGeom prst="rect">
            <a:avLst/>
          </a:prstGeom>
        </p:spPr>
        <p:txBody>
          <a:bodyPr wrap="square">
            <a:spAutoFit/>
          </a:bodyPr>
          <a:lstStyle/>
          <a:p>
            <a:pPr marL="514350" indent="-514350">
              <a:buFont typeface="+mj-lt"/>
              <a:buAutoNum type="arabicPeriod"/>
              <a:defRPr/>
            </a:pPr>
            <a:r>
              <a:rPr lang="en-US" sz="3600" b="1" dirty="0" smtClean="0"/>
              <a:t>I</a:t>
            </a:r>
            <a:r>
              <a:rPr lang="sk-SK" sz="3600" b="1" dirty="0" err="1" smtClean="0"/>
              <a:t>ntroduction</a:t>
            </a:r>
            <a:r>
              <a:rPr lang="sk-SK" sz="3600" b="1" dirty="0" smtClean="0"/>
              <a:t>  </a:t>
            </a:r>
            <a:r>
              <a:rPr lang="en-US" sz="3600" b="1" dirty="0"/>
              <a:t>(FME STU</a:t>
            </a:r>
            <a:r>
              <a:rPr lang="en-US" sz="3600" b="1" dirty="0" smtClean="0"/>
              <a:t>)</a:t>
            </a:r>
            <a:r>
              <a:rPr lang="sk-SK" sz="3600" b="1" dirty="0" smtClean="0"/>
              <a:t>, </a:t>
            </a:r>
            <a:r>
              <a:rPr lang="en-GB" sz="3600" b="1" dirty="0" smtClean="0"/>
              <a:t>C</a:t>
            </a:r>
            <a:r>
              <a:rPr lang="sk-SK" sz="3600" b="1" dirty="0" err="1" smtClean="0"/>
              <a:t>ollaboration</a:t>
            </a:r>
            <a:r>
              <a:rPr lang="sk-SK" sz="3600" b="1" dirty="0" smtClean="0"/>
              <a:t> </a:t>
            </a:r>
            <a:r>
              <a:rPr lang="sk-SK" sz="3600" b="1" dirty="0" err="1" smtClean="0"/>
              <a:t>with</a:t>
            </a:r>
            <a:r>
              <a:rPr lang="sk-SK" sz="3600" b="1" dirty="0" smtClean="0"/>
              <a:t> </a:t>
            </a:r>
            <a:r>
              <a:rPr lang="sk-SK" sz="3600" b="1" dirty="0" err="1" smtClean="0"/>
              <a:t>industry</a:t>
            </a:r>
            <a:endParaRPr lang="sk-SK" sz="3600" b="1" dirty="0" smtClean="0"/>
          </a:p>
          <a:p>
            <a:pPr marL="514350" indent="-514350">
              <a:buFont typeface="+mj-lt"/>
              <a:buAutoNum type="arabicPeriod"/>
              <a:defRPr/>
            </a:pPr>
            <a:endParaRPr lang="sk-SK" sz="800" b="1" dirty="0"/>
          </a:p>
          <a:p>
            <a:pPr marL="514350" indent="-514350">
              <a:buFont typeface="+mj-lt"/>
              <a:buAutoNum type="arabicPeriod"/>
              <a:defRPr/>
            </a:pPr>
            <a:r>
              <a:rPr lang="en-GB" sz="3600" b="1" dirty="0" smtClean="0"/>
              <a:t>Problems </a:t>
            </a:r>
            <a:r>
              <a:rPr lang="en-GB" sz="3600" b="1" dirty="0"/>
              <a:t>of technical education in the Slovak </a:t>
            </a:r>
            <a:r>
              <a:rPr lang="en-GB" sz="3600" b="1" dirty="0" smtClean="0"/>
              <a:t>Republic</a:t>
            </a:r>
            <a:endParaRPr lang="sk-SK" sz="3600" b="1" dirty="0" smtClean="0"/>
          </a:p>
          <a:p>
            <a:pPr marL="514350" indent="-514350">
              <a:buFont typeface="+mj-lt"/>
              <a:buAutoNum type="arabicPeriod"/>
              <a:defRPr/>
            </a:pPr>
            <a:endParaRPr lang="sk-SK" sz="800" dirty="0"/>
          </a:p>
          <a:p>
            <a:pPr marL="514350" indent="-514350">
              <a:buFont typeface="+mj-lt"/>
              <a:buAutoNum type="arabicPeriod"/>
              <a:defRPr/>
            </a:pPr>
            <a:r>
              <a:rPr lang="en-GB" sz="3600" b="1" dirty="0" smtClean="0"/>
              <a:t>Tackling </a:t>
            </a:r>
            <a:r>
              <a:rPr lang="en-GB" sz="3600" b="1" dirty="0"/>
              <a:t>/ resolving the </a:t>
            </a:r>
            <a:r>
              <a:rPr lang="en-GB" sz="3600" b="1" dirty="0" smtClean="0"/>
              <a:t>problems</a:t>
            </a:r>
            <a:endParaRPr lang="sk-SK" sz="3600" b="1" dirty="0" smtClean="0"/>
          </a:p>
          <a:p>
            <a:pPr>
              <a:defRPr/>
            </a:pPr>
            <a:r>
              <a:rPr lang="sk-SK" sz="3600" b="1" dirty="0" smtClean="0"/>
              <a:t>    </a:t>
            </a:r>
            <a:r>
              <a:rPr lang="en-GB" sz="3200" b="1" dirty="0" smtClean="0"/>
              <a:t>3.1</a:t>
            </a:r>
            <a:r>
              <a:rPr lang="en-GB" sz="3200" b="1" i="1" u="sng" dirty="0" smtClean="0"/>
              <a:t> </a:t>
            </a:r>
            <a:r>
              <a:rPr lang="en-GB" sz="3200" b="1" dirty="0"/>
              <a:t>Changing the system of university financing </a:t>
            </a:r>
            <a:endParaRPr lang="sk-SK" sz="3200" dirty="0"/>
          </a:p>
          <a:p>
            <a:pPr>
              <a:defRPr/>
            </a:pPr>
            <a:r>
              <a:rPr lang="sk-SK" sz="3200" b="1" dirty="0" smtClean="0"/>
              <a:t>    </a:t>
            </a:r>
            <a:r>
              <a:rPr lang="en-GB" sz="3200" b="1" dirty="0" smtClean="0"/>
              <a:t>3.2</a:t>
            </a:r>
            <a:r>
              <a:rPr lang="en-GB" sz="3200" b="1" dirty="0"/>
              <a:t>.</a:t>
            </a:r>
            <a:r>
              <a:rPr lang="en-GB" sz="3200" b="1" i="1" dirty="0"/>
              <a:t>  </a:t>
            </a:r>
            <a:r>
              <a:rPr lang="en-GB" sz="3200" b="1" dirty="0"/>
              <a:t>Study </a:t>
            </a:r>
            <a:r>
              <a:rPr lang="en-GB" sz="3200" b="1" dirty="0" smtClean="0"/>
              <a:t>Motivation</a:t>
            </a:r>
            <a:endParaRPr lang="sk-SK" sz="3200" b="1" dirty="0" smtClean="0"/>
          </a:p>
          <a:p>
            <a:pPr>
              <a:defRPr/>
            </a:pPr>
            <a:endParaRPr lang="en-GB" sz="800" b="1" dirty="0" smtClean="0"/>
          </a:p>
          <a:p>
            <a:pPr>
              <a:defRPr/>
            </a:pPr>
            <a:r>
              <a:rPr lang="sk-SK" sz="3600" b="1" dirty="0" smtClean="0"/>
              <a:t>4.   </a:t>
            </a:r>
            <a:r>
              <a:rPr lang="en-GB" sz="3600" b="1" dirty="0" smtClean="0"/>
              <a:t>Conclusion </a:t>
            </a:r>
            <a:endParaRPr lang="sk-SK" sz="3600" dirty="0"/>
          </a:p>
        </p:txBody>
      </p:sp>
    </p:spTree>
    <p:extLst>
      <p:ext uri="{BB962C8B-B14F-4D97-AF65-F5344CB8AC3E}">
        <p14:creationId xmlns:p14="http://schemas.microsoft.com/office/powerpoint/2010/main" val="16132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5" name="Rectangle 4"/>
          <p:cNvSpPr/>
          <p:nvPr/>
        </p:nvSpPr>
        <p:spPr>
          <a:xfrm>
            <a:off x="395536" y="107340"/>
            <a:ext cx="8568952" cy="369332"/>
          </a:xfrm>
          <a:prstGeom prst="rect">
            <a:avLst/>
          </a:prstGeom>
        </p:spPr>
        <p:txBody>
          <a:bodyPr wrap="square">
            <a:spAutoFit/>
          </a:bodyPr>
          <a:lstStyle/>
          <a:p>
            <a:pPr lvl="3"/>
            <a:r>
              <a:rPr lang="en-US" dirty="0">
                <a:solidFill>
                  <a:srgbClr val="221E1F"/>
                </a:solidFill>
              </a:rPr>
              <a:t>Figure:  The planned network of postgraduate research </a:t>
            </a:r>
            <a:r>
              <a:rPr lang="en-US" dirty="0" err="1">
                <a:solidFill>
                  <a:srgbClr val="221E1F"/>
                </a:solidFill>
              </a:rPr>
              <a:t>centres</a:t>
            </a:r>
            <a:endParaRPr lang="en-US" dirty="0">
              <a:solidFill>
                <a:srgbClr val="221E1F"/>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66781"/>
            <a:ext cx="8496944" cy="634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222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2656"/>
            <a:ext cx="8491224" cy="637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107340"/>
            <a:ext cx="8568952" cy="369332"/>
          </a:xfrm>
          <a:prstGeom prst="rect">
            <a:avLst/>
          </a:prstGeom>
        </p:spPr>
        <p:txBody>
          <a:bodyPr wrap="square">
            <a:spAutoFit/>
          </a:bodyPr>
          <a:lstStyle/>
          <a:p>
            <a:pPr lvl="3"/>
            <a:r>
              <a:rPr lang="en-US" dirty="0">
                <a:solidFill>
                  <a:srgbClr val="221E1F"/>
                </a:solidFill>
              </a:rPr>
              <a:t>Figure:  The potential links for the postgraduate research </a:t>
            </a:r>
            <a:r>
              <a:rPr lang="en-US" dirty="0" err="1">
                <a:solidFill>
                  <a:srgbClr val="221E1F"/>
                </a:solidFill>
              </a:rPr>
              <a:t>centres</a:t>
            </a:r>
            <a:endParaRPr lang="en-US" dirty="0">
              <a:solidFill>
                <a:srgbClr val="221E1F"/>
              </a:solidFill>
            </a:endParaRPr>
          </a:p>
        </p:txBody>
      </p:sp>
    </p:spTree>
    <p:extLst>
      <p:ext uri="{BB962C8B-B14F-4D97-AF65-F5344CB8AC3E}">
        <p14:creationId xmlns:p14="http://schemas.microsoft.com/office/powerpoint/2010/main" val="1318975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RAFIKA\PUBLIKÁCIE\ZSP SR Bulletin\ZSP SR 1024x768 2.jpg"/>
          <p:cNvPicPr>
            <a:picLocks noChangeAspect="1" noChangeArrowheads="1"/>
          </p:cNvPicPr>
          <p:nvPr/>
        </p:nvPicPr>
        <p:blipFill>
          <a:blip r:embed="rId2" cstate="print"/>
          <a:srcRect/>
          <a:stretch>
            <a:fillRect/>
          </a:stretch>
        </p:blipFill>
        <p:spPr bwMode="auto">
          <a:xfrm>
            <a:off x="0" y="-27384"/>
            <a:ext cx="9182100" cy="6886575"/>
          </a:xfrm>
          <a:prstGeom prst="rect">
            <a:avLst/>
          </a:prstGeom>
          <a:noFill/>
          <a:ln w="9525">
            <a:noFill/>
            <a:miter lim="800000"/>
            <a:headEnd/>
            <a:tailEnd/>
          </a:ln>
        </p:spPr>
      </p:pic>
      <p:sp>
        <p:nvSpPr>
          <p:cNvPr id="3" name="Rectangle 11"/>
          <p:cNvSpPr>
            <a:spLocks noChangeArrowheads="1"/>
          </p:cNvSpPr>
          <p:nvPr/>
        </p:nvSpPr>
        <p:spPr bwMode="auto">
          <a:xfrm>
            <a:off x="795338" y="327025"/>
            <a:ext cx="72294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sk-SK" sz="3600" b="1" dirty="0" err="1"/>
              <a:t>Thank</a:t>
            </a:r>
            <a:r>
              <a:rPr lang="sk-SK" sz="3600" b="1" dirty="0"/>
              <a:t> </a:t>
            </a:r>
            <a:r>
              <a:rPr lang="sk-SK" sz="3600" b="1" dirty="0" err="1"/>
              <a:t>you</a:t>
            </a:r>
            <a:r>
              <a:rPr lang="sk-SK" sz="3600" b="1" dirty="0"/>
              <a:t> </a:t>
            </a:r>
            <a:r>
              <a:rPr lang="sk-SK" sz="3600" b="1" dirty="0" err="1"/>
              <a:t>for</a:t>
            </a:r>
            <a:r>
              <a:rPr lang="sk-SK" sz="3600" b="1" dirty="0"/>
              <a:t> </a:t>
            </a:r>
            <a:r>
              <a:rPr lang="sk-SK" sz="3600" b="1" dirty="0" err="1"/>
              <a:t>attention</a:t>
            </a:r>
            <a:endParaRPr lang="sk-SK" sz="3600" b="1" dirty="0"/>
          </a:p>
        </p:txBody>
      </p:sp>
      <p:pic>
        <p:nvPicPr>
          <p:cNvPr id="4" name="Picture 15" descr="Logo SjF STU"/>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57225" y="4694238"/>
            <a:ext cx="78676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Mps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75" y="1412751"/>
            <a:ext cx="2159000"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12"/>
          <p:cNvGrpSpPr>
            <a:grpSpLocks/>
          </p:cNvGrpSpPr>
          <p:nvPr/>
        </p:nvGrpSpPr>
        <p:grpSpPr bwMode="auto">
          <a:xfrm>
            <a:off x="5705475" y="1417514"/>
            <a:ext cx="2667000" cy="1790700"/>
            <a:chOff x="216" y="1791"/>
            <a:chExt cx="1656" cy="990"/>
          </a:xfrm>
        </p:grpSpPr>
        <p:sp>
          <p:nvSpPr>
            <p:cNvPr id="8" name="AutoShape 13"/>
            <p:cNvSpPr>
              <a:spLocks noChangeArrowheads="1"/>
            </p:cNvSpPr>
            <p:nvPr/>
          </p:nvSpPr>
          <p:spPr bwMode="auto">
            <a:xfrm>
              <a:off x="216" y="1791"/>
              <a:ext cx="1656" cy="990"/>
            </a:xfrm>
            <a:prstGeom prst="roundRect">
              <a:avLst>
                <a:gd name="adj" fmla="val 16667"/>
              </a:avLst>
            </a:prstGeom>
            <a:solidFill>
              <a:srgbClr val="FFFFFF"/>
            </a:solidFill>
            <a:ln w="6350" cap="sq">
              <a:solidFill>
                <a:schemeClr val="tx1"/>
              </a:solidFill>
              <a:round/>
              <a:headEnd type="none" w="sm" len="sm"/>
              <a:tailEnd type="none" w="sm" len="sm"/>
            </a:ln>
          </p:spPr>
          <p:txBody>
            <a:bodyPr wrap="none" anchor="ctr"/>
            <a:lstStyle/>
            <a:p>
              <a:endParaRPr lang="sk-SK"/>
            </a:p>
          </p:txBody>
        </p:sp>
        <p:pic>
          <p:nvPicPr>
            <p:cNvPr id="9" name="Picture 14" descr="au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 y="1859"/>
              <a:ext cx="1551"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5"/>
          <p:cNvGrpSpPr>
            <a:grpSpLocks/>
          </p:cNvGrpSpPr>
          <p:nvPr/>
        </p:nvGrpSpPr>
        <p:grpSpPr bwMode="auto">
          <a:xfrm>
            <a:off x="771525" y="1412751"/>
            <a:ext cx="2516188" cy="1800225"/>
            <a:chOff x="198" y="1746"/>
            <a:chExt cx="1918" cy="1134"/>
          </a:xfrm>
        </p:grpSpPr>
        <p:sp>
          <p:nvSpPr>
            <p:cNvPr id="11" name="AutoShape 16"/>
            <p:cNvSpPr>
              <a:spLocks noChangeArrowheads="1"/>
            </p:cNvSpPr>
            <p:nvPr/>
          </p:nvSpPr>
          <p:spPr bwMode="auto">
            <a:xfrm>
              <a:off x="198" y="1746"/>
              <a:ext cx="1918" cy="1134"/>
            </a:xfrm>
            <a:prstGeom prst="roundRect">
              <a:avLst>
                <a:gd name="adj" fmla="val 16667"/>
              </a:avLst>
            </a:prstGeom>
            <a:solidFill>
              <a:srgbClr val="FFFFFF"/>
            </a:solidFill>
            <a:ln w="6350" cap="sq">
              <a:solidFill>
                <a:schemeClr val="tx1"/>
              </a:solidFill>
              <a:round/>
              <a:headEnd type="none" w="sm" len="sm"/>
              <a:tailEnd type="none" w="sm" len="sm"/>
            </a:ln>
          </p:spPr>
          <p:txBody>
            <a:bodyPr wrap="none" anchor="ctr"/>
            <a:lstStyle/>
            <a:p>
              <a:endParaRPr lang="sk-SK"/>
            </a:p>
          </p:txBody>
        </p:sp>
        <p:pic>
          <p:nvPicPr>
            <p:cNvPr id="12" name="Picture 17" descr="thk"/>
            <p:cNvPicPr>
              <a:picLocks noChangeAspect="1" noChangeArrowheads="1"/>
            </p:cNvPicPr>
            <p:nvPr/>
          </p:nvPicPr>
          <p:blipFill>
            <a:blip r:embed="rId6">
              <a:extLst>
                <a:ext uri="{28A0092B-C50C-407E-A947-70E740481C1C}">
                  <a14:useLocalDpi xmlns:a14="http://schemas.microsoft.com/office/drawing/2010/main" val="0"/>
                </a:ext>
              </a:extLst>
            </a:blip>
            <a:srcRect b="25090"/>
            <a:stretch>
              <a:fillRect/>
            </a:stretch>
          </p:blipFill>
          <p:spPr bwMode="auto">
            <a:xfrm>
              <a:off x="285" y="1803"/>
              <a:ext cx="1768"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9"/>
          <p:cNvSpPr>
            <a:spLocks noChangeArrowheads="1"/>
          </p:cNvSpPr>
          <p:nvPr/>
        </p:nvSpPr>
        <p:spPr bwMode="auto">
          <a:xfrm>
            <a:off x="661988" y="3124200"/>
            <a:ext cx="76549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150813"/>
            <a:r>
              <a:rPr lang="en-GB" b="1">
                <a:solidFill>
                  <a:srgbClr val="000000"/>
                </a:solidFill>
                <a:ea typeface="SimSun" pitchFamily="2" charset="-122"/>
              </a:rPr>
              <a:t>prof. Ing. Ľubomír Šooš, PhD., </a:t>
            </a:r>
            <a:endParaRPr lang="sk-SK" b="1">
              <a:solidFill>
                <a:srgbClr val="000000"/>
              </a:solidFill>
              <a:ea typeface="SimSun" pitchFamily="2" charset="-122"/>
            </a:endParaRPr>
          </a:p>
          <a:p>
            <a:pPr indent="150813"/>
            <a:r>
              <a:rPr lang="en-GB" b="1">
                <a:solidFill>
                  <a:srgbClr val="000000"/>
                </a:solidFill>
                <a:ea typeface="SimSun" pitchFamily="2" charset="-122"/>
              </a:rPr>
              <a:t>Dean of the </a:t>
            </a:r>
            <a:r>
              <a:rPr lang="sk-SK" b="1">
                <a:solidFill>
                  <a:srgbClr val="000000"/>
                </a:solidFill>
                <a:ea typeface="SimSun" pitchFamily="2" charset="-122"/>
              </a:rPr>
              <a:t>FME</a:t>
            </a:r>
            <a:r>
              <a:rPr lang="en-GB" b="1">
                <a:solidFill>
                  <a:srgbClr val="000000"/>
                </a:solidFill>
                <a:ea typeface="SimSun" pitchFamily="2" charset="-122"/>
              </a:rPr>
              <a:t>, </a:t>
            </a:r>
            <a:r>
              <a:rPr lang="sk-SK" b="1">
                <a:solidFill>
                  <a:srgbClr val="000000"/>
                </a:solidFill>
                <a:ea typeface="SimSun" pitchFamily="2" charset="-122"/>
              </a:rPr>
              <a:t>STU</a:t>
            </a:r>
            <a:r>
              <a:rPr lang="en-GB" b="1">
                <a:solidFill>
                  <a:srgbClr val="000000"/>
                </a:solidFill>
                <a:ea typeface="SimSun" pitchFamily="2" charset="-122"/>
              </a:rPr>
              <a:t> in Bratislava,</a:t>
            </a:r>
            <a:endParaRPr lang="sk-SK" b="1">
              <a:solidFill>
                <a:srgbClr val="000000"/>
              </a:solidFill>
              <a:ea typeface="SimSun" pitchFamily="2" charset="-122"/>
            </a:endParaRPr>
          </a:p>
          <a:p>
            <a:pPr indent="150813"/>
            <a:r>
              <a:rPr lang="en-GB" b="1">
                <a:solidFill>
                  <a:srgbClr val="000000"/>
                </a:solidFill>
                <a:ea typeface="SimSun" pitchFamily="2" charset="-122"/>
              </a:rPr>
              <a:t> Nam. slobody 17, 812 31 Bratislava 1, Slovak Republic, </a:t>
            </a:r>
            <a:endParaRPr lang="sk-SK" b="1"/>
          </a:p>
          <a:p>
            <a:pPr indent="150813"/>
            <a:r>
              <a:rPr lang="en-US" b="1">
                <a:solidFill>
                  <a:srgbClr val="000000"/>
                </a:solidFill>
                <a:ea typeface="SimSun" pitchFamily="2" charset="-122"/>
              </a:rPr>
              <a:t>lubomir.soos@stuba.sk, www.sjf.stuba.sk</a:t>
            </a:r>
            <a:endParaRPr lang="en-US" b="1"/>
          </a:p>
        </p:txBody>
      </p:sp>
    </p:spTree>
    <p:extLst>
      <p:ext uri="{BB962C8B-B14F-4D97-AF65-F5344CB8AC3E}">
        <p14:creationId xmlns:p14="http://schemas.microsoft.com/office/powerpoint/2010/main" val="35251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7" name="Rectangle 8"/>
          <p:cNvSpPr>
            <a:spLocks noChangeArrowheads="1"/>
          </p:cNvSpPr>
          <p:nvPr/>
        </p:nvSpPr>
        <p:spPr bwMode="auto">
          <a:xfrm>
            <a:off x="766763" y="6330950"/>
            <a:ext cx="778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GB" sz="2000" dirty="0"/>
              <a:t>  STU has </a:t>
            </a:r>
            <a:r>
              <a:rPr lang="sk-SK" sz="2000" dirty="0"/>
              <a:t>more </a:t>
            </a:r>
            <a:r>
              <a:rPr lang="sk-SK" sz="2000" dirty="0" err="1"/>
              <a:t>than</a:t>
            </a:r>
            <a:r>
              <a:rPr lang="sk-SK" sz="2000" dirty="0"/>
              <a:t> </a:t>
            </a:r>
            <a:r>
              <a:rPr lang="en-GB" sz="2000" dirty="0"/>
              <a:t>1</a:t>
            </a:r>
            <a:r>
              <a:rPr lang="en-US" sz="2000" dirty="0"/>
              <a:t>8</a:t>
            </a:r>
            <a:r>
              <a:rPr lang="en-GB" sz="2000" dirty="0"/>
              <a:t> 000 students</a:t>
            </a:r>
            <a:r>
              <a:rPr lang="sk-SK" sz="2000" dirty="0"/>
              <a:t>, 5800 </a:t>
            </a:r>
            <a:r>
              <a:rPr lang="sk-SK" sz="2000" dirty="0" err="1"/>
              <a:t>Staff</a:t>
            </a:r>
            <a:r>
              <a:rPr lang="sk-SK" sz="2000" dirty="0"/>
              <a:t> </a:t>
            </a:r>
            <a:r>
              <a:rPr lang="en-GB" sz="2000" b="1" dirty="0"/>
              <a:t> </a:t>
            </a:r>
          </a:p>
        </p:txBody>
      </p:sp>
      <p:sp>
        <p:nvSpPr>
          <p:cNvPr id="8" name="Rectangle 9"/>
          <p:cNvSpPr>
            <a:spLocks noChangeArrowheads="1"/>
          </p:cNvSpPr>
          <p:nvPr/>
        </p:nvSpPr>
        <p:spPr bwMode="auto">
          <a:xfrm>
            <a:off x="1513974" y="590024"/>
            <a:ext cx="68532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lgn="l">
              <a:buFontTx/>
              <a:buChar char="•"/>
            </a:pPr>
            <a:r>
              <a:rPr lang="sk-SK" sz="1800" dirty="0"/>
              <a:t>1937        </a:t>
            </a:r>
            <a:r>
              <a:rPr lang="sk-SK" sz="2000" dirty="0" err="1"/>
              <a:t>establishment</a:t>
            </a:r>
            <a:r>
              <a:rPr lang="sk-SK" sz="2000" dirty="0"/>
              <a:t> </a:t>
            </a:r>
            <a:r>
              <a:rPr lang="sk-SK" sz="2000" dirty="0" err="1"/>
              <a:t>of</a:t>
            </a:r>
            <a:r>
              <a:rPr lang="sk-SK" sz="2000" dirty="0"/>
              <a:t> M. R. Štefánik </a:t>
            </a:r>
            <a:r>
              <a:rPr lang="sk-SK" sz="2000" dirty="0" err="1"/>
              <a:t>Technical</a:t>
            </a:r>
            <a:r>
              <a:rPr lang="sk-SK" sz="2000" dirty="0"/>
              <a:t> </a:t>
            </a:r>
            <a:r>
              <a:rPr lang="sk-SK" sz="2000" dirty="0" err="1"/>
              <a:t>University</a:t>
            </a:r>
            <a:endParaRPr lang="sk-SK" sz="2000" dirty="0"/>
          </a:p>
          <a:p>
            <a:pPr indent="266700" algn="l">
              <a:buFontTx/>
              <a:buChar char="•"/>
            </a:pPr>
            <a:r>
              <a:rPr lang="sk-SK" sz="2000" dirty="0"/>
              <a:t>1939        </a:t>
            </a:r>
            <a:r>
              <a:rPr lang="sk-SK" sz="2000" dirty="0" err="1"/>
              <a:t>name</a:t>
            </a:r>
            <a:r>
              <a:rPr lang="sk-SK" sz="2000" dirty="0"/>
              <a:t> </a:t>
            </a:r>
            <a:r>
              <a:rPr lang="sk-SK" sz="2000" dirty="0" err="1"/>
              <a:t>into</a:t>
            </a:r>
            <a:r>
              <a:rPr lang="sk-SK" sz="2000" dirty="0"/>
              <a:t> Slovak </a:t>
            </a:r>
            <a:r>
              <a:rPr lang="sk-SK" sz="2000" dirty="0" err="1"/>
              <a:t>Technical</a:t>
            </a:r>
            <a:r>
              <a:rPr lang="sk-SK" sz="2000" dirty="0"/>
              <a:t> </a:t>
            </a:r>
            <a:r>
              <a:rPr lang="sk-SK" sz="2000" dirty="0" err="1"/>
              <a:t>University</a:t>
            </a:r>
            <a:r>
              <a:rPr lang="sk-SK" sz="2000" dirty="0"/>
              <a:t> </a:t>
            </a:r>
          </a:p>
          <a:p>
            <a:pPr indent="266700" algn="l">
              <a:buFontTx/>
              <a:buChar char="•"/>
            </a:pPr>
            <a:r>
              <a:rPr lang="sk-SK" sz="2000" dirty="0"/>
              <a:t>1994        </a:t>
            </a:r>
            <a:r>
              <a:rPr lang="sk-SK" sz="2000" dirty="0" err="1"/>
              <a:t>name</a:t>
            </a:r>
            <a:r>
              <a:rPr lang="sk-SK" sz="2000" dirty="0"/>
              <a:t> Slovak </a:t>
            </a:r>
            <a:r>
              <a:rPr lang="sk-SK" sz="2000" dirty="0" err="1"/>
              <a:t>University</a:t>
            </a:r>
            <a:r>
              <a:rPr lang="sk-SK" sz="2000" dirty="0"/>
              <a:t> </a:t>
            </a:r>
            <a:r>
              <a:rPr lang="sk-SK" sz="2000" dirty="0" err="1"/>
              <a:t>of</a:t>
            </a:r>
            <a:r>
              <a:rPr lang="sk-SK" sz="2000" dirty="0"/>
              <a:t> </a:t>
            </a:r>
            <a:r>
              <a:rPr lang="sk-SK" sz="2000" dirty="0" err="1"/>
              <a:t>Technology</a:t>
            </a:r>
            <a:r>
              <a:rPr lang="sk-SK" sz="2000" dirty="0"/>
              <a:t> </a:t>
            </a:r>
          </a:p>
          <a:p>
            <a:pPr indent="266700" algn="l"/>
            <a:r>
              <a:rPr lang="en-GB" sz="2000" b="1" dirty="0"/>
              <a:t>      </a:t>
            </a:r>
          </a:p>
        </p:txBody>
      </p:sp>
      <p:sp>
        <p:nvSpPr>
          <p:cNvPr id="9" name="Text Box 10"/>
          <p:cNvSpPr txBox="1">
            <a:spLocks noChangeArrowheads="1"/>
          </p:cNvSpPr>
          <p:nvPr/>
        </p:nvSpPr>
        <p:spPr bwMode="auto">
          <a:xfrm>
            <a:off x="3330575" y="2032000"/>
            <a:ext cx="555307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GB" sz="1800" dirty="0"/>
              <a:t>Faculty of Architecture</a:t>
            </a:r>
            <a:br>
              <a:rPr lang="en-GB" sz="1800" dirty="0"/>
            </a:br>
            <a:endParaRPr lang="en-GB" sz="1800" dirty="0"/>
          </a:p>
          <a:p>
            <a:pPr algn="l" eaLnBrk="1" hangingPunct="1"/>
            <a:r>
              <a:rPr lang="en-GB" sz="1800" dirty="0"/>
              <a:t>Faculty of Civil Engineering </a:t>
            </a:r>
            <a:br>
              <a:rPr lang="en-GB" sz="1800" dirty="0"/>
            </a:br>
            <a:endParaRPr lang="en-GB" sz="1800" dirty="0"/>
          </a:p>
          <a:p>
            <a:pPr algn="l" eaLnBrk="1" hangingPunct="1"/>
            <a:r>
              <a:rPr lang="en-GB" sz="1800" dirty="0"/>
              <a:t>Faculty of Chemical and Food Technology </a:t>
            </a:r>
            <a:br>
              <a:rPr lang="en-GB" sz="1800" dirty="0"/>
            </a:br>
            <a:endParaRPr lang="en-GB" sz="1800" dirty="0"/>
          </a:p>
          <a:p>
            <a:pPr algn="l" eaLnBrk="1" hangingPunct="1"/>
            <a:r>
              <a:rPr lang="en-GB" sz="1800" dirty="0"/>
              <a:t>Faculty of Electrical Engineering and Information Technology</a:t>
            </a:r>
            <a:br>
              <a:rPr lang="en-GB" sz="1800" dirty="0"/>
            </a:br>
            <a:endParaRPr lang="en-GB" sz="1800" dirty="0"/>
          </a:p>
          <a:p>
            <a:pPr algn="l" eaLnBrk="1" hangingPunct="1"/>
            <a:r>
              <a:rPr lang="en-GB" sz="1800" dirty="0"/>
              <a:t>Faculty of Informatics and Information Technologies </a:t>
            </a:r>
            <a:br>
              <a:rPr lang="en-GB" sz="1800" dirty="0"/>
            </a:br>
            <a:endParaRPr lang="en-GB" sz="1800" dirty="0"/>
          </a:p>
          <a:p>
            <a:pPr algn="l" eaLnBrk="1" hangingPunct="1"/>
            <a:r>
              <a:rPr lang="en-GB" sz="1800" dirty="0"/>
              <a:t>Faculty of Materials Science and Technology </a:t>
            </a:r>
            <a:br>
              <a:rPr lang="en-GB" sz="1800" dirty="0"/>
            </a:br>
            <a:endParaRPr lang="en-GB" sz="1800" dirty="0"/>
          </a:p>
          <a:p>
            <a:pPr algn="l" eaLnBrk="1" hangingPunct="1"/>
            <a:r>
              <a:rPr lang="en-GB" sz="2800" b="1" dirty="0"/>
              <a:t>Faculty of Mechanical Engineering</a:t>
            </a:r>
            <a:r>
              <a:rPr lang="hu-HU" sz="2000" dirty="0">
                <a:solidFill>
                  <a:srgbClr val="FF3300"/>
                </a:solidFill>
              </a:rPr>
              <a:t> </a:t>
            </a:r>
            <a:endParaRPr lang="en-US" sz="2000" dirty="0">
              <a:solidFill>
                <a:srgbClr val="FF3300"/>
              </a:solidFill>
            </a:endParaRPr>
          </a:p>
        </p:txBody>
      </p:sp>
      <p:pic>
        <p:nvPicPr>
          <p:cNvPr id="10" name="Picture 11" descr="svf"/>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762250"/>
            <a:ext cx="7048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fa"/>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3" y="2141538"/>
            <a:ext cx="7048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fei"/>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3924300"/>
            <a:ext cx="7048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fiit"/>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288" y="4505325"/>
            <a:ext cx="7048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mtf"/>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3588" y="5080000"/>
            <a:ext cx="7048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sj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4063" y="5699125"/>
            <a:ext cx="704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8"/>
          <p:cNvSpPr txBox="1">
            <a:spLocks noChangeArrowheads="1"/>
          </p:cNvSpPr>
          <p:nvPr/>
        </p:nvSpPr>
        <p:spPr bwMode="auto">
          <a:xfrm>
            <a:off x="1041693" y="138113"/>
            <a:ext cx="779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t>Slovak University of Technology in Bratislava</a:t>
            </a:r>
          </a:p>
        </p:txBody>
      </p:sp>
      <p:sp>
        <p:nvSpPr>
          <p:cNvPr id="17" name="Text Box 18"/>
          <p:cNvSpPr txBox="1">
            <a:spLocks noChangeArrowheads="1"/>
          </p:cNvSpPr>
          <p:nvPr/>
        </p:nvSpPr>
        <p:spPr bwMode="auto">
          <a:xfrm>
            <a:off x="2000250" y="1654175"/>
            <a:ext cx="2659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sk-SK" sz="2000" b="1" dirty="0" err="1"/>
              <a:t>Faculties</a:t>
            </a:r>
            <a:r>
              <a:rPr lang="sk-SK" sz="2000" b="1" dirty="0"/>
              <a:t> on </a:t>
            </a:r>
            <a:r>
              <a:rPr lang="sk-SK" sz="2000" b="1" dirty="0" err="1"/>
              <a:t>the</a:t>
            </a:r>
            <a:r>
              <a:rPr lang="sk-SK" sz="2000" b="1" dirty="0"/>
              <a:t> </a:t>
            </a:r>
            <a:r>
              <a:rPr lang="en-GB" sz="2000" b="1" dirty="0"/>
              <a:t>STU : </a:t>
            </a:r>
          </a:p>
          <a:p>
            <a:endParaRPr lang="sk-SK" sz="2000" dirty="0"/>
          </a:p>
        </p:txBody>
      </p:sp>
      <p:pic>
        <p:nvPicPr>
          <p:cNvPr id="18" name="Picture 14" descr="fchpt"/>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4700" y="3336925"/>
            <a:ext cx="7048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2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7" name="Rectangle 5"/>
          <p:cNvSpPr>
            <a:spLocks noChangeArrowheads="1"/>
          </p:cNvSpPr>
          <p:nvPr/>
        </p:nvSpPr>
        <p:spPr bwMode="auto">
          <a:xfrm>
            <a:off x="1314450" y="284463"/>
            <a:ext cx="7829550" cy="41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lnSpc>
                <a:spcPct val="70000"/>
              </a:lnSpc>
              <a:spcBef>
                <a:spcPct val="50000"/>
              </a:spcBef>
            </a:pPr>
            <a:r>
              <a:rPr lang="en-US" sz="2800" b="1" dirty="0"/>
              <a:t>Faculty of Mechanical Engineering</a:t>
            </a:r>
            <a:r>
              <a:rPr lang="en-US" sz="2800" b="1" dirty="0">
                <a:latin typeface="Arial" pitchFamily="34" charset="0"/>
              </a:rPr>
              <a:t> </a:t>
            </a:r>
          </a:p>
        </p:txBody>
      </p:sp>
      <p:sp>
        <p:nvSpPr>
          <p:cNvPr id="8" name="Rectangle 6"/>
          <p:cNvSpPr>
            <a:spLocks noChangeArrowheads="1"/>
          </p:cNvSpPr>
          <p:nvPr/>
        </p:nvSpPr>
        <p:spPr bwMode="auto">
          <a:xfrm>
            <a:off x="191089" y="908720"/>
            <a:ext cx="8799921"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nchor="ctr">
            <a:spAutoFit/>
          </a:bodyPr>
          <a:lstStyle/>
          <a:p>
            <a:pPr algn="l"/>
            <a:endParaRPr lang="en-US" sz="2000" b="1" dirty="0"/>
          </a:p>
          <a:p>
            <a:pPr algn="l"/>
            <a:r>
              <a:rPr lang="sk-SK" sz="2800" b="1" dirty="0" err="1"/>
              <a:t>Milestones</a:t>
            </a:r>
            <a:r>
              <a:rPr lang="sk-SK" sz="2800" b="1" dirty="0"/>
              <a:t>:</a:t>
            </a:r>
            <a:br>
              <a:rPr lang="sk-SK" sz="2800" b="1" dirty="0"/>
            </a:br>
            <a:r>
              <a:rPr lang="sk-SK" sz="2800" b="1" dirty="0" smtClean="0"/>
              <a:t>1951</a:t>
            </a:r>
            <a:r>
              <a:rPr lang="sk-SK" sz="2800" dirty="0"/>
              <a:t>        </a:t>
            </a:r>
            <a:r>
              <a:rPr lang="sk-SK" sz="2800" b="1" dirty="0" err="1"/>
              <a:t>foundation</a:t>
            </a:r>
            <a:r>
              <a:rPr lang="sk-SK" sz="2800" b="1" dirty="0"/>
              <a:t> </a:t>
            </a:r>
            <a:r>
              <a:rPr lang="sk-SK" sz="2800" b="1" dirty="0" err="1"/>
              <a:t>of</a:t>
            </a:r>
            <a:r>
              <a:rPr lang="sk-SK" sz="2800" b="1" dirty="0"/>
              <a:t> </a:t>
            </a:r>
            <a:r>
              <a:rPr lang="sk-SK" sz="2800" b="1" dirty="0" err="1"/>
              <a:t>Faculty</a:t>
            </a:r>
            <a:r>
              <a:rPr lang="sk-SK" sz="2800" b="1" dirty="0"/>
              <a:t> </a:t>
            </a:r>
            <a:r>
              <a:rPr lang="sk-SK" sz="2800" b="1" dirty="0" err="1"/>
              <a:t>of</a:t>
            </a:r>
            <a:r>
              <a:rPr lang="sk-SK" sz="2800" b="1" dirty="0"/>
              <a:t> </a:t>
            </a:r>
            <a:r>
              <a:rPr lang="sk-SK" sz="2800" b="1" dirty="0" err="1"/>
              <a:t>Mechanical</a:t>
            </a:r>
            <a:r>
              <a:rPr lang="sk-SK" sz="2800" b="1" dirty="0"/>
              <a:t> </a:t>
            </a:r>
            <a:r>
              <a:rPr lang="sk-SK" sz="2800" b="1" dirty="0" err="1"/>
              <a:t>Engineering</a:t>
            </a:r>
            <a:endParaRPr lang="sk-SK" sz="2800" b="1" dirty="0"/>
          </a:p>
          <a:p>
            <a:pPr algn="l"/>
            <a:endParaRPr lang="sk-SK" sz="2800" dirty="0"/>
          </a:p>
          <a:p>
            <a:pPr algn="l"/>
            <a:r>
              <a:rPr lang="sk-SK" sz="2800" dirty="0" err="1"/>
              <a:t>Today</a:t>
            </a:r>
            <a:r>
              <a:rPr lang="sk-SK" sz="2800" dirty="0"/>
              <a:t> </a:t>
            </a:r>
            <a:r>
              <a:rPr lang="sk-SK" sz="2800" dirty="0" err="1"/>
              <a:t>the</a:t>
            </a:r>
            <a:r>
              <a:rPr lang="sk-SK" sz="2800" dirty="0"/>
              <a:t> </a:t>
            </a:r>
            <a:r>
              <a:rPr lang="sk-SK" sz="2800" dirty="0" err="1"/>
              <a:t>Faculty</a:t>
            </a:r>
            <a:r>
              <a:rPr lang="sk-SK" sz="2800" dirty="0"/>
              <a:t> </a:t>
            </a:r>
            <a:r>
              <a:rPr lang="sk-SK" sz="2800" dirty="0" err="1"/>
              <a:t>of</a:t>
            </a:r>
            <a:r>
              <a:rPr lang="sk-SK" sz="2800" dirty="0"/>
              <a:t> </a:t>
            </a:r>
            <a:r>
              <a:rPr lang="sk-SK" sz="2800" dirty="0" err="1"/>
              <a:t>Mechanical</a:t>
            </a:r>
            <a:r>
              <a:rPr lang="sk-SK" sz="2800" dirty="0"/>
              <a:t> </a:t>
            </a:r>
            <a:r>
              <a:rPr lang="sk-SK" sz="2800" dirty="0" err="1"/>
              <a:t>Engineering</a:t>
            </a:r>
            <a:r>
              <a:rPr lang="sk-SK" sz="2800" dirty="0"/>
              <a:t> </a:t>
            </a:r>
            <a:r>
              <a:rPr lang="sk-SK" sz="2800" dirty="0" err="1"/>
              <a:t>is</a:t>
            </a:r>
            <a:r>
              <a:rPr lang="sk-SK" sz="2800" dirty="0"/>
              <a:t> </a:t>
            </a:r>
            <a:r>
              <a:rPr lang="sk-SK" sz="2800" dirty="0" err="1"/>
              <a:t>accredited</a:t>
            </a:r>
            <a:r>
              <a:rPr lang="sk-SK" sz="2800" dirty="0"/>
              <a:t> to </a:t>
            </a:r>
            <a:r>
              <a:rPr lang="sk-SK" sz="2800" dirty="0" err="1"/>
              <a:t>provide</a:t>
            </a:r>
            <a:r>
              <a:rPr lang="sk-SK" sz="2800" dirty="0"/>
              <a:t> study in </a:t>
            </a:r>
            <a:r>
              <a:rPr lang="sk-SK" sz="2800" dirty="0" err="1"/>
              <a:t>triennial</a:t>
            </a:r>
            <a:r>
              <a:rPr lang="sk-SK" sz="2800" dirty="0"/>
              <a:t> </a:t>
            </a:r>
            <a:r>
              <a:rPr lang="sk-SK" sz="2800" dirty="0" err="1"/>
              <a:t>bachelor</a:t>
            </a:r>
            <a:r>
              <a:rPr lang="sk-SK" sz="2800" dirty="0"/>
              <a:t> </a:t>
            </a:r>
            <a:r>
              <a:rPr lang="sk-SK" sz="2800" dirty="0" err="1"/>
              <a:t>programs</a:t>
            </a:r>
            <a:r>
              <a:rPr lang="sk-SK" sz="2800" dirty="0"/>
              <a:t>, </a:t>
            </a:r>
            <a:r>
              <a:rPr lang="sk-SK" sz="2800" dirty="0" err="1"/>
              <a:t>biyearly</a:t>
            </a:r>
            <a:r>
              <a:rPr lang="sk-SK" sz="2800" dirty="0"/>
              <a:t> </a:t>
            </a:r>
            <a:r>
              <a:rPr lang="sk-SK" sz="2800" dirty="0" err="1"/>
              <a:t>master</a:t>
            </a:r>
            <a:r>
              <a:rPr lang="sk-SK" sz="2800" dirty="0"/>
              <a:t> </a:t>
            </a:r>
            <a:r>
              <a:rPr lang="sk-SK" sz="2800" dirty="0" err="1"/>
              <a:t>graduate</a:t>
            </a:r>
            <a:r>
              <a:rPr lang="sk-SK" sz="2800" dirty="0"/>
              <a:t> </a:t>
            </a:r>
            <a:r>
              <a:rPr lang="sk-SK" sz="2800" dirty="0" err="1"/>
              <a:t>programs</a:t>
            </a:r>
            <a:r>
              <a:rPr lang="sk-SK" sz="2800" dirty="0"/>
              <a:t>, and </a:t>
            </a:r>
            <a:r>
              <a:rPr lang="sk-SK" sz="2800" dirty="0" err="1"/>
              <a:t>triennial</a:t>
            </a:r>
            <a:r>
              <a:rPr lang="sk-SK" sz="2800" dirty="0"/>
              <a:t> </a:t>
            </a:r>
            <a:r>
              <a:rPr lang="sk-SK" sz="2800" dirty="0" err="1"/>
              <a:t>internal</a:t>
            </a:r>
            <a:r>
              <a:rPr lang="sk-SK" sz="2800" dirty="0"/>
              <a:t> or 5-year </a:t>
            </a:r>
            <a:r>
              <a:rPr lang="sk-SK" sz="2800" dirty="0" err="1"/>
              <a:t>external</a:t>
            </a:r>
            <a:r>
              <a:rPr lang="sk-SK" sz="2800" dirty="0"/>
              <a:t> </a:t>
            </a:r>
            <a:r>
              <a:rPr lang="sk-SK" sz="2800" dirty="0" err="1"/>
              <a:t>doctoral</a:t>
            </a:r>
            <a:r>
              <a:rPr lang="sk-SK" sz="2800" dirty="0"/>
              <a:t> study </a:t>
            </a:r>
            <a:r>
              <a:rPr lang="sk-SK" sz="2800" dirty="0" err="1"/>
              <a:t>covered</a:t>
            </a:r>
            <a:r>
              <a:rPr lang="sk-SK" sz="2800" dirty="0"/>
              <a:t> </a:t>
            </a:r>
            <a:r>
              <a:rPr lang="sk-SK" sz="2800" dirty="0" err="1"/>
              <a:t>with</a:t>
            </a:r>
            <a:r>
              <a:rPr lang="sk-SK" sz="2800" dirty="0"/>
              <a:t> </a:t>
            </a:r>
            <a:r>
              <a:rPr lang="sk-SK" sz="2800" dirty="0" err="1"/>
              <a:t>the</a:t>
            </a:r>
            <a:r>
              <a:rPr lang="sk-SK" sz="2800" dirty="0"/>
              <a:t> </a:t>
            </a:r>
            <a:r>
              <a:rPr lang="sk-SK" sz="2800" dirty="0" err="1"/>
              <a:t>pedagogical</a:t>
            </a:r>
            <a:r>
              <a:rPr lang="sk-SK" sz="2800" dirty="0"/>
              <a:t> </a:t>
            </a:r>
            <a:r>
              <a:rPr lang="sk-SK" sz="2800" dirty="0" err="1"/>
              <a:t>staff</a:t>
            </a:r>
            <a:r>
              <a:rPr lang="sk-SK" sz="2800" dirty="0"/>
              <a:t> </a:t>
            </a:r>
            <a:r>
              <a:rPr lang="sk-SK" sz="2800" dirty="0" err="1"/>
              <a:t>of</a:t>
            </a:r>
            <a:r>
              <a:rPr lang="sk-SK" sz="2800" dirty="0"/>
              <a:t> more </a:t>
            </a:r>
            <a:r>
              <a:rPr lang="sk-SK" sz="2800" dirty="0" err="1"/>
              <a:t>than</a:t>
            </a:r>
            <a:r>
              <a:rPr lang="sk-SK" sz="2800" dirty="0"/>
              <a:t> 160 </a:t>
            </a:r>
            <a:r>
              <a:rPr lang="sk-SK" sz="2800" dirty="0" err="1"/>
              <a:t>lecturers</a:t>
            </a:r>
            <a:r>
              <a:rPr lang="sk-SK" sz="2800" dirty="0"/>
              <a:t> </a:t>
            </a:r>
            <a:r>
              <a:rPr lang="sk-SK" sz="2800" dirty="0" err="1"/>
              <a:t>from</a:t>
            </a:r>
            <a:r>
              <a:rPr lang="sk-SK" sz="2800" dirty="0"/>
              <a:t> </a:t>
            </a:r>
            <a:r>
              <a:rPr lang="sk-SK" sz="2800" dirty="0" err="1"/>
              <a:t>eigth</a:t>
            </a:r>
            <a:r>
              <a:rPr lang="sk-SK" sz="2800" dirty="0"/>
              <a:t> </a:t>
            </a:r>
            <a:r>
              <a:rPr lang="sk-SK" sz="2800" dirty="0" err="1"/>
              <a:t>institutes</a:t>
            </a:r>
            <a:r>
              <a:rPr lang="sk-SK" sz="2800" dirty="0"/>
              <a:t>.</a:t>
            </a:r>
            <a:endParaRPr lang="en-US" sz="2800" dirty="0"/>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115197"/>
            <a:ext cx="229076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IMG_1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509" y="5091385"/>
            <a:ext cx="23574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959" y="5096147"/>
            <a:ext cx="234632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61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GRAFIKA\PUBLIKÁCIE\ZSP SR Bulletin\ZSP SR 1024x768 2.jpg"/>
          <p:cNvPicPr>
            <a:picLocks noChangeAspect="1" noChangeArrowheads="1"/>
          </p:cNvPicPr>
          <p:nvPr/>
        </p:nvPicPr>
        <p:blipFill>
          <a:blip r:embed="rId2" cstate="print"/>
          <a:srcRect/>
          <a:stretch>
            <a:fillRect/>
          </a:stretch>
        </p:blipFill>
        <p:spPr bwMode="auto">
          <a:xfrm>
            <a:off x="0" y="-57626"/>
            <a:ext cx="9182100" cy="6886575"/>
          </a:xfrm>
          <a:prstGeom prst="rect">
            <a:avLst/>
          </a:prstGeom>
          <a:noFill/>
          <a:ln w="9525">
            <a:noFill/>
            <a:miter lim="800000"/>
            <a:headEnd/>
            <a:tailEnd/>
          </a:ln>
        </p:spPr>
      </p:pic>
      <p:sp>
        <p:nvSpPr>
          <p:cNvPr id="12" name="Rectangle 11"/>
          <p:cNvSpPr>
            <a:spLocks noChangeArrowheads="1"/>
          </p:cNvSpPr>
          <p:nvPr/>
        </p:nvSpPr>
        <p:spPr bwMode="auto">
          <a:xfrm>
            <a:off x="167640" y="828442"/>
            <a:ext cx="87835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nchor="ctr">
            <a:spAutoFit/>
          </a:bodyPr>
          <a:lstStyle/>
          <a:p>
            <a:pPr algn="l"/>
            <a:r>
              <a:rPr lang="en-GB" sz="2800" b="1" dirty="0"/>
              <a:t>Centre of </a:t>
            </a:r>
            <a:r>
              <a:rPr lang="en-GB" sz="2800" b="1" dirty="0" smtClean="0"/>
              <a:t>Quality</a:t>
            </a:r>
            <a:r>
              <a:rPr lang="sk-SK" sz="2800" b="1" dirty="0" smtClean="0"/>
              <a:t> (PSA, VW, KIA, AUDI, ŠKODA)</a:t>
            </a:r>
            <a:endParaRPr lang="sk-SK" sz="2800" b="1" dirty="0"/>
          </a:p>
          <a:p>
            <a:pPr algn="l"/>
            <a:r>
              <a:rPr lang="sk-SK" sz="2800" dirty="0" smtClean="0"/>
              <a:t>ÚSETM</a:t>
            </a:r>
            <a:r>
              <a:rPr lang="en-GB" sz="2800" dirty="0" smtClean="0"/>
              <a:t> </a:t>
            </a:r>
            <a:r>
              <a:rPr lang="en-GB" sz="2800" dirty="0"/>
              <a:t>and AUDI Ingolstadt has collaborated on a project where the Measurement Centre for Automotive Parts was established as a </a:t>
            </a:r>
            <a:r>
              <a:rPr lang="en-GB" sz="2800" dirty="0" err="1"/>
              <a:t>Center</a:t>
            </a:r>
            <a:r>
              <a:rPr lang="en-GB" sz="2800" dirty="0"/>
              <a:t> of Quality</a:t>
            </a:r>
            <a:r>
              <a:rPr lang="en-US" sz="2800" dirty="0"/>
              <a:t>. </a:t>
            </a:r>
            <a:r>
              <a:rPr lang="en-GB" sz="2800" dirty="0"/>
              <a:t>Production of off-road AUDI vehicles was starting in VW plant, Bratislava in Sept. 2005. </a:t>
            </a:r>
            <a:r>
              <a:rPr lang="sk-SK" sz="2800" dirty="0"/>
              <a:t> </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692524"/>
            <a:ext cx="4118581" cy="290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3188" y="3694113"/>
            <a:ext cx="4000500" cy="29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p:nvSpPr>
        <p:spPr bwMode="auto">
          <a:xfrm>
            <a:off x="0" y="125460"/>
            <a:ext cx="882504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lnSpc>
                <a:spcPct val="70000"/>
              </a:lnSpc>
              <a:spcBef>
                <a:spcPct val="50000"/>
              </a:spcBef>
            </a:pPr>
            <a:r>
              <a:rPr lang="en-GB" sz="3600" b="1" dirty="0" smtClean="0"/>
              <a:t>COLLABORATION </a:t>
            </a:r>
            <a:r>
              <a:rPr lang="sk-SK" sz="3600" b="1" dirty="0" smtClean="0"/>
              <a:t> </a:t>
            </a:r>
            <a:r>
              <a:rPr lang="en-GB" sz="3600" b="1" dirty="0"/>
              <a:t>WITH INDUSTRY </a:t>
            </a:r>
            <a:r>
              <a:rPr lang="en-US" sz="3600" b="1" dirty="0">
                <a:latin typeface="Arial" pitchFamily="34" charset="0"/>
              </a:rPr>
              <a:t> </a:t>
            </a:r>
          </a:p>
        </p:txBody>
      </p:sp>
    </p:spTree>
    <p:extLst>
      <p:ext uri="{BB962C8B-B14F-4D97-AF65-F5344CB8AC3E}">
        <p14:creationId xmlns:p14="http://schemas.microsoft.com/office/powerpoint/2010/main" val="4210577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GRAFIKA\PUBLIKÁCIE\ZSP SR Bulletin\ZSP SR 1024x768 2.jpg"/>
          <p:cNvPicPr>
            <a:picLocks noChangeAspect="1" noChangeArrowheads="1"/>
          </p:cNvPicPr>
          <p:nvPr/>
        </p:nvPicPr>
        <p:blipFill>
          <a:blip r:embed="rId4" cstate="print"/>
          <a:srcRect/>
          <a:stretch>
            <a:fillRect/>
          </a:stretch>
        </p:blipFill>
        <p:spPr bwMode="auto">
          <a:xfrm>
            <a:off x="0" y="-78206"/>
            <a:ext cx="9182100" cy="6886575"/>
          </a:xfrm>
          <a:prstGeom prst="rect">
            <a:avLst/>
          </a:prstGeom>
          <a:noFill/>
          <a:ln w="9525">
            <a:noFill/>
            <a:miter lim="800000"/>
            <a:headEnd/>
            <a:tailEnd/>
          </a:ln>
        </p:spPr>
      </p:pic>
      <p:sp>
        <p:nvSpPr>
          <p:cNvPr id="15" name="Rectangle 3"/>
          <p:cNvSpPr>
            <a:spLocks noChangeArrowheads="1"/>
          </p:cNvSpPr>
          <p:nvPr/>
        </p:nvSpPr>
        <p:spPr bwMode="auto">
          <a:xfrm>
            <a:off x="144800" y="392413"/>
            <a:ext cx="8657406" cy="41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lnSpc>
                <a:spcPct val="70000"/>
              </a:lnSpc>
              <a:spcBef>
                <a:spcPct val="50000"/>
              </a:spcBef>
            </a:pPr>
            <a:r>
              <a:rPr lang="en-GB" sz="2800" b="1" dirty="0" smtClean="0"/>
              <a:t>COLLABORATION </a:t>
            </a:r>
            <a:r>
              <a:rPr lang="sk-SK" sz="2800" b="1" dirty="0" smtClean="0"/>
              <a:t> </a:t>
            </a:r>
            <a:r>
              <a:rPr lang="en-GB" sz="2800" b="1" dirty="0"/>
              <a:t>WITH INDUSTRY </a:t>
            </a:r>
            <a:r>
              <a:rPr lang="en-US" sz="2800" b="1" dirty="0">
                <a:latin typeface="Arial" pitchFamily="34" charset="0"/>
              </a:rPr>
              <a:t> </a:t>
            </a:r>
          </a:p>
        </p:txBody>
      </p:sp>
      <p:sp>
        <p:nvSpPr>
          <p:cNvPr id="7" name="Rectangle 10"/>
          <p:cNvSpPr>
            <a:spLocks noChangeArrowheads="1"/>
          </p:cNvSpPr>
          <p:nvPr/>
        </p:nvSpPr>
        <p:spPr bwMode="auto">
          <a:xfrm>
            <a:off x="467544" y="922338"/>
            <a:ext cx="5749106"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nchor="ctr">
            <a:spAutoFit/>
          </a:bodyPr>
          <a:lstStyle/>
          <a:p>
            <a:pPr algn="l"/>
            <a:r>
              <a:rPr lang="sk-SK" sz="2200" b="1" dirty="0"/>
              <a:t>FME </a:t>
            </a:r>
            <a:r>
              <a:rPr lang="en-US" sz="2200" b="1" dirty="0"/>
              <a:t>cooperates in</a:t>
            </a:r>
            <a:r>
              <a:rPr lang="en-US" sz="2200" b="1" dirty="0">
                <a:cs typeface="Times New Roman" pitchFamily="18" charset="0"/>
              </a:rPr>
              <a:t>:</a:t>
            </a:r>
          </a:p>
          <a:p>
            <a:pPr algn="l"/>
            <a:r>
              <a:rPr lang="en-US" sz="2200" dirty="0"/>
              <a:t> </a:t>
            </a:r>
            <a:r>
              <a:rPr lang="sk-SK" sz="2200" dirty="0"/>
              <a:t>   </a:t>
            </a:r>
            <a:r>
              <a:rPr lang="sk-SK" sz="2200" dirty="0" err="1"/>
              <a:t>Engineering</a:t>
            </a:r>
            <a:r>
              <a:rPr lang="sk-SK" sz="2200" dirty="0"/>
              <a:t> </a:t>
            </a:r>
            <a:r>
              <a:rPr lang="sk-SK" sz="2200" dirty="0" err="1"/>
              <a:t>technologies</a:t>
            </a:r>
            <a:r>
              <a:rPr lang="sk-SK" sz="2200" dirty="0"/>
              <a:t>, </a:t>
            </a:r>
            <a:r>
              <a:rPr lang="sk-SK" sz="2200" dirty="0" err="1"/>
              <a:t>production</a:t>
            </a:r>
            <a:endParaRPr lang="sk-SK" sz="2200" dirty="0"/>
          </a:p>
          <a:p>
            <a:pPr algn="l"/>
            <a:r>
              <a:rPr lang="sk-SK" sz="2200" dirty="0"/>
              <a:t>    </a:t>
            </a:r>
            <a:r>
              <a:rPr lang="sk-SK" sz="2200" dirty="0" err="1"/>
              <a:t>machines</a:t>
            </a:r>
            <a:r>
              <a:rPr lang="sk-SK" sz="2200" dirty="0"/>
              <a:t> and </a:t>
            </a:r>
            <a:r>
              <a:rPr lang="sk-SK" sz="2200" dirty="0" err="1"/>
              <a:t>equipment</a:t>
            </a:r>
            <a:r>
              <a:rPr lang="sk-SK" sz="2200" dirty="0"/>
              <a:t>,</a:t>
            </a:r>
          </a:p>
          <a:p>
            <a:pPr algn="l">
              <a:buFontTx/>
              <a:buChar char="•"/>
            </a:pPr>
            <a:r>
              <a:rPr lang="sk-SK" sz="2200" dirty="0"/>
              <a:t>   </a:t>
            </a:r>
            <a:r>
              <a:rPr lang="sk-SK" sz="2200" dirty="0" err="1"/>
              <a:t>Machines</a:t>
            </a:r>
            <a:r>
              <a:rPr lang="sk-SK" sz="2200" dirty="0"/>
              <a:t> and </a:t>
            </a:r>
            <a:r>
              <a:rPr lang="sk-SK" sz="2200" dirty="0" err="1"/>
              <a:t>equipment</a:t>
            </a:r>
            <a:r>
              <a:rPr lang="sk-SK" sz="2200" dirty="0"/>
              <a:t> </a:t>
            </a:r>
            <a:r>
              <a:rPr lang="sk-SK" sz="2200" dirty="0" err="1"/>
              <a:t>for</a:t>
            </a:r>
            <a:r>
              <a:rPr lang="sk-SK" sz="2200" dirty="0"/>
              <a:t> </a:t>
            </a:r>
            <a:r>
              <a:rPr lang="sk-SK" sz="2200" dirty="0" err="1"/>
              <a:t>chemical</a:t>
            </a:r>
            <a:r>
              <a:rPr lang="sk-SK" sz="2200" dirty="0"/>
              <a:t>,</a:t>
            </a:r>
          </a:p>
          <a:p>
            <a:pPr algn="l"/>
            <a:r>
              <a:rPr lang="sk-SK" sz="2200" dirty="0"/>
              <a:t>    </a:t>
            </a:r>
            <a:r>
              <a:rPr lang="sk-SK" sz="2200" dirty="0" err="1"/>
              <a:t>food</a:t>
            </a:r>
            <a:r>
              <a:rPr lang="sk-SK" sz="2200" dirty="0"/>
              <a:t>  and </a:t>
            </a:r>
            <a:r>
              <a:rPr lang="sk-SK" sz="2200" dirty="0" err="1"/>
              <a:t>consumer</a:t>
            </a:r>
            <a:r>
              <a:rPr lang="sk-SK" sz="2200" dirty="0"/>
              <a:t> </a:t>
            </a:r>
            <a:r>
              <a:rPr lang="sk-SK" sz="2200" dirty="0" err="1"/>
              <a:t>goods</a:t>
            </a:r>
            <a:r>
              <a:rPr lang="sk-SK" sz="2200" dirty="0"/>
              <a:t> </a:t>
            </a:r>
            <a:r>
              <a:rPr lang="sk-SK" sz="2200" dirty="0" err="1"/>
              <a:t>industry</a:t>
            </a:r>
            <a:r>
              <a:rPr lang="sk-SK" sz="2200" dirty="0"/>
              <a:t>, </a:t>
            </a:r>
            <a:r>
              <a:rPr lang="sk-SK" sz="2200" dirty="0" err="1"/>
              <a:t>for</a:t>
            </a:r>
            <a:endParaRPr lang="sk-SK" sz="2200" dirty="0"/>
          </a:p>
          <a:p>
            <a:pPr algn="l"/>
            <a:r>
              <a:rPr lang="sk-SK" sz="2200" dirty="0"/>
              <a:t>    </a:t>
            </a:r>
            <a:r>
              <a:rPr lang="sk-SK" sz="2200" dirty="0" err="1"/>
              <a:t>technics</a:t>
            </a:r>
            <a:r>
              <a:rPr lang="sk-SK" sz="2200" dirty="0"/>
              <a:t> </a:t>
            </a:r>
            <a:r>
              <a:rPr lang="sk-SK" sz="2200" dirty="0" err="1"/>
              <a:t>of</a:t>
            </a:r>
            <a:r>
              <a:rPr lang="sk-SK" sz="2200" dirty="0"/>
              <a:t> </a:t>
            </a:r>
            <a:r>
              <a:rPr lang="sk-SK" sz="2200" dirty="0" err="1"/>
              <a:t>environment</a:t>
            </a:r>
            <a:r>
              <a:rPr lang="sk-SK" sz="2200" dirty="0"/>
              <a:t> </a:t>
            </a:r>
            <a:r>
              <a:rPr lang="sk-SK" sz="2200" dirty="0" err="1"/>
              <a:t>protection</a:t>
            </a:r>
            <a:r>
              <a:rPr lang="sk-SK" sz="2200" dirty="0"/>
              <a:t>,</a:t>
            </a:r>
          </a:p>
          <a:p>
            <a:pPr algn="l">
              <a:buFontTx/>
              <a:buChar char="•"/>
            </a:pPr>
            <a:r>
              <a:rPr lang="sk-SK" sz="2200" dirty="0"/>
              <a:t>  </a:t>
            </a:r>
            <a:r>
              <a:rPr lang="sk-SK" sz="2200" dirty="0" err="1"/>
              <a:t>Thermal</a:t>
            </a:r>
            <a:r>
              <a:rPr lang="sk-SK" sz="2200" dirty="0"/>
              <a:t> </a:t>
            </a:r>
            <a:r>
              <a:rPr lang="sk-SK" sz="2200" dirty="0" err="1"/>
              <a:t>power</a:t>
            </a:r>
            <a:r>
              <a:rPr lang="sk-SK" sz="2200" dirty="0"/>
              <a:t> </a:t>
            </a:r>
            <a:r>
              <a:rPr lang="sk-SK" sz="2200" dirty="0" err="1"/>
              <a:t>industry</a:t>
            </a:r>
            <a:r>
              <a:rPr lang="sk-SK" sz="2200" dirty="0"/>
              <a:t>, </a:t>
            </a:r>
            <a:r>
              <a:rPr lang="sk-SK" sz="2200" dirty="0" err="1"/>
              <a:t>hydraulic</a:t>
            </a:r>
            <a:r>
              <a:rPr lang="sk-SK" sz="2200" dirty="0"/>
              <a:t> and</a:t>
            </a:r>
          </a:p>
          <a:p>
            <a:pPr algn="l"/>
            <a:r>
              <a:rPr lang="sk-SK" sz="2200" dirty="0"/>
              <a:t>    </a:t>
            </a:r>
            <a:r>
              <a:rPr lang="sk-SK" sz="2200" dirty="0" err="1"/>
              <a:t>pneumatic</a:t>
            </a:r>
            <a:r>
              <a:rPr lang="sk-SK" sz="2200" dirty="0"/>
              <a:t> </a:t>
            </a:r>
            <a:r>
              <a:rPr lang="sk-SK" sz="2200" dirty="0" err="1"/>
              <a:t>machines</a:t>
            </a:r>
            <a:r>
              <a:rPr lang="sk-SK" sz="2200" dirty="0"/>
              <a:t>  and </a:t>
            </a:r>
            <a:r>
              <a:rPr lang="sk-SK" sz="2200" dirty="0" err="1"/>
              <a:t>equipment</a:t>
            </a:r>
            <a:r>
              <a:rPr lang="sk-SK" sz="2200" dirty="0"/>
              <a:t>, </a:t>
            </a:r>
          </a:p>
          <a:p>
            <a:pPr algn="l">
              <a:buFontTx/>
              <a:buChar char="•"/>
            </a:pPr>
            <a:r>
              <a:rPr lang="sk-SK" sz="2200" dirty="0"/>
              <a:t>  </a:t>
            </a:r>
            <a:r>
              <a:rPr lang="sk-SK" sz="2200" dirty="0" err="1"/>
              <a:t>Transporting</a:t>
            </a:r>
            <a:r>
              <a:rPr lang="sk-SK" sz="2200" dirty="0"/>
              <a:t> and </a:t>
            </a:r>
            <a:r>
              <a:rPr lang="sk-SK" sz="2200" dirty="0" err="1"/>
              <a:t>manipulating</a:t>
            </a:r>
            <a:endParaRPr lang="sk-SK" sz="2200" dirty="0"/>
          </a:p>
          <a:p>
            <a:pPr algn="l"/>
            <a:r>
              <a:rPr lang="sk-SK" sz="2200" dirty="0"/>
              <a:t>    </a:t>
            </a:r>
            <a:r>
              <a:rPr lang="sk-SK" sz="2200" dirty="0" err="1"/>
              <a:t>machines</a:t>
            </a:r>
            <a:r>
              <a:rPr lang="sk-SK" sz="2200" dirty="0"/>
              <a:t> and </a:t>
            </a:r>
            <a:r>
              <a:rPr lang="sk-SK" sz="2200" dirty="0" err="1"/>
              <a:t>equipment</a:t>
            </a:r>
            <a:r>
              <a:rPr lang="sk-SK" sz="2200" dirty="0"/>
              <a:t>,</a:t>
            </a:r>
          </a:p>
          <a:p>
            <a:pPr algn="l">
              <a:buFontTx/>
              <a:buChar char="•"/>
            </a:pPr>
            <a:r>
              <a:rPr lang="sk-SK" sz="2200" dirty="0"/>
              <a:t>  </a:t>
            </a:r>
            <a:r>
              <a:rPr lang="sk-SK" sz="2200" dirty="0" err="1"/>
              <a:t>Instrumental</a:t>
            </a:r>
            <a:r>
              <a:rPr lang="sk-SK" sz="2200" dirty="0"/>
              <a:t>, </a:t>
            </a:r>
            <a:r>
              <a:rPr lang="sk-SK" sz="2200" dirty="0" err="1"/>
              <a:t>information</a:t>
            </a:r>
            <a:r>
              <a:rPr lang="sk-SK" sz="2200" dirty="0"/>
              <a:t> and   </a:t>
            </a:r>
          </a:p>
          <a:p>
            <a:pPr algn="l"/>
            <a:r>
              <a:rPr lang="sk-SK" sz="2200" dirty="0"/>
              <a:t>   </a:t>
            </a:r>
            <a:r>
              <a:rPr lang="sk-SK" sz="2200" dirty="0" err="1"/>
              <a:t>automation</a:t>
            </a:r>
            <a:r>
              <a:rPr lang="sk-SK" sz="2200" dirty="0"/>
              <a:t> </a:t>
            </a:r>
            <a:r>
              <a:rPr lang="sk-SK" sz="2200" dirty="0" err="1"/>
              <a:t>technics</a:t>
            </a:r>
            <a:r>
              <a:rPr lang="sk-SK" sz="2200" dirty="0"/>
              <a:t>, </a:t>
            </a:r>
          </a:p>
          <a:p>
            <a:pPr algn="l">
              <a:buFontTx/>
              <a:buChar char="•"/>
            </a:pPr>
            <a:r>
              <a:rPr lang="sk-SK" sz="2200" dirty="0"/>
              <a:t>  A</a:t>
            </a:r>
            <a:r>
              <a:rPr lang="en-US" sz="2200" dirty="0" err="1"/>
              <a:t>utomotive</a:t>
            </a:r>
            <a:r>
              <a:rPr lang="en-US" sz="2200" dirty="0"/>
              <a:t> industry, </a:t>
            </a:r>
            <a:endParaRPr lang="sk-SK" sz="2200" dirty="0"/>
          </a:p>
          <a:p>
            <a:pPr algn="l">
              <a:buFontTx/>
              <a:buChar char="•"/>
            </a:pPr>
            <a:r>
              <a:rPr lang="sk-SK" sz="2200" dirty="0"/>
              <a:t>  </a:t>
            </a:r>
            <a:r>
              <a:rPr lang="sk-SK" sz="2200" dirty="0" err="1"/>
              <a:t>Applied</a:t>
            </a:r>
            <a:r>
              <a:rPr lang="sk-SK" sz="2200" dirty="0"/>
              <a:t> </a:t>
            </a:r>
            <a:r>
              <a:rPr lang="sk-SK" sz="2200" dirty="0" err="1"/>
              <a:t>mechanics</a:t>
            </a:r>
            <a:r>
              <a:rPr lang="sk-SK" sz="2200" dirty="0"/>
              <a:t> and </a:t>
            </a:r>
            <a:r>
              <a:rPr lang="sk-SK" sz="2200" dirty="0" err="1"/>
              <a:t>mechatronics</a:t>
            </a:r>
            <a:endParaRPr lang="sk-SK" sz="2200" dirty="0"/>
          </a:p>
          <a:p>
            <a:pPr algn="l"/>
            <a:r>
              <a:rPr lang="sk-SK" sz="2200" dirty="0"/>
              <a:t>   </a:t>
            </a:r>
            <a:r>
              <a:rPr lang="en-US" sz="2200" dirty="0"/>
              <a:t>respecting nowadays</a:t>
            </a:r>
            <a:r>
              <a:rPr lang="sk-SK" sz="2200" dirty="0"/>
              <a:t> </a:t>
            </a:r>
            <a:r>
              <a:rPr lang="en-US" sz="2200" dirty="0"/>
              <a:t> energy and </a:t>
            </a:r>
            <a:endParaRPr lang="sk-SK" sz="2200" dirty="0"/>
          </a:p>
          <a:p>
            <a:pPr algn="l"/>
            <a:r>
              <a:rPr lang="sk-SK" sz="2200" dirty="0"/>
              <a:t>   </a:t>
            </a:r>
            <a:r>
              <a:rPr lang="en-US" sz="2200" dirty="0"/>
              <a:t>environmental challenges. </a:t>
            </a:r>
          </a:p>
        </p:txBody>
      </p:sp>
      <p:pic>
        <p:nvPicPr>
          <p:cNvPr id="8" name="plza_steer.avi">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r="21025"/>
          <a:stretch>
            <a:fillRect/>
          </a:stretch>
        </p:blipFill>
        <p:spPr bwMode="auto">
          <a:xfrm>
            <a:off x="5933389" y="1162050"/>
            <a:ext cx="2893111" cy="16319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MS_kw_1"/>
          <p:cNvPicPr>
            <a:picLocks noChangeAspect="1" noChangeArrowheads="1"/>
          </p:cNvPicPr>
          <p:nvPr/>
        </p:nvPicPr>
        <p:blipFill>
          <a:blip r:embed="rId6" cstate="print">
            <a:lum bright="24000"/>
            <a:extLst>
              <a:ext uri="{28A0092B-C50C-407E-A947-70E740481C1C}">
                <a14:useLocalDpi xmlns:a14="http://schemas.microsoft.com/office/drawing/2010/main" val="0"/>
              </a:ext>
            </a:extLst>
          </a:blip>
          <a:srcRect t="5980" r="4300" b="5980"/>
          <a:stretch>
            <a:fillRect/>
          </a:stretch>
        </p:blipFill>
        <p:spPr bwMode="auto">
          <a:xfrm>
            <a:off x="5938883" y="2913063"/>
            <a:ext cx="288920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13"/>
          <p:cNvGraphicFramePr>
            <a:graphicFrameLocks noChangeAspect="1"/>
          </p:cNvGraphicFramePr>
          <p:nvPr>
            <p:extLst>
              <p:ext uri="{D42A27DB-BD31-4B8C-83A1-F6EECF244321}">
                <p14:modId xmlns:p14="http://schemas.microsoft.com/office/powerpoint/2010/main" val="901221869"/>
              </p:ext>
            </p:extLst>
          </p:nvPr>
        </p:nvGraphicFramePr>
        <p:xfrm>
          <a:off x="5929848" y="4672013"/>
          <a:ext cx="2895065" cy="1874837"/>
        </p:xfrm>
        <a:graphic>
          <a:graphicData uri="http://schemas.openxmlformats.org/presentationml/2006/ole">
            <mc:AlternateContent xmlns:mc="http://schemas.openxmlformats.org/markup-compatibility/2006">
              <mc:Choice xmlns:v="urn:schemas-microsoft-com:vml" Requires="v">
                <p:oleObj spid="_x0000_s2064" name="Dokument" r:id="rId7" imgW="3163062" imgH="3314700" progId="Word.Document.8">
                  <p:embed/>
                </p:oleObj>
              </mc:Choice>
              <mc:Fallback>
                <p:oleObj name="Dokument" r:id="rId7" imgW="3163062" imgH="331470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848" y="4672013"/>
                        <a:ext cx="2895065" cy="18748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047062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4" name="Title 1"/>
          <p:cNvSpPr txBox="1">
            <a:spLocks/>
          </p:cNvSpPr>
          <p:nvPr/>
        </p:nvSpPr>
        <p:spPr>
          <a:xfrm>
            <a:off x="457200" y="1268760"/>
            <a:ext cx="8507288" cy="52565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0000"/>
                </a:solidFill>
              </a:rPr>
              <a:t>Slovakia is </a:t>
            </a:r>
            <a:r>
              <a:rPr lang="en-US" sz="2800" b="1" dirty="0">
                <a:solidFill>
                  <a:srgbClr val="000000"/>
                </a:solidFill>
              </a:rPr>
              <a:t>an industrial economy </a:t>
            </a:r>
            <a:r>
              <a:rPr lang="en-US" sz="2800" dirty="0">
                <a:solidFill>
                  <a:srgbClr val="000000"/>
                </a:solidFill>
              </a:rPr>
              <a:t>and manufacturing companies need top-class graduates, engineers, designers and researchers in order </a:t>
            </a:r>
            <a:endParaRPr lang="sk-SK" sz="2800" dirty="0" smtClean="0">
              <a:solidFill>
                <a:srgbClr val="000000"/>
              </a:solidFill>
            </a:endParaRPr>
          </a:p>
          <a:p>
            <a:r>
              <a:rPr lang="en-US" sz="2800" b="1" dirty="0" smtClean="0">
                <a:solidFill>
                  <a:srgbClr val="000000"/>
                </a:solidFill>
              </a:rPr>
              <a:t>to </a:t>
            </a:r>
            <a:r>
              <a:rPr lang="en-US" sz="2800" b="1" dirty="0">
                <a:solidFill>
                  <a:srgbClr val="000000"/>
                </a:solidFill>
              </a:rPr>
              <a:t>achieve sustainable growth.</a:t>
            </a:r>
            <a:endParaRPr lang="sk-SK" altLang="ja-JP" sz="2800" b="1" dirty="0" smtClean="0">
              <a:solidFill>
                <a:srgbClr val="C00000"/>
              </a:solidFill>
            </a:endParaRPr>
          </a:p>
          <a:p>
            <a:r>
              <a:rPr lang="en-US" altLang="ja-JP" sz="4000" b="1" dirty="0" smtClean="0">
                <a:solidFill>
                  <a:srgbClr val="C00000"/>
                </a:solidFill>
              </a:rPr>
              <a:t>We don’t </a:t>
            </a:r>
            <a:r>
              <a:rPr lang="en-US" altLang="ja-JP" sz="4000" b="1" dirty="0">
                <a:solidFill>
                  <a:srgbClr val="C00000"/>
                </a:solidFill>
              </a:rPr>
              <a:t>have enough graduates for</a:t>
            </a:r>
          </a:p>
          <a:p>
            <a:r>
              <a:rPr lang="en-US" altLang="ja-JP" sz="4000" b="1" dirty="0">
                <a:solidFill>
                  <a:srgbClr val="C00000"/>
                </a:solidFill>
              </a:rPr>
              <a:t>Enterprises’ Real Needs</a:t>
            </a:r>
            <a:br>
              <a:rPr lang="en-US" altLang="ja-JP" sz="4000" b="1" dirty="0">
                <a:solidFill>
                  <a:srgbClr val="C00000"/>
                </a:solidFill>
              </a:rPr>
            </a:br>
            <a:r>
              <a:rPr lang="sk-SK" altLang="ja-JP" sz="1800" dirty="0" smtClean="0">
                <a:solidFill>
                  <a:srgbClr val="000000"/>
                </a:solidFill>
              </a:rPr>
              <a:t> </a:t>
            </a:r>
          </a:p>
          <a:p>
            <a:r>
              <a:rPr lang="en-US" altLang="ja-JP" sz="3000" dirty="0" smtClean="0">
                <a:solidFill>
                  <a:srgbClr val="000000"/>
                </a:solidFill>
              </a:rPr>
              <a:t>Education is the responsibility of each society or state. In this sense of the meaning we can never be rich enough. </a:t>
            </a:r>
            <a:r>
              <a:rPr lang="en-US" altLang="ja-JP" sz="3000" b="1" dirty="0" smtClean="0">
                <a:solidFill>
                  <a:srgbClr val="000000"/>
                </a:solidFill>
              </a:rPr>
              <a:t>So we should ensure we invest our resources effectively in educating young people and</a:t>
            </a:r>
            <a:r>
              <a:rPr lang="ja-JP" altLang="en-US" sz="3000" b="1" dirty="0" smtClean="0">
                <a:solidFill>
                  <a:srgbClr val="000000"/>
                </a:solidFill>
              </a:rPr>
              <a:t> </a:t>
            </a:r>
            <a:r>
              <a:rPr lang="en-US" altLang="ja-JP" sz="3000" b="1" dirty="0" smtClean="0">
                <a:solidFill>
                  <a:srgbClr val="000000"/>
                </a:solidFill>
              </a:rPr>
              <a:t>investing in the future of our nation.</a:t>
            </a:r>
            <a:endParaRPr lang="ja-JP" altLang="en-US" sz="3000" b="1" dirty="0">
              <a:solidFill>
                <a:srgbClr val="000000"/>
              </a:solidFill>
            </a:endParaRPr>
          </a:p>
        </p:txBody>
      </p:sp>
      <p:sp>
        <p:nvSpPr>
          <p:cNvPr id="6" name="Rounded Rectangle 5"/>
          <p:cNvSpPr/>
          <p:nvPr/>
        </p:nvSpPr>
        <p:spPr>
          <a:xfrm>
            <a:off x="553430" y="109816"/>
            <a:ext cx="8075240"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sk-SK" sz="3200" b="1" dirty="0" smtClean="0"/>
              <a:t>2. </a:t>
            </a:r>
            <a:r>
              <a:rPr lang="en-GB" sz="3200" b="1" dirty="0" smtClean="0"/>
              <a:t>Problems </a:t>
            </a:r>
            <a:r>
              <a:rPr lang="en-GB" sz="3200" b="1" dirty="0"/>
              <a:t>of technical education in the </a:t>
            </a:r>
            <a:r>
              <a:rPr lang="sk-SK" sz="3200" b="1" dirty="0" smtClean="0"/>
              <a:t>SK</a:t>
            </a:r>
            <a:endParaRPr lang="sk-SK" sz="3200" b="1" dirty="0"/>
          </a:p>
        </p:txBody>
      </p:sp>
    </p:spTree>
    <p:extLst>
      <p:ext uri="{BB962C8B-B14F-4D97-AF65-F5344CB8AC3E}">
        <p14:creationId xmlns:p14="http://schemas.microsoft.com/office/powerpoint/2010/main" val="3233665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2" name="Title 1"/>
          <p:cNvSpPr>
            <a:spLocks noGrp="1"/>
          </p:cNvSpPr>
          <p:nvPr>
            <p:ph type="title"/>
          </p:nvPr>
        </p:nvSpPr>
        <p:spPr>
          <a:xfrm>
            <a:off x="476250" y="1340768"/>
            <a:ext cx="8229600" cy="5170586"/>
          </a:xfrm>
        </p:spPr>
        <p:txBody>
          <a:bodyPr>
            <a:normAutofit/>
          </a:bodyPr>
          <a:lstStyle/>
          <a:p>
            <a:pPr algn="l"/>
            <a:r>
              <a:rPr lang="sk-SK" sz="2000" b="1" dirty="0">
                <a:solidFill>
                  <a:srgbClr val="000000"/>
                </a:solidFill>
              </a:rPr>
              <a:t/>
            </a:r>
            <a:br>
              <a:rPr lang="sk-SK" sz="2000" b="1" dirty="0">
                <a:solidFill>
                  <a:srgbClr val="000000"/>
                </a:solidFill>
              </a:rPr>
            </a:br>
            <a:r>
              <a:rPr lang="sk-SK" sz="2000" b="1" dirty="0" smtClean="0">
                <a:solidFill>
                  <a:srgbClr val="000000"/>
                </a:solidFill>
              </a:rPr>
              <a:t/>
            </a:r>
            <a:br>
              <a:rPr lang="sk-SK" sz="2000" b="1" dirty="0" smtClean="0">
                <a:solidFill>
                  <a:srgbClr val="000000"/>
                </a:solidFill>
              </a:rPr>
            </a:br>
            <a:r>
              <a:rPr lang="sk-SK" sz="2000" b="1" dirty="0">
                <a:solidFill>
                  <a:srgbClr val="000000"/>
                </a:solidFill>
              </a:rPr>
              <a:t/>
            </a:r>
            <a:br>
              <a:rPr lang="sk-SK" sz="2000" b="1" dirty="0">
                <a:solidFill>
                  <a:srgbClr val="000000"/>
                </a:solidFill>
              </a:rPr>
            </a:br>
            <a:r>
              <a:rPr lang="sk-SK" sz="2000" b="1" dirty="0" smtClean="0">
                <a:solidFill>
                  <a:srgbClr val="000000"/>
                </a:solidFill>
              </a:rPr>
              <a:t/>
            </a:r>
            <a:br>
              <a:rPr lang="sk-SK" sz="2000" b="1" dirty="0" smtClean="0">
                <a:solidFill>
                  <a:srgbClr val="000000"/>
                </a:solidFill>
              </a:rPr>
            </a:br>
            <a:r>
              <a:rPr lang="sk-SK" sz="2000" b="1" dirty="0">
                <a:solidFill>
                  <a:srgbClr val="000000"/>
                </a:solidFill>
              </a:rPr>
              <a:t/>
            </a:r>
            <a:br>
              <a:rPr lang="sk-SK" sz="2000" b="1" dirty="0">
                <a:solidFill>
                  <a:srgbClr val="000000"/>
                </a:solidFill>
              </a:rPr>
            </a:br>
            <a:r>
              <a:rPr lang="sk-SK" sz="2000" b="1" dirty="0" smtClean="0">
                <a:solidFill>
                  <a:srgbClr val="000000"/>
                </a:solidFill>
              </a:rPr>
              <a:t/>
            </a:r>
            <a:br>
              <a:rPr lang="sk-SK" sz="2000" b="1" dirty="0" smtClean="0">
                <a:solidFill>
                  <a:srgbClr val="000000"/>
                </a:solidFill>
              </a:rPr>
            </a:br>
            <a:r>
              <a:rPr lang="sk-SK" sz="2000" b="1" dirty="0">
                <a:solidFill>
                  <a:srgbClr val="000000"/>
                </a:solidFill>
              </a:rPr>
              <a:t/>
            </a:r>
            <a:br>
              <a:rPr lang="sk-SK" sz="2000" b="1" dirty="0">
                <a:solidFill>
                  <a:srgbClr val="000000"/>
                </a:solidFill>
              </a:rPr>
            </a:br>
            <a:r>
              <a:rPr lang="sk-SK" sz="2000" b="1" dirty="0" smtClean="0">
                <a:solidFill>
                  <a:srgbClr val="000000"/>
                </a:solidFill>
              </a:rPr>
              <a:t/>
            </a:r>
            <a:br>
              <a:rPr lang="sk-SK" sz="2000" b="1" dirty="0" smtClean="0">
                <a:solidFill>
                  <a:srgbClr val="000000"/>
                </a:solidFill>
              </a:rPr>
            </a:br>
            <a:r>
              <a:rPr lang="sk-SK" altLang="ja-JP" sz="2800" b="1" i="0" u="sng" strike="noStrike" baseline="0" dirty="0" err="1" smtClean="0">
                <a:solidFill>
                  <a:srgbClr val="000000"/>
                </a:solidFill>
              </a:rPr>
              <a:t>Where</a:t>
            </a:r>
            <a:r>
              <a:rPr lang="sk-SK" altLang="ja-JP" sz="2800" b="1" i="0" u="sng" strike="noStrike" baseline="0" dirty="0" smtClean="0">
                <a:solidFill>
                  <a:srgbClr val="000000"/>
                </a:solidFill>
              </a:rPr>
              <a:t> are </a:t>
            </a:r>
            <a:r>
              <a:rPr lang="en-US" altLang="ja-JP" sz="2800" b="1" i="0" u="sng" strike="noStrike" baseline="0" dirty="0" smtClean="0">
                <a:solidFill>
                  <a:srgbClr val="000000"/>
                </a:solidFill>
              </a:rPr>
              <a:t>weaknesses </a:t>
            </a:r>
            <a:r>
              <a:rPr lang="sk-SK" altLang="ja-JP" sz="2800" b="1" i="0" u="sng" strike="noStrike" baseline="0" dirty="0" smtClean="0">
                <a:solidFill>
                  <a:srgbClr val="000000"/>
                </a:solidFill>
              </a:rPr>
              <a:t> i</a:t>
            </a:r>
            <a:r>
              <a:rPr lang="en-US" altLang="ja-JP" sz="2800" b="1" i="0" u="sng" strike="noStrike" baseline="0" dirty="0" smtClean="0">
                <a:solidFill>
                  <a:srgbClr val="000000"/>
                </a:solidFill>
              </a:rPr>
              <a:t>n the system</a:t>
            </a:r>
            <a:r>
              <a:rPr lang="sk-SK" altLang="ja-JP" sz="2800" b="1" i="0" u="sng" strike="noStrike" baseline="0" dirty="0" smtClean="0">
                <a:solidFill>
                  <a:srgbClr val="000000"/>
                </a:solidFill>
              </a:rPr>
              <a:t>:</a:t>
            </a:r>
            <a:br>
              <a:rPr lang="sk-SK" altLang="ja-JP" sz="2800" b="1" i="0" u="sng" strike="noStrike" baseline="0" dirty="0" smtClean="0">
                <a:solidFill>
                  <a:srgbClr val="000000"/>
                </a:solidFill>
              </a:rPr>
            </a:br>
            <a:r>
              <a:rPr lang="sk-SK" altLang="ja-JP" sz="2800" b="1" i="0" u="none" strike="noStrike" baseline="0" dirty="0" smtClean="0">
                <a:solidFill>
                  <a:srgbClr val="000000"/>
                </a:solidFill>
              </a:rPr>
              <a:t>- </a:t>
            </a:r>
            <a:r>
              <a:rPr lang="sk-SK" altLang="ja-JP" sz="2800" b="1" i="0" u="none" strike="noStrike" baseline="0" dirty="0" err="1" smtClean="0">
                <a:solidFill>
                  <a:srgbClr val="000000"/>
                </a:solidFill>
              </a:rPr>
              <a:t>is</a:t>
            </a:r>
            <a:r>
              <a:rPr lang="sk-SK" altLang="ja-JP" sz="2800" b="1" i="0" u="none" strike="noStrike" baseline="0" dirty="0" smtClean="0">
                <a:solidFill>
                  <a:srgbClr val="000000"/>
                </a:solidFill>
              </a:rPr>
              <a:t> </a:t>
            </a:r>
            <a:r>
              <a:rPr lang="en-US" altLang="ja-JP" sz="2800" b="1" i="0" u="none" strike="noStrike" baseline="0" dirty="0" smtClean="0">
                <a:solidFill>
                  <a:srgbClr val="000000"/>
                </a:solidFill>
              </a:rPr>
              <a:t>the education of young people</a:t>
            </a:r>
            <a:r>
              <a:rPr lang="sk-SK" altLang="ja-JP" sz="2800" b="1" i="0" u="none" strike="noStrike" baseline="0" dirty="0" smtClean="0">
                <a:solidFill>
                  <a:srgbClr val="000000"/>
                </a:solidFill>
              </a:rPr>
              <a:t> </a:t>
            </a:r>
            <a:r>
              <a:rPr lang="en-US" altLang="ja-JP" sz="2800" b="1" dirty="0">
                <a:solidFill>
                  <a:srgbClr val="000000"/>
                </a:solidFill>
              </a:rPr>
              <a:t>really effective</a:t>
            </a:r>
            <a:r>
              <a:rPr lang="sk-SK" altLang="ja-JP" sz="2800" b="1" i="0" u="none" strike="noStrike" baseline="0" dirty="0" smtClean="0">
                <a:solidFill>
                  <a:srgbClr val="000000"/>
                </a:solidFill>
              </a:rPr>
              <a:t>?</a:t>
            </a:r>
            <a:r>
              <a:rPr lang="en-US" altLang="ja-JP" sz="2800" b="1" i="0" u="none" strike="noStrike" baseline="0" dirty="0" smtClean="0">
                <a:solidFill>
                  <a:srgbClr val="000000"/>
                </a:solidFill>
              </a:rPr>
              <a:t>, </a:t>
            </a:r>
            <a:r>
              <a:rPr lang="sk-SK" altLang="ja-JP" sz="2800" b="1" i="0" u="none" strike="noStrike" baseline="0" dirty="0" smtClean="0">
                <a:solidFill>
                  <a:srgbClr val="000000"/>
                </a:solidFill>
              </a:rPr>
              <a:t/>
            </a:r>
            <a:br>
              <a:rPr lang="sk-SK" altLang="ja-JP" sz="2800" b="1" i="0" u="none" strike="noStrike" baseline="0" dirty="0" smtClean="0">
                <a:solidFill>
                  <a:srgbClr val="000000"/>
                </a:solidFill>
              </a:rPr>
            </a:br>
            <a:r>
              <a:rPr lang="sk-SK" altLang="ja-JP" sz="2800" b="1" dirty="0" smtClean="0">
                <a:solidFill>
                  <a:srgbClr val="000000"/>
                </a:solidFill>
              </a:rPr>
              <a:t>- </a:t>
            </a:r>
            <a:r>
              <a:rPr lang="en-US" altLang="ja-JP" sz="2800" b="1" i="0" u="none" strike="noStrike" baseline="0" dirty="0" smtClean="0">
                <a:solidFill>
                  <a:srgbClr val="000000"/>
                </a:solidFill>
              </a:rPr>
              <a:t>what </a:t>
            </a:r>
            <a:r>
              <a:rPr lang="en-US" altLang="ja-JP" sz="2800" b="1" dirty="0">
                <a:solidFill>
                  <a:srgbClr val="000000"/>
                </a:solidFill>
              </a:rPr>
              <a:t>is the </a:t>
            </a:r>
            <a:r>
              <a:rPr lang="en-US" altLang="ja-JP" sz="2800" b="1" i="0" u="none" strike="noStrike" baseline="0" dirty="0" smtClean="0">
                <a:solidFill>
                  <a:srgbClr val="000000"/>
                </a:solidFill>
              </a:rPr>
              <a:t>quality of our graduates like</a:t>
            </a:r>
            <a:r>
              <a:rPr lang="sk-SK" altLang="ja-JP" sz="2800" b="1" i="0" u="none" strike="noStrike" baseline="0" dirty="0" smtClean="0">
                <a:solidFill>
                  <a:srgbClr val="000000"/>
                </a:solidFill>
              </a:rPr>
              <a:t>?</a:t>
            </a:r>
            <a:r>
              <a:rPr lang="en-US" altLang="ja-JP" sz="2800" b="1" i="0" u="none" strike="noStrike" baseline="0" dirty="0" smtClean="0">
                <a:solidFill>
                  <a:srgbClr val="000000"/>
                </a:solidFill>
              </a:rPr>
              <a:t>, </a:t>
            </a:r>
            <a:r>
              <a:rPr lang="sk-SK" altLang="ja-JP" sz="2800" b="1" i="0" u="none" strike="noStrike" baseline="0" dirty="0" smtClean="0">
                <a:solidFill>
                  <a:srgbClr val="000000"/>
                </a:solidFill>
              </a:rPr>
              <a:t/>
            </a:r>
            <a:br>
              <a:rPr lang="sk-SK" altLang="ja-JP" sz="2800" b="1" i="0" u="none" strike="noStrike" baseline="0" dirty="0" smtClean="0">
                <a:solidFill>
                  <a:srgbClr val="000000"/>
                </a:solidFill>
              </a:rPr>
            </a:br>
            <a:r>
              <a:rPr lang="sk-SK" altLang="ja-JP" sz="2800" b="1" dirty="0" smtClean="0">
                <a:solidFill>
                  <a:srgbClr val="000000"/>
                </a:solidFill>
              </a:rPr>
              <a:t>- </a:t>
            </a:r>
            <a:r>
              <a:rPr lang="en-US" altLang="ja-JP" sz="2800" b="1" i="0" u="none" strike="noStrike" baseline="0" dirty="0" smtClean="0">
                <a:solidFill>
                  <a:srgbClr val="000000"/>
                </a:solidFill>
              </a:rPr>
              <a:t>how </a:t>
            </a:r>
            <a:r>
              <a:rPr lang="en-US" altLang="ja-JP" sz="2800" b="1" dirty="0">
                <a:solidFill>
                  <a:srgbClr val="000000"/>
                </a:solidFill>
              </a:rPr>
              <a:t>are education </a:t>
            </a:r>
            <a:r>
              <a:rPr lang="en-US" altLang="ja-JP" sz="2800" b="1" i="0" u="none" strike="noStrike" baseline="0" dirty="0" smtClean="0">
                <a:solidFill>
                  <a:srgbClr val="000000"/>
                </a:solidFill>
              </a:rPr>
              <a:t>and industry connected</a:t>
            </a:r>
            <a:r>
              <a:rPr lang="sk-SK" altLang="ja-JP" sz="2800" b="1" i="0" u="none" strike="noStrike" baseline="0" dirty="0" smtClean="0">
                <a:solidFill>
                  <a:srgbClr val="000000"/>
                </a:solidFill>
              </a:rPr>
              <a:t>? </a:t>
            </a:r>
            <a:r>
              <a:rPr lang="en-US" altLang="ja-JP" sz="2800" b="1" i="0" u="none" strike="noStrike" baseline="0" dirty="0" smtClean="0">
                <a:solidFill>
                  <a:srgbClr val="000000"/>
                </a:solidFill>
              </a:rPr>
              <a:t> </a:t>
            </a:r>
            <a:r>
              <a:rPr lang="sk-SK" altLang="ja-JP" sz="2800" b="1" i="0" u="none" strike="noStrike" baseline="0" dirty="0" smtClean="0">
                <a:solidFill>
                  <a:srgbClr val="000000"/>
                </a:solidFill>
              </a:rPr>
              <a:t/>
            </a:r>
            <a:br>
              <a:rPr lang="sk-SK" altLang="ja-JP" sz="2800" b="1" i="0" u="none" strike="noStrike" baseline="0" dirty="0" smtClean="0">
                <a:solidFill>
                  <a:srgbClr val="000000"/>
                </a:solidFill>
              </a:rPr>
            </a:br>
            <a:r>
              <a:rPr lang="sk-SK" altLang="ja-JP" sz="2800" b="1" i="0" u="none" strike="noStrike" baseline="0" dirty="0" smtClean="0">
                <a:solidFill>
                  <a:srgbClr val="000000"/>
                </a:solidFill>
              </a:rPr>
              <a:t>- i</a:t>
            </a:r>
            <a:r>
              <a:rPr lang="en-US" altLang="ja-JP" sz="2800" b="1" i="0" u="none" strike="noStrike" baseline="0" dirty="0" smtClean="0">
                <a:solidFill>
                  <a:srgbClr val="000000"/>
                </a:solidFill>
              </a:rPr>
              <a:t>s there really so little money in the system, or is it rather that the system of allocating it is inefficient?</a:t>
            </a:r>
            <a:r>
              <a:rPr lang="ja-JP" altLang="en-US" sz="2800" b="1" i="0" u="none" strike="noStrike" baseline="0" dirty="0" smtClean="0">
                <a:solidFill>
                  <a:srgbClr val="000000"/>
                </a:solidFill>
              </a:rPr>
              <a:t>’</a:t>
            </a:r>
            <a:endParaRPr lang="en-US" sz="2800" b="1" i="0" u="none" strike="noStrike" baseline="0" dirty="0" smtClean="0">
              <a:solidFill>
                <a:srgbClr val="000000"/>
              </a:solidFill>
            </a:endParaRPr>
          </a:p>
        </p:txBody>
      </p:sp>
      <p:sp>
        <p:nvSpPr>
          <p:cNvPr id="5" name="Rounded Rectangle 5"/>
          <p:cNvSpPr/>
          <p:nvPr/>
        </p:nvSpPr>
        <p:spPr>
          <a:xfrm>
            <a:off x="553430" y="109816"/>
            <a:ext cx="8075240"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sk-SK" sz="3200" b="1" dirty="0" smtClean="0"/>
              <a:t>2. </a:t>
            </a:r>
            <a:r>
              <a:rPr lang="en-GB" sz="3200" b="1" dirty="0" smtClean="0"/>
              <a:t>Problems </a:t>
            </a:r>
            <a:r>
              <a:rPr lang="en-GB" sz="3200" b="1" dirty="0"/>
              <a:t>of technical education in the </a:t>
            </a:r>
            <a:r>
              <a:rPr lang="sk-SK" sz="3200" b="1" dirty="0" smtClean="0"/>
              <a:t>SK</a:t>
            </a:r>
            <a:endParaRPr lang="sk-SK" sz="3200" b="1" dirty="0"/>
          </a:p>
        </p:txBody>
      </p:sp>
      <p:sp>
        <p:nvSpPr>
          <p:cNvPr id="3" name="Obdĺžnik 2"/>
          <p:cNvSpPr/>
          <p:nvPr/>
        </p:nvSpPr>
        <p:spPr>
          <a:xfrm>
            <a:off x="412789" y="1559272"/>
            <a:ext cx="8339050" cy="1815882"/>
          </a:xfrm>
          <a:prstGeom prst="rect">
            <a:avLst/>
          </a:prstGeom>
        </p:spPr>
        <p:txBody>
          <a:bodyPr wrap="square">
            <a:spAutoFit/>
          </a:bodyPr>
          <a:lstStyle/>
          <a:p>
            <a:r>
              <a:rPr lang="en-US" sz="2800" b="1" dirty="0">
                <a:solidFill>
                  <a:srgbClr val="000000"/>
                </a:solidFill>
              </a:rPr>
              <a:t>The main reason that companies are interested in co-operating with universities is twofold: </a:t>
            </a:r>
            <a:r>
              <a:rPr lang="sk-SK" sz="2800" b="1" dirty="0">
                <a:solidFill>
                  <a:srgbClr val="000000"/>
                </a:solidFill>
              </a:rPr>
              <a:t/>
            </a:r>
            <a:br>
              <a:rPr lang="sk-SK" sz="2800" b="1" dirty="0">
                <a:solidFill>
                  <a:srgbClr val="000000"/>
                </a:solidFill>
              </a:rPr>
            </a:br>
            <a:r>
              <a:rPr lang="sk-SK" sz="2800" b="1" dirty="0">
                <a:solidFill>
                  <a:srgbClr val="000000"/>
                </a:solidFill>
              </a:rPr>
              <a:t>- </a:t>
            </a:r>
            <a:r>
              <a:rPr lang="en-US" sz="2800" b="1" dirty="0">
                <a:solidFill>
                  <a:srgbClr val="000000"/>
                </a:solidFill>
              </a:rPr>
              <a:t>access to applied research; </a:t>
            </a:r>
            <a:r>
              <a:rPr lang="sk-SK" sz="2800" b="1" dirty="0">
                <a:solidFill>
                  <a:srgbClr val="000000"/>
                </a:solidFill>
              </a:rPr>
              <a:t/>
            </a:r>
            <a:br>
              <a:rPr lang="sk-SK" sz="2800" b="1" dirty="0">
                <a:solidFill>
                  <a:srgbClr val="000000"/>
                </a:solidFill>
              </a:rPr>
            </a:br>
            <a:r>
              <a:rPr lang="sk-SK" sz="2800" b="1" dirty="0">
                <a:solidFill>
                  <a:srgbClr val="000000"/>
                </a:solidFill>
              </a:rPr>
              <a:t>- </a:t>
            </a:r>
            <a:r>
              <a:rPr lang="en-US" sz="2800" b="1" dirty="0">
                <a:solidFill>
                  <a:srgbClr val="000000"/>
                </a:solidFill>
              </a:rPr>
              <a:t>the quality of the </a:t>
            </a:r>
            <a:r>
              <a:rPr lang="en-US" sz="2800" b="1" dirty="0" smtClean="0">
                <a:solidFill>
                  <a:srgbClr val="000000"/>
                </a:solidFill>
              </a:rPr>
              <a:t>graduates. </a:t>
            </a:r>
            <a:endParaRPr lang="sk-SK" sz="2400" dirty="0"/>
          </a:p>
        </p:txBody>
      </p:sp>
    </p:spTree>
    <p:extLst>
      <p:ext uri="{BB962C8B-B14F-4D97-AF65-F5344CB8AC3E}">
        <p14:creationId xmlns:p14="http://schemas.microsoft.com/office/powerpoint/2010/main" val="2024818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GRAFIKA\PUBLIKÁCIE\ZSP SR Bulletin\ZSP SR 1024x768 2.jpg"/>
          <p:cNvPicPr>
            <a:picLocks noChangeAspect="1" noChangeArrowheads="1"/>
          </p:cNvPicPr>
          <p:nvPr/>
        </p:nvPicPr>
        <p:blipFill>
          <a:blip r:embed="rId2" cstate="print"/>
          <a:srcRect/>
          <a:stretch>
            <a:fillRect/>
          </a:stretch>
        </p:blipFill>
        <p:spPr bwMode="auto">
          <a:xfrm>
            <a:off x="0" y="-28575"/>
            <a:ext cx="9182100" cy="6886575"/>
          </a:xfrm>
          <a:prstGeom prst="rect">
            <a:avLst/>
          </a:prstGeom>
          <a:noFill/>
          <a:ln w="9525">
            <a:noFill/>
            <a:miter lim="800000"/>
            <a:headEnd/>
            <a:tailEnd/>
          </a:ln>
        </p:spPr>
      </p:pic>
      <p:sp>
        <p:nvSpPr>
          <p:cNvPr id="2" name="Title 1"/>
          <p:cNvSpPr>
            <a:spLocks noGrp="1"/>
          </p:cNvSpPr>
          <p:nvPr>
            <p:ph type="title"/>
          </p:nvPr>
        </p:nvSpPr>
        <p:spPr>
          <a:xfrm>
            <a:off x="399070" y="607294"/>
            <a:ext cx="8229600" cy="6250706"/>
          </a:xfrm>
        </p:spPr>
        <p:txBody>
          <a:bodyPr>
            <a:noAutofit/>
          </a:bodyPr>
          <a:lstStyle/>
          <a:p>
            <a:pPr algn="l"/>
            <a:r>
              <a:rPr lang="en-US" sz="1800" b="1" dirty="0">
                <a:solidFill>
                  <a:srgbClr val="000000"/>
                </a:solidFill>
              </a:rPr>
              <a:t>Unfortunately, in the last few years we have seen a divergence between the promises and reality. </a:t>
            </a:r>
            <a:r>
              <a:rPr lang="sk-SK" sz="1800" dirty="0"/>
              <a:t/>
            </a:r>
            <a:br>
              <a:rPr lang="sk-SK" sz="1800" dirty="0"/>
            </a:br>
            <a:r>
              <a:rPr lang="sk-SK" sz="1800" b="1" i="0" u="none" strike="noStrike" baseline="0" dirty="0" smtClean="0">
                <a:solidFill>
                  <a:srgbClr val="000000"/>
                </a:solidFill>
              </a:rPr>
              <a:t/>
            </a:r>
            <a:br>
              <a:rPr lang="sk-SK" sz="1800" b="1" i="0" u="none" strike="noStrike" baseline="0" dirty="0" smtClean="0">
                <a:solidFill>
                  <a:srgbClr val="000000"/>
                </a:solidFill>
              </a:rPr>
            </a:br>
            <a:r>
              <a:rPr lang="en-GB" sz="2800" b="1" u="sng" dirty="0" smtClean="0"/>
              <a:t>Financial </a:t>
            </a:r>
            <a:r>
              <a:rPr lang="en-GB" sz="2800" b="1" u="sng" dirty="0"/>
              <a:t>resources are allocated ineffectively by the state, three times </a:t>
            </a:r>
            <a:r>
              <a:rPr lang="en-GB" sz="2800" b="1" u="sng" dirty="0" smtClean="0"/>
              <a:t>over</a:t>
            </a:r>
            <a:r>
              <a:rPr lang="sk-SK" sz="2800" b="1" u="sng" dirty="0" smtClean="0"/>
              <a:t>:</a:t>
            </a:r>
            <a:br>
              <a:rPr lang="sk-SK" sz="2800" b="1" u="sng" dirty="0" smtClean="0"/>
            </a:br>
            <a:r>
              <a:rPr lang="sk-SK" sz="2800" dirty="0" smtClean="0"/>
              <a:t>- </a:t>
            </a:r>
            <a:r>
              <a:rPr lang="sk-SK" sz="2800" b="1" dirty="0" smtClean="0"/>
              <a:t>f</a:t>
            </a:r>
            <a:r>
              <a:rPr lang="en-GB" sz="2800" b="1" dirty="0" err="1" smtClean="0"/>
              <a:t>irstly</a:t>
            </a:r>
            <a:r>
              <a:rPr lang="en-GB" sz="2800" b="1" dirty="0" smtClean="0"/>
              <a:t> </a:t>
            </a:r>
            <a:r>
              <a:rPr lang="en-GB" sz="2800" dirty="0" smtClean="0"/>
              <a:t>the </a:t>
            </a:r>
            <a:r>
              <a:rPr lang="en-GB" sz="2800" dirty="0"/>
              <a:t>Ministry of Education </a:t>
            </a:r>
            <a:r>
              <a:rPr lang="en-GB" sz="2800" dirty="0" smtClean="0"/>
              <a:t>give</a:t>
            </a:r>
            <a:r>
              <a:rPr lang="sk-SK" sz="2800" dirty="0" smtClean="0"/>
              <a:t>s</a:t>
            </a:r>
            <a:r>
              <a:rPr lang="en-GB" sz="2800" dirty="0" smtClean="0"/>
              <a:t> </a:t>
            </a:r>
            <a:r>
              <a:rPr lang="en-GB" sz="2800" dirty="0"/>
              <a:t>money </a:t>
            </a:r>
            <a:r>
              <a:rPr lang="en-GB" sz="2800" dirty="0" smtClean="0"/>
              <a:t>to </a:t>
            </a:r>
            <a:r>
              <a:rPr lang="en-GB" sz="2800" dirty="0"/>
              <a:t>schools which educate an </a:t>
            </a:r>
            <a:r>
              <a:rPr lang="en-GB" sz="2800" dirty="0" smtClean="0"/>
              <a:t>army</a:t>
            </a:r>
            <a:r>
              <a:rPr lang="sk-SK" sz="2800" dirty="0" smtClean="0"/>
              <a:t> </a:t>
            </a:r>
            <a:r>
              <a:rPr lang="sk-SK" sz="2800" dirty="0" err="1" smtClean="0"/>
              <a:t>of</a:t>
            </a:r>
            <a:r>
              <a:rPr lang="sk-SK" sz="2800" dirty="0" smtClean="0"/>
              <a:t> </a:t>
            </a:r>
            <a:r>
              <a:rPr lang="en-GB" sz="2800" dirty="0" err="1" smtClean="0"/>
              <a:t>unemploy</a:t>
            </a:r>
            <a:r>
              <a:rPr lang="sk-SK" sz="2800" dirty="0" err="1" smtClean="0"/>
              <a:t>ed</a:t>
            </a:r>
            <a:r>
              <a:rPr lang="sk-SK" sz="2800" dirty="0" smtClean="0"/>
              <a:t>,</a:t>
            </a:r>
            <a:br>
              <a:rPr lang="sk-SK" sz="2800" dirty="0" smtClean="0"/>
            </a:br>
            <a:r>
              <a:rPr lang="sk-SK" sz="2800" dirty="0" smtClean="0"/>
              <a:t>. </a:t>
            </a:r>
            <a:r>
              <a:rPr lang="en-GB" sz="2800" b="1" dirty="0" smtClean="0"/>
              <a:t>secondly</a:t>
            </a:r>
            <a:r>
              <a:rPr lang="sk-SK" sz="2800" dirty="0" smtClean="0"/>
              <a:t> </a:t>
            </a:r>
            <a:r>
              <a:rPr lang="en-GB" sz="2800" dirty="0"/>
              <a:t>the Ministry of Labour and Social Affairs is given resources to support the </a:t>
            </a:r>
            <a:r>
              <a:rPr lang="en-GB" sz="2800" dirty="0" smtClean="0"/>
              <a:t>unemployed</a:t>
            </a:r>
            <a:r>
              <a:rPr lang="sk-SK" sz="2800" dirty="0" smtClean="0"/>
              <a:t> </a:t>
            </a:r>
            <a:r>
              <a:rPr lang="en-GB" sz="2800" dirty="0" smtClean="0"/>
              <a:t>graduates</a:t>
            </a:r>
            <a:r>
              <a:rPr lang="sk-SK" sz="2800" dirty="0" smtClean="0"/>
              <a:t>,</a:t>
            </a:r>
            <a:br>
              <a:rPr lang="sk-SK" sz="2800" dirty="0" smtClean="0"/>
            </a:br>
            <a:r>
              <a:rPr lang="sk-SK" sz="2800" dirty="0" smtClean="0"/>
              <a:t>-</a:t>
            </a:r>
            <a:r>
              <a:rPr lang="en-GB" sz="2800" dirty="0" smtClean="0"/>
              <a:t> </a:t>
            </a:r>
            <a:r>
              <a:rPr lang="en-GB" sz="2800" b="1" dirty="0"/>
              <a:t>thirdly</a:t>
            </a:r>
            <a:r>
              <a:rPr lang="en-GB" sz="2800" dirty="0"/>
              <a:t>, money is then provided for retraining these unemployed graduates.</a:t>
            </a:r>
            <a:r>
              <a:rPr lang="sk-SK" sz="2800" dirty="0"/>
              <a:t/>
            </a:r>
            <a:br>
              <a:rPr lang="sk-SK" sz="2800" dirty="0"/>
            </a:br>
            <a:endParaRPr lang="en-US" sz="2800" b="1" i="1" u="none" strike="noStrike" baseline="0" dirty="0" smtClean="0">
              <a:solidFill>
                <a:srgbClr val="000000"/>
              </a:solidFill>
            </a:endParaRPr>
          </a:p>
        </p:txBody>
      </p:sp>
      <p:sp>
        <p:nvSpPr>
          <p:cNvPr id="5" name="Rounded Rectangle 5"/>
          <p:cNvSpPr/>
          <p:nvPr/>
        </p:nvSpPr>
        <p:spPr>
          <a:xfrm>
            <a:off x="553430" y="109816"/>
            <a:ext cx="8075240"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sk-SK" sz="3200" b="1" dirty="0" smtClean="0"/>
              <a:t>2. </a:t>
            </a:r>
            <a:r>
              <a:rPr lang="en-GB" sz="3200" b="1" dirty="0" smtClean="0"/>
              <a:t>Problems </a:t>
            </a:r>
            <a:r>
              <a:rPr lang="en-GB" sz="3200" b="1" dirty="0"/>
              <a:t>of technical education in the </a:t>
            </a:r>
            <a:r>
              <a:rPr lang="sk-SK" sz="3200" b="1" dirty="0" smtClean="0"/>
              <a:t>SK</a:t>
            </a:r>
            <a:endParaRPr lang="sk-SK" sz="3200" b="1" dirty="0"/>
          </a:p>
        </p:txBody>
      </p:sp>
    </p:spTree>
    <p:extLst>
      <p:ext uri="{BB962C8B-B14F-4D97-AF65-F5344CB8AC3E}">
        <p14:creationId xmlns:p14="http://schemas.microsoft.com/office/powerpoint/2010/main" val="889515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829</Words>
  <Application>Microsoft Office PowerPoint</Application>
  <PresentationFormat>Prezentácia na obrazovke (4:3)</PresentationFormat>
  <Paragraphs>116</Paragraphs>
  <Slides>22</Slides>
  <Notes>0</Notes>
  <HiddenSlides>0</HiddenSlides>
  <MMClips>1</MMClips>
  <ScaleCrop>false</ScaleCrop>
  <HeadingPairs>
    <vt:vector size="6" baseType="variant">
      <vt:variant>
        <vt:lpstr>Motív</vt:lpstr>
      </vt:variant>
      <vt:variant>
        <vt:i4>1</vt:i4>
      </vt:variant>
      <vt:variant>
        <vt:lpstr>Vložené servery OLE</vt:lpstr>
      </vt:variant>
      <vt:variant>
        <vt:i4>2</vt:i4>
      </vt:variant>
      <vt:variant>
        <vt:lpstr>Nadpisy snímok</vt:lpstr>
      </vt:variant>
      <vt:variant>
        <vt:i4>22</vt:i4>
      </vt:variant>
    </vt:vector>
  </HeadingPairs>
  <TitlesOfParts>
    <vt:vector size="25" baseType="lpstr">
      <vt:lpstr>Office Theme</vt:lpstr>
      <vt:lpstr>Worksheet</vt:lpstr>
      <vt:lpstr>Dokument</vt:lpstr>
      <vt:lpstr>Education Offered by Universities and Enterprises’ Real Needs  Prof. Ing. Ľubomír Šooš, PhD. Bc. Malcolm Jones       Slovak University of Technology Bratislava,  Faculty of Mechanical Engineering,  Slovak Republic.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        Where are weaknesses  in the system: - is the education of young people really effective?,  - what is the quality of our graduates like?,  - how are education and industry connected?   - is there really so little money in the system, or is it rather that the system of allocating it is inefficient?’</vt:lpstr>
      <vt:lpstr>Unfortunately, in the last few years we have seen a divergence between the promises and reality.   Financial resources are allocated ineffectively by the state, three times over: - firstly the Ministry of Education gives money to schools which educate an army of unemployed, . secondly the Ministry of Labour and Social Affairs is given resources to support the unemployed graduates, - thirdly, money is then provided for retraining these unemployed graduates. </vt:lpstr>
      <vt:lpstr>Student numbers quality of education in technical subjects such as maths and physics in secondary schools is inadequate. - motivation  of the student s for studying at technical universities is low - technical education in our society is undervalued University study - more than 70% of graduates of secundary school leavers want to     study at university. - more than 50% of students in their first year of undergraduate study     find the courses too difficult and fail,  - more than 90% of first degree students continue to the second    degree level - graduates (Bc.) who after completing their first degree don’t have    enough necessary practical experience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Offered by Universities and Enterprises’ Real Needs</dc:title>
  <dc:creator>MX</dc:creator>
  <cp:lastModifiedBy>Lubomir Soos</cp:lastModifiedBy>
  <cp:revision>34</cp:revision>
  <dcterms:created xsi:type="dcterms:W3CDTF">2014-09-22T06:55:06Z</dcterms:created>
  <dcterms:modified xsi:type="dcterms:W3CDTF">2014-09-26T08:03:59Z</dcterms:modified>
</cp:coreProperties>
</file>