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62" r:id="rId4"/>
    <p:sldId id="258" r:id="rId5"/>
    <p:sldId id="264" r:id="rId6"/>
    <p:sldId id="266" r:id="rId7"/>
    <p:sldId id="280" r:id="rId8"/>
    <p:sldId id="281" r:id="rId9"/>
    <p:sldId id="283" r:id="rId10"/>
    <p:sldId id="267" r:id="rId11"/>
    <p:sldId id="269" r:id="rId12"/>
    <p:sldId id="284" r:id="rId13"/>
    <p:sldId id="286" r:id="rId14"/>
    <p:sldId id="285" r:id="rId15"/>
    <p:sldId id="287" r:id="rId16"/>
    <p:sldId id="275" r:id="rId17"/>
  </p:sldIdLst>
  <p:sldSz cx="9144000" cy="6858000" type="screen4x3"/>
  <p:notesSz cx="6662738" cy="9906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lmeida" initials="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66"/>
    <a:srgbClr val="009900"/>
    <a:srgbClr val="FFFF66"/>
    <a:srgbClr val="E8FFB9"/>
    <a:srgbClr val="F1FFD5"/>
    <a:srgbClr val="ECFFC5"/>
    <a:srgbClr val="00E2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08" autoAdjust="0"/>
  </p:normalViewPr>
  <p:slideViewPr>
    <p:cSldViewPr>
      <p:cViewPr>
        <p:scale>
          <a:sx n="89" d="100"/>
          <a:sy n="89" d="100"/>
        </p:scale>
        <p:origin x="-8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23T10:23:45.541" idx="3">
    <p:pos x="1626" y="325"/>
    <p:text>communities of practice, certo?</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23297-7727-4473-8CE6-9B530B545A6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pt-PT"/>
        </a:p>
      </dgm:t>
    </dgm:pt>
    <dgm:pt modelId="{DCA2D1DA-954E-4255-B3C7-2D71B0FAD9E9}">
      <dgm:prSet/>
      <dgm:spPr/>
      <dgm:t>
        <a:bodyPr/>
        <a:lstStyle/>
        <a:p>
          <a:pPr rtl="0"/>
          <a:r>
            <a:rPr lang="en-GB" b="1" smtClean="0"/>
            <a:t>Shared space</a:t>
          </a:r>
          <a:endParaRPr lang="pt-PT" dirty="0">
            <a:latin typeface="Calibri" pitchFamily="34" charset="0"/>
            <a:cs typeface="Calibri" pitchFamily="34" charset="0"/>
          </a:endParaRPr>
        </a:p>
      </dgm:t>
    </dgm:pt>
    <dgm:pt modelId="{9F7457D9-549D-41D5-B6D4-F3F25B2ECC03}" type="parTrans" cxnId="{91B6FA8B-FB1C-4390-B265-39D57BCA4E31}">
      <dgm:prSet/>
      <dgm:spPr/>
      <dgm:t>
        <a:bodyPr/>
        <a:lstStyle/>
        <a:p>
          <a:endParaRPr lang="pt-PT">
            <a:latin typeface="Calibri" pitchFamily="34" charset="0"/>
            <a:cs typeface="Calibri" pitchFamily="34" charset="0"/>
          </a:endParaRPr>
        </a:p>
      </dgm:t>
    </dgm:pt>
    <dgm:pt modelId="{142B1651-6994-4969-BEE0-CB5A4EFFCC72}" type="sibTrans" cxnId="{91B6FA8B-FB1C-4390-B265-39D57BCA4E31}">
      <dgm:prSet/>
      <dgm:spPr/>
      <dgm:t>
        <a:bodyPr/>
        <a:lstStyle/>
        <a:p>
          <a:endParaRPr lang="pt-PT">
            <a:latin typeface="Calibri" pitchFamily="34" charset="0"/>
            <a:cs typeface="Calibri" pitchFamily="34" charset="0"/>
          </a:endParaRPr>
        </a:p>
      </dgm:t>
    </dgm:pt>
    <dgm:pt modelId="{985A8C08-8A0D-4901-8FF2-35D8ECD67177}">
      <dgm:prSet/>
      <dgm:spPr/>
      <dgm:t>
        <a:bodyPr/>
        <a:lstStyle/>
        <a:p>
          <a:pPr rtl="0"/>
          <a:r>
            <a:rPr lang="en-GB" b="1" dirty="0" smtClean="0"/>
            <a:t>Immersion and</a:t>
          </a:r>
          <a:r>
            <a:rPr lang="en-GB" dirty="0" smtClean="0"/>
            <a:t> </a:t>
          </a:r>
          <a:r>
            <a:rPr lang="en-GB" b="1" dirty="0" smtClean="0"/>
            <a:t>Interactivity</a:t>
          </a:r>
          <a:endParaRPr lang="pt-PT" dirty="0">
            <a:latin typeface="Calibri" pitchFamily="34" charset="0"/>
            <a:cs typeface="Calibri" pitchFamily="34" charset="0"/>
          </a:endParaRPr>
        </a:p>
      </dgm:t>
    </dgm:pt>
    <dgm:pt modelId="{099090E7-B969-4F9D-8961-1B291032FC5F}" type="parTrans" cxnId="{9E721E79-BA53-4266-9E94-566C3EDCC231}">
      <dgm:prSet/>
      <dgm:spPr/>
      <dgm:t>
        <a:bodyPr/>
        <a:lstStyle/>
        <a:p>
          <a:endParaRPr lang="pt-PT">
            <a:latin typeface="Calibri" pitchFamily="34" charset="0"/>
            <a:cs typeface="Calibri" pitchFamily="34" charset="0"/>
          </a:endParaRPr>
        </a:p>
      </dgm:t>
    </dgm:pt>
    <dgm:pt modelId="{E9D484D7-28AB-4EE7-B0F2-E67846E9185B}" type="sibTrans" cxnId="{9E721E79-BA53-4266-9E94-566C3EDCC231}">
      <dgm:prSet/>
      <dgm:spPr/>
      <dgm:t>
        <a:bodyPr/>
        <a:lstStyle/>
        <a:p>
          <a:endParaRPr lang="pt-PT">
            <a:latin typeface="Calibri" pitchFamily="34" charset="0"/>
            <a:cs typeface="Calibri" pitchFamily="34" charset="0"/>
          </a:endParaRPr>
        </a:p>
      </dgm:t>
    </dgm:pt>
    <dgm:pt modelId="{A82CA2BA-1253-4647-88FA-C2370491F3B4}">
      <dgm:prSet/>
      <dgm:spPr/>
      <dgm:t>
        <a:bodyPr/>
        <a:lstStyle/>
        <a:p>
          <a:pPr rtl="0"/>
          <a:r>
            <a:rPr lang="en-GB" b="1" dirty="0" smtClean="0"/>
            <a:t>Persistence</a:t>
          </a:r>
          <a:endParaRPr lang="pt-PT" dirty="0">
            <a:latin typeface="Calibri" pitchFamily="34" charset="0"/>
            <a:cs typeface="Calibri" pitchFamily="34" charset="0"/>
          </a:endParaRPr>
        </a:p>
      </dgm:t>
    </dgm:pt>
    <dgm:pt modelId="{FBD6A096-5553-4655-BDAD-4582E8133F12}" type="parTrans" cxnId="{27EFC2E3-4A30-4D63-BB36-7F76E8C52DCE}">
      <dgm:prSet/>
      <dgm:spPr/>
      <dgm:t>
        <a:bodyPr/>
        <a:lstStyle/>
        <a:p>
          <a:endParaRPr lang="pt-PT">
            <a:latin typeface="Calibri" pitchFamily="34" charset="0"/>
            <a:cs typeface="Calibri" pitchFamily="34" charset="0"/>
          </a:endParaRPr>
        </a:p>
      </dgm:t>
    </dgm:pt>
    <dgm:pt modelId="{551D29E8-8D0F-4372-AF71-B09A549F1AC5}" type="sibTrans" cxnId="{27EFC2E3-4A30-4D63-BB36-7F76E8C52DCE}">
      <dgm:prSet/>
      <dgm:spPr/>
      <dgm:t>
        <a:bodyPr/>
        <a:lstStyle/>
        <a:p>
          <a:endParaRPr lang="pt-PT">
            <a:latin typeface="Calibri" pitchFamily="34" charset="0"/>
            <a:cs typeface="Calibri" pitchFamily="34" charset="0"/>
          </a:endParaRPr>
        </a:p>
      </dgm:t>
    </dgm:pt>
    <dgm:pt modelId="{4787AF73-B37C-468A-AD1C-8126C587AAE9}">
      <dgm:prSet/>
      <dgm:spPr/>
      <dgm:t>
        <a:bodyPr/>
        <a:lstStyle/>
        <a:p>
          <a:pPr rtl="0"/>
          <a:r>
            <a:rPr lang="en-GB" b="1" smtClean="0"/>
            <a:t>Immediacy</a:t>
          </a:r>
          <a:endParaRPr lang="pt-PT" dirty="0">
            <a:latin typeface="Calibri" pitchFamily="34" charset="0"/>
            <a:cs typeface="Calibri" pitchFamily="34" charset="0"/>
          </a:endParaRPr>
        </a:p>
      </dgm:t>
    </dgm:pt>
    <dgm:pt modelId="{F8FC41F4-F5EE-48D1-A242-5534B5CB83CE}" type="parTrans" cxnId="{B8157439-E16E-4A79-88DC-F962C08C57B6}">
      <dgm:prSet/>
      <dgm:spPr/>
      <dgm:t>
        <a:bodyPr/>
        <a:lstStyle/>
        <a:p>
          <a:endParaRPr lang="pt-PT">
            <a:latin typeface="Calibri" pitchFamily="34" charset="0"/>
            <a:cs typeface="Calibri" pitchFamily="34" charset="0"/>
          </a:endParaRPr>
        </a:p>
      </dgm:t>
    </dgm:pt>
    <dgm:pt modelId="{93888CF7-5704-437D-9557-B853A698854D}" type="sibTrans" cxnId="{B8157439-E16E-4A79-88DC-F962C08C57B6}">
      <dgm:prSet/>
      <dgm:spPr/>
      <dgm:t>
        <a:bodyPr/>
        <a:lstStyle/>
        <a:p>
          <a:endParaRPr lang="pt-PT">
            <a:latin typeface="Calibri" pitchFamily="34" charset="0"/>
            <a:cs typeface="Calibri" pitchFamily="34" charset="0"/>
          </a:endParaRPr>
        </a:p>
      </dgm:t>
    </dgm:pt>
    <dgm:pt modelId="{2D8BD342-94F0-4E60-8EDD-A5C2A5523ECE}">
      <dgm:prSet/>
      <dgm:spPr/>
      <dgm:t>
        <a:bodyPr/>
        <a:lstStyle/>
        <a:p>
          <a:pPr rtl="0"/>
          <a:r>
            <a:rPr lang="en-GB" b="1" dirty="0" smtClean="0"/>
            <a:t>Socialization:</a:t>
          </a:r>
          <a:endParaRPr lang="pt-PT" dirty="0">
            <a:latin typeface="Calibri" pitchFamily="34" charset="0"/>
            <a:cs typeface="Calibri" pitchFamily="34" charset="0"/>
          </a:endParaRPr>
        </a:p>
      </dgm:t>
    </dgm:pt>
    <dgm:pt modelId="{DCE0B103-1DC7-4CAA-AD5C-340A77AC3710}" type="parTrans" cxnId="{F61F0B61-5E33-49CE-AE3C-1B312624CD71}">
      <dgm:prSet/>
      <dgm:spPr/>
      <dgm:t>
        <a:bodyPr/>
        <a:lstStyle/>
        <a:p>
          <a:endParaRPr lang="pt-PT">
            <a:latin typeface="Calibri" pitchFamily="34" charset="0"/>
            <a:cs typeface="Calibri" pitchFamily="34" charset="0"/>
          </a:endParaRPr>
        </a:p>
      </dgm:t>
    </dgm:pt>
    <dgm:pt modelId="{9ACEB99D-9536-455F-8F58-0FA69AD48CDF}" type="sibTrans" cxnId="{F61F0B61-5E33-49CE-AE3C-1B312624CD71}">
      <dgm:prSet/>
      <dgm:spPr/>
      <dgm:t>
        <a:bodyPr/>
        <a:lstStyle/>
        <a:p>
          <a:endParaRPr lang="pt-PT">
            <a:latin typeface="Calibri" pitchFamily="34" charset="0"/>
            <a:cs typeface="Calibri" pitchFamily="34" charset="0"/>
          </a:endParaRPr>
        </a:p>
      </dgm:t>
    </dgm:pt>
    <dgm:pt modelId="{5B11149E-51CA-46DA-B4B1-B15BB9615AD0}" type="pres">
      <dgm:prSet presAssocID="{88523297-7727-4473-8CE6-9B530B545A6B}" presName="compositeShape" presStyleCnt="0">
        <dgm:presLayoutVars>
          <dgm:chMax val="7"/>
          <dgm:dir/>
          <dgm:resizeHandles val="exact"/>
        </dgm:presLayoutVars>
      </dgm:prSet>
      <dgm:spPr/>
      <dgm:t>
        <a:bodyPr/>
        <a:lstStyle/>
        <a:p>
          <a:endParaRPr lang="pt-PT"/>
        </a:p>
      </dgm:t>
    </dgm:pt>
    <dgm:pt modelId="{EF2A7B23-4B57-4EF0-A85B-F7D83CD0276C}" type="pres">
      <dgm:prSet presAssocID="{DCA2D1DA-954E-4255-B3C7-2D71B0FAD9E9}" presName="circ1" presStyleLbl="vennNode1" presStyleIdx="0" presStyleCnt="5"/>
      <dgm:spPr>
        <a:solidFill>
          <a:srgbClr val="FF6600">
            <a:alpha val="50000"/>
          </a:srgbClr>
        </a:solidFill>
      </dgm:spPr>
      <dgm:t>
        <a:bodyPr/>
        <a:lstStyle/>
        <a:p>
          <a:endParaRPr lang="en-US"/>
        </a:p>
      </dgm:t>
    </dgm:pt>
    <dgm:pt modelId="{5F0BB434-1D4C-4A54-85C5-B6DBF0EC4870}" type="pres">
      <dgm:prSet presAssocID="{DCA2D1DA-954E-4255-B3C7-2D71B0FAD9E9}" presName="circ1Tx" presStyleLbl="revTx" presStyleIdx="0" presStyleCnt="0" custScaleX="172673">
        <dgm:presLayoutVars>
          <dgm:chMax val="0"/>
          <dgm:chPref val="0"/>
          <dgm:bulletEnabled val="1"/>
        </dgm:presLayoutVars>
      </dgm:prSet>
      <dgm:spPr/>
      <dgm:t>
        <a:bodyPr/>
        <a:lstStyle/>
        <a:p>
          <a:endParaRPr lang="pt-PT"/>
        </a:p>
      </dgm:t>
    </dgm:pt>
    <dgm:pt modelId="{37233897-DCFE-4061-83E3-0AFA503823FE}" type="pres">
      <dgm:prSet presAssocID="{985A8C08-8A0D-4901-8FF2-35D8ECD67177}" presName="circ2" presStyleLbl="vennNode1" presStyleIdx="1" presStyleCnt="5"/>
      <dgm:spPr>
        <a:solidFill>
          <a:srgbClr val="FF6600">
            <a:alpha val="50000"/>
          </a:srgbClr>
        </a:solidFill>
      </dgm:spPr>
      <dgm:t>
        <a:bodyPr/>
        <a:lstStyle/>
        <a:p>
          <a:endParaRPr lang="en-US"/>
        </a:p>
      </dgm:t>
    </dgm:pt>
    <dgm:pt modelId="{6FE993AE-5AC0-49FE-8D77-92C40C522BFD}" type="pres">
      <dgm:prSet presAssocID="{985A8C08-8A0D-4901-8FF2-35D8ECD67177}" presName="circ2Tx" presStyleLbl="revTx" presStyleIdx="0" presStyleCnt="0" custScaleX="138215">
        <dgm:presLayoutVars>
          <dgm:chMax val="0"/>
          <dgm:chPref val="0"/>
          <dgm:bulletEnabled val="1"/>
        </dgm:presLayoutVars>
      </dgm:prSet>
      <dgm:spPr/>
      <dgm:t>
        <a:bodyPr/>
        <a:lstStyle/>
        <a:p>
          <a:endParaRPr lang="pt-PT"/>
        </a:p>
      </dgm:t>
    </dgm:pt>
    <dgm:pt modelId="{A3CE555D-AD72-4927-9C42-8BB66CFF66AB}" type="pres">
      <dgm:prSet presAssocID="{A82CA2BA-1253-4647-88FA-C2370491F3B4}" presName="circ3" presStyleLbl="vennNode1" presStyleIdx="2" presStyleCnt="5"/>
      <dgm:spPr>
        <a:solidFill>
          <a:srgbClr val="FF6600">
            <a:alpha val="50000"/>
          </a:srgbClr>
        </a:solidFill>
      </dgm:spPr>
      <dgm:t>
        <a:bodyPr/>
        <a:lstStyle/>
        <a:p>
          <a:endParaRPr lang="en-US"/>
        </a:p>
      </dgm:t>
    </dgm:pt>
    <dgm:pt modelId="{8757E578-5D57-42CC-914D-CE440DDC6D3F}" type="pres">
      <dgm:prSet presAssocID="{A82CA2BA-1253-4647-88FA-C2370491F3B4}" presName="circ3Tx" presStyleLbl="revTx" presStyleIdx="0" presStyleCnt="0" custScaleX="129287" custLinFactNeighborX="16465" custLinFactNeighborY="0">
        <dgm:presLayoutVars>
          <dgm:chMax val="0"/>
          <dgm:chPref val="0"/>
          <dgm:bulletEnabled val="1"/>
        </dgm:presLayoutVars>
      </dgm:prSet>
      <dgm:spPr/>
      <dgm:t>
        <a:bodyPr/>
        <a:lstStyle/>
        <a:p>
          <a:endParaRPr lang="pt-PT"/>
        </a:p>
      </dgm:t>
    </dgm:pt>
    <dgm:pt modelId="{97693C4F-5F9A-4CA9-A745-FCC0C18D97CB}" type="pres">
      <dgm:prSet presAssocID="{4787AF73-B37C-468A-AD1C-8126C587AAE9}" presName="circ4" presStyleLbl="vennNode1" presStyleIdx="3" presStyleCnt="5"/>
      <dgm:spPr>
        <a:solidFill>
          <a:srgbClr val="FF6600">
            <a:alpha val="50000"/>
          </a:srgbClr>
        </a:solidFill>
      </dgm:spPr>
      <dgm:t>
        <a:bodyPr/>
        <a:lstStyle/>
        <a:p>
          <a:endParaRPr lang="en-US"/>
        </a:p>
      </dgm:t>
    </dgm:pt>
    <dgm:pt modelId="{A6B26C7A-CBE9-4C1E-85F4-32FF6A07EB83}" type="pres">
      <dgm:prSet presAssocID="{4787AF73-B37C-468A-AD1C-8126C587AAE9}" presName="circ4Tx" presStyleLbl="revTx" presStyleIdx="0" presStyleCnt="0" custScaleX="167789" custLinFactNeighborX="-28227" custLinFactNeighborY="0">
        <dgm:presLayoutVars>
          <dgm:chMax val="0"/>
          <dgm:chPref val="0"/>
          <dgm:bulletEnabled val="1"/>
        </dgm:presLayoutVars>
      </dgm:prSet>
      <dgm:spPr/>
      <dgm:t>
        <a:bodyPr/>
        <a:lstStyle/>
        <a:p>
          <a:endParaRPr lang="pt-PT"/>
        </a:p>
      </dgm:t>
    </dgm:pt>
    <dgm:pt modelId="{0BEAB616-E34F-4D1D-B659-08D6DA189217}" type="pres">
      <dgm:prSet presAssocID="{2D8BD342-94F0-4E60-8EDD-A5C2A5523ECE}" presName="circ5" presStyleLbl="vennNode1" presStyleIdx="4" presStyleCnt="5"/>
      <dgm:spPr>
        <a:solidFill>
          <a:srgbClr val="FF6600">
            <a:alpha val="50000"/>
          </a:srgbClr>
        </a:solidFill>
      </dgm:spPr>
      <dgm:t>
        <a:bodyPr/>
        <a:lstStyle/>
        <a:p>
          <a:endParaRPr lang="en-US"/>
        </a:p>
      </dgm:t>
    </dgm:pt>
    <dgm:pt modelId="{920CA034-839F-4F42-B6F4-C104048A9293}" type="pres">
      <dgm:prSet presAssocID="{2D8BD342-94F0-4E60-8EDD-A5C2A5523ECE}" presName="circ5Tx" presStyleLbl="revTx" presStyleIdx="0" presStyleCnt="0" custScaleX="167021" custLinFactNeighborX="-31755" custLinFactNeighborY="1679">
        <dgm:presLayoutVars>
          <dgm:chMax val="0"/>
          <dgm:chPref val="0"/>
          <dgm:bulletEnabled val="1"/>
        </dgm:presLayoutVars>
      </dgm:prSet>
      <dgm:spPr/>
      <dgm:t>
        <a:bodyPr/>
        <a:lstStyle/>
        <a:p>
          <a:endParaRPr lang="pt-PT"/>
        </a:p>
      </dgm:t>
    </dgm:pt>
  </dgm:ptLst>
  <dgm:cxnLst>
    <dgm:cxn modelId="{9C690CAC-070E-9343-9672-EEC80436B65F}" type="presOf" srcId="{2D8BD342-94F0-4E60-8EDD-A5C2A5523ECE}" destId="{920CA034-839F-4F42-B6F4-C104048A9293}" srcOrd="0" destOrd="0" presId="urn:microsoft.com/office/officeart/2005/8/layout/venn1"/>
    <dgm:cxn modelId="{27EFC2E3-4A30-4D63-BB36-7F76E8C52DCE}" srcId="{88523297-7727-4473-8CE6-9B530B545A6B}" destId="{A82CA2BA-1253-4647-88FA-C2370491F3B4}" srcOrd="2" destOrd="0" parTransId="{FBD6A096-5553-4655-BDAD-4582E8133F12}" sibTransId="{551D29E8-8D0F-4372-AF71-B09A549F1AC5}"/>
    <dgm:cxn modelId="{76614D7A-C9BC-534F-AA7E-4784030C7E13}" type="presOf" srcId="{4787AF73-B37C-468A-AD1C-8126C587AAE9}" destId="{A6B26C7A-CBE9-4C1E-85F4-32FF6A07EB83}" srcOrd="0" destOrd="0" presId="urn:microsoft.com/office/officeart/2005/8/layout/venn1"/>
    <dgm:cxn modelId="{9160DAA0-0174-054E-82AE-2FEA70729315}" type="presOf" srcId="{88523297-7727-4473-8CE6-9B530B545A6B}" destId="{5B11149E-51CA-46DA-B4B1-B15BB9615AD0}" srcOrd="0" destOrd="0" presId="urn:microsoft.com/office/officeart/2005/8/layout/venn1"/>
    <dgm:cxn modelId="{91B6FA8B-FB1C-4390-B265-39D57BCA4E31}" srcId="{88523297-7727-4473-8CE6-9B530B545A6B}" destId="{DCA2D1DA-954E-4255-B3C7-2D71B0FAD9E9}" srcOrd="0" destOrd="0" parTransId="{9F7457D9-549D-41D5-B6D4-F3F25B2ECC03}" sibTransId="{142B1651-6994-4969-BEE0-CB5A4EFFCC72}"/>
    <dgm:cxn modelId="{9E721E79-BA53-4266-9E94-566C3EDCC231}" srcId="{88523297-7727-4473-8CE6-9B530B545A6B}" destId="{985A8C08-8A0D-4901-8FF2-35D8ECD67177}" srcOrd="1" destOrd="0" parTransId="{099090E7-B969-4F9D-8961-1B291032FC5F}" sibTransId="{E9D484D7-28AB-4EE7-B0F2-E67846E9185B}"/>
    <dgm:cxn modelId="{B8157439-E16E-4A79-88DC-F962C08C57B6}" srcId="{88523297-7727-4473-8CE6-9B530B545A6B}" destId="{4787AF73-B37C-468A-AD1C-8126C587AAE9}" srcOrd="3" destOrd="0" parTransId="{F8FC41F4-F5EE-48D1-A242-5534B5CB83CE}" sibTransId="{93888CF7-5704-437D-9557-B853A698854D}"/>
    <dgm:cxn modelId="{43EFA64B-3FEA-AA48-AFA6-3F91D0349DEC}" type="presOf" srcId="{985A8C08-8A0D-4901-8FF2-35D8ECD67177}" destId="{6FE993AE-5AC0-49FE-8D77-92C40C522BFD}" srcOrd="0" destOrd="0" presId="urn:microsoft.com/office/officeart/2005/8/layout/venn1"/>
    <dgm:cxn modelId="{4446D047-A3CD-0A40-A253-B93ACBEE1CF8}" type="presOf" srcId="{DCA2D1DA-954E-4255-B3C7-2D71B0FAD9E9}" destId="{5F0BB434-1D4C-4A54-85C5-B6DBF0EC4870}" srcOrd="0" destOrd="0" presId="urn:microsoft.com/office/officeart/2005/8/layout/venn1"/>
    <dgm:cxn modelId="{F61F0B61-5E33-49CE-AE3C-1B312624CD71}" srcId="{88523297-7727-4473-8CE6-9B530B545A6B}" destId="{2D8BD342-94F0-4E60-8EDD-A5C2A5523ECE}" srcOrd="4" destOrd="0" parTransId="{DCE0B103-1DC7-4CAA-AD5C-340A77AC3710}" sibTransId="{9ACEB99D-9536-455F-8F58-0FA69AD48CDF}"/>
    <dgm:cxn modelId="{67FD24E1-E755-F94A-8634-467E719507DB}" type="presOf" srcId="{A82CA2BA-1253-4647-88FA-C2370491F3B4}" destId="{8757E578-5D57-42CC-914D-CE440DDC6D3F}" srcOrd="0" destOrd="0" presId="urn:microsoft.com/office/officeart/2005/8/layout/venn1"/>
    <dgm:cxn modelId="{323FCBB5-2B7C-FE49-BC20-6F8A6C2E57EB}" type="presParOf" srcId="{5B11149E-51CA-46DA-B4B1-B15BB9615AD0}" destId="{EF2A7B23-4B57-4EF0-A85B-F7D83CD0276C}" srcOrd="0" destOrd="0" presId="urn:microsoft.com/office/officeart/2005/8/layout/venn1"/>
    <dgm:cxn modelId="{3C52BBCC-6070-0F46-9D03-22EC21BF885C}" type="presParOf" srcId="{5B11149E-51CA-46DA-B4B1-B15BB9615AD0}" destId="{5F0BB434-1D4C-4A54-85C5-B6DBF0EC4870}" srcOrd="1" destOrd="0" presId="urn:microsoft.com/office/officeart/2005/8/layout/venn1"/>
    <dgm:cxn modelId="{09721D2F-9E7C-8A46-9F13-A7DFB46B833D}" type="presParOf" srcId="{5B11149E-51CA-46DA-B4B1-B15BB9615AD0}" destId="{37233897-DCFE-4061-83E3-0AFA503823FE}" srcOrd="2" destOrd="0" presId="urn:microsoft.com/office/officeart/2005/8/layout/venn1"/>
    <dgm:cxn modelId="{8F3316C4-9C05-024D-8E8C-0DBF388FBA68}" type="presParOf" srcId="{5B11149E-51CA-46DA-B4B1-B15BB9615AD0}" destId="{6FE993AE-5AC0-49FE-8D77-92C40C522BFD}" srcOrd="3" destOrd="0" presId="urn:microsoft.com/office/officeart/2005/8/layout/venn1"/>
    <dgm:cxn modelId="{1EF7E4D4-B996-D341-A059-CD3FE26C9F86}" type="presParOf" srcId="{5B11149E-51CA-46DA-B4B1-B15BB9615AD0}" destId="{A3CE555D-AD72-4927-9C42-8BB66CFF66AB}" srcOrd="4" destOrd="0" presId="urn:microsoft.com/office/officeart/2005/8/layout/venn1"/>
    <dgm:cxn modelId="{C77CB79C-849A-884D-837C-512BE1D5ECB7}" type="presParOf" srcId="{5B11149E-51CA-46DA-B4B1-B15BB9615AD0}" destId="{8757E578-5D57-42CC-914D-CE440DDC6D3F}" srcOrd="5" destOrd="0" presId="urn:microsoft.com/office/officeart/2005/8/layout/venn1"/>
    <dgm:cxn modelId="{E20DBE59-AB93-4240-B508-E7B03B00FC52}" type="presParOf" srcId="{5B11149E-51CA-46DA-B4B1-B15BB9615AD0}" destId="{97693C4F-5F9A-4CA9-A745-FCC0C18D97CB}" srcOrd="6" destOrd="0" presId="urn:microsoft.com/office/officeart/2005/8/layout/venn1"/>
    <dgm:cxn modelId="{EA3876DA-C9B7-E941-94B1-935F8B379186}" type="presParOf" srcId="{5B11149E-51CA-46DA-B4B1-B15BB9615AD0}" destId="{A6B26C7A-CBE9-4C1E-85F4-32FF6A07EB83}" srcOrd="7" destOrd="0" presId="urn:microsoft.com/office/officeart/2005/8/layout/venn1"/>
    <dgm:cxn modelId="{D7B64489-9E35-2F44-B0E8-29DBA503C71E}" type="presParOf" srcId="{5B11149E-51CA-46DA-B4B1-B15BB9615AD0}" destId="{0BEAB616-E34F-4D1D-B659-08D6DA189217}" srcOrd="8" destOrd="0" presId="urn:microsoft.com/office/officeart/2005/8/layout/venn1"/>
    <dgm:cxn modelId="{53084ECE-CB14-3A4B-95CE-8A630C636204}" type="presParOf" srcId="{5B11149E-51CA-46DA-B4B1-B15BB9615AD0}" destId="{920CA034-839F-4F42-B6F4-C104048A9293}" srcOrd="9"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0111A-E797-A24F-859E-14B1452F21B9}" type="doc">
      <dgm:prSet loTypeId="urn:microsoft.com/office/officeart/2005/8/layout/venn1" loCatId="relationship" qsTypeId="urn:microsoft.com/office/officeart/2005/8/quickstyle/simple4" qsCatId="simple" csTypeId="urn:microsoft.com/office/officeart/2005/8/colors/accent1_2" csCatId="accent1" phldr="1"/>
      <dgm:spPr/>
    </dgm:pt>
    <dgm:pt modelId="{55361CA1-DA6A-7B48-8379-BA5A56CB3CCE}">
      <dgm:prSet phldrT="[Text]"/>
      <dgm:spPr/>
      <dgm:t>
        <a:bodyPr/>
        <a:lstStyle/>
        <a:p>
          <a:r>
            <a:rPr lang="en-US" dirty="0" smtClean="0"/>
            <a:t>Active Worlds</a:t>
          </a:r>
          <a:endParaRPr lang="en-US" dirty="0"/>
        </a:p>
      </dgm:t>
    </dgm:pt>
    <dgm:pt modelId="{EAAC8B30-FB4D-DC41-80D6-F4E09DCF639E}" type="parTrans" cxnId="{42A596BD-86B0-9B4E-AEBC-07536A3AE7E6}">
      <dgm:prSet/>
      <dgm:spPr/>
      <dgm:t>
        <a:bodyPr/>
        <a:lstStyle/>
        <a:p>
          <a:endParaRPr lang="en-US"/>
        </a:p>
      </dgm:t>
    </dgm:pt>
    <dgm:pt modelId="{F39B216B-741B-804D-976A-C092CF47076D}" type="sibTrans" cxnId="{42A596BD-86B0-9B4E-AEBC-07536A3AE7E6}">
      <dgm:prSet/>
      <dgm:spPr/>
      <dgm:t>
        <a:bodyPr/>
        <a:lstStyle/>
        <a:p>
          <a:endParaRPr lang="en-US"/>
        </a:p>
      </dgm:t>
    </dgm:pt>
    <dgm:pt modelId="{507B10F2-4A14-D745-B6D2-89A480D1DAA5}">
      <dgm:prSet phldrT="[Text]"/>
      <dgm:spPr/>
      <dgm:t>
        <a:bodyPr/>
        <a:lstStyle/>
        <a:p>
          <a:r>
            <a:rPr lang="en-US" dirty="0" smtClean="0"/>
            <a:t>Second life</a:t>
          </a:r>
          <a:endParaRPr lang="en-US" dirty="0"/>
        </a:p>
      </dgm:t>
    </dgm:pt>
    <dgm:pt modelId="{97CC3298-C8CD-AD4F-A94E-F048AF172FEC}" type="parTrans" cxnId="{34938D55-09CC-7C47-83B9-5B871DE458E8}">
      <dgm:prSet/>
      <dgm:spPr/>
      <dgm:t>
        <a:bodyPr/>
        <a:lstStyle/>
        <a:p>
          <a:endParaRPr lang="en-US"/>
        </a:p>
      </dgm:t>
    </dgm:pt>
    <dgm:pt modelId="{91F54118-9437-6349-BD08-0469EA197C09}" type="sibTrans" cxnId="{34938D55-09CC-7C47-83B9-5B871DE458E8}">
      <dgm:prSet/>
      <dgm:spPr/>
      <dgm:t>
        <a:bodyPr/>
        <a:lstStyle/>
        <a:p>
          <a:endParaRPr lang="en-US"/>
        </a:p>
      </dgm:t>
    </dgm:pt>
    <dgm:pt modelId="{FE52642C-806F-A148-A5DB-0E4DBD0D1F4C}">
      <dgm:prSet phldrT="[Text]"/>
      <dgm:spPr/>
      <dgm:t>
        <a:bodyPr/>
        <a:lstStyle/>
        <a:p>
          <a:r>
            <a:rPr lang="en-US" dirty="0" smtClean="0"/>
            <a:t>Wonderland</a:t>
          </a:r>
          <a:endParaRPr lang="en-US" dirty="0"/>
        </a:p>
      </dgm:t>
    </dgm:pt>
    <dgm:pt modelId="{580E506B-8066-DF41-8DD9-3FB7290620BD}" type="parTrans" cxnId="{DEB9E3CF-1854-C14F-AA0F-4EB005D933F5}">
      <dgm:prSet/>
      <dgm:spPr/>
      <dgm:t>
        <a:bodyPr/>
        <a:lstStyle/>
        <a:p>
          <a:endParaRPr lang="en-US"/>
        </a:p>
      </dgm:t>
    </dgm:pt>
    <dgm:pt modelId="{68093E64-D052-BE4A-9AD5-B13D92CE6E60}" type="sibTrans" cxnId="{DEB9E3CF-1854-C14F-AA0F-4EB005D933F5}">
      <dgm:prSet/>
      <dgm:spPr/>
      <dgm:t>
        <a:bodyPr/>
        <a:lstStyle/>
        <a:p>
          <a:endParaRPr lang="en-US"/>
        </a:p>
      </dgm:t>
    </dgm:pt>
    <dgm:pt modelId="{7DF9226C-0F09-F648-BBA3-9EE3B3CCF343}">
      <dgm:prSet phldrT="[Text]"/>
      <dgm:spPr/>
      <dgm:t>
        <a:bodyPr/>
        <a:lstStyle/>
        <a:p>
          <a:r>
            <a:rPr lang="en-US" dirty="0" smtClean="0"/>
            <a:t>Cobalt (croquet)</a:t>
          </a:r>
          <a:endParaRPr lang="en-US" dirty="0"/>
        </a:p>
      </dgm:t>
    </dgm:pt>
    <dgm:pt modelId="{8BB6D3E8-050E-2D49-9CA7-14484AF7806F}" type="parTrans" cxnId="{CBB06633-4ABD-D944-AAC9-C8041897194E}">
      <dgm:prSet/>
      <dgm:spPr/>
      <dgm:t>
        <a:bodyPr/>
        <a:lstStyle/>
        <a:p>
          <a:endParaRPr lang="en-US"/>
        </a:p>
      </dgm:t>
    </dgm:pt>
    <dgm:pt modelId="{9A11F374-31AD-ED46-84E0-134C40D6F5E8}" type="sibTrans" cxnId="{CBB06633-4ABD-D944-AAC9-C8041897194E}">
      <dgm:prSet/>
      <dgm:spPr/>
      <dgm:t>
        <a:bodyPr/>
        <a:lstStyle/>
        <a:p>
          <a:endParaRPr lang="en-US"/>
        </a:p>
      </dgm:t>
    </dgm:pt>
    <dgm:pt modelId="{BD6E8FC5-1782-9242-81DA-0EF66901DBA2}">
      <dgm:prSet phldrT="[Text]"/>
      <dgm:spPr/>
      <dgm:t>
        <a:bodyPr/>
        <a:lstStyle/>
        <a:p>
          <a:r>
            <a:rPr lang="en-US" dirty="0" smtClean="0"/>
            <a:t>OpenSim</a:t>
          </a:r>
          <a:endParaRPr lang="en-US" dirty="0"/>
        </a:p>
      </dgm:t>
    </dgm:pt>
    <dgm:pt modelId="{24420AB2-7325-B848-A483-2E4BC0706C86}" type="parTrans" cxnId="{BC6951F6-B05C-2841-9DD5-24B6AEAB7DD5}">
      <dgm:prSet/>
      <dgm:spPr/>
      <dgm:t>
        <a:bodyPr/>
        <a:lstStyle/>
        <a:p>
          <a:endParaRPr lang="en-US"/>
        </a:p>
      </dgm:t>
    </dgm:pt>
    <dgm:pt modelId="{A7396707-F88E-2C49-BB48-6B2AA63D9C82}" type="sibTrans" cxnId="{BC6951F6-B05C-2841-9DD5-24B6AEAB7DD5}">
      <dgm:prSet/>
      <dgm:spPr/>
      <dgm:t>
        <a:bodyPr/>
        <a:lstStyle/>
        <a:p>
          <a:endParaRPr lang="en-US"/>
        </a:p>
      </dgm:t>
    </dgm:pt>
    <dgm:pt modelId="{A5FFDD54-E524-406C-A414-7FF5DC5012B4}">
      <dgm:prSet phldrT="[Text]"/>
      <dgm:spPr/>
      <dgm:t>
        <a:bodyPr/>
        <a:lstStyle/>
        <a:p>
          <a:r>
            <a:rPr lang="en-US" dirty="0" smtClean="0"/>
            <a:t>Lively (Google)</a:t>
          </a:r>
          <a:endParaRPr lang="en-US" dirty="0"/>
        </a:p>
      </dgm:t>
    </dgm:pt>
    <dgm:pt modelId="{36A1781B-4B18-42AB-AED4-ACC2D3F0953F}" type="parTrans" cxnId="{43A9B4EA-52D2-49CC-99FE-4654892F9D52}">
      <dgm:prSet/>
      <dgm:spPr/>
      <dgm:t>
        <a:bodyPr/>
        <a:lstStyle/>
        <a:p>
          <a:endParaRPr lang="pt-PT"/>
        </a:p>
      </dgm:t>
    </dgm:pt>
    <dgm:pt modelId="{B4CC5F7D-1BC2-4A9A-AE5E-BC8B8637374B}" type="sibTrans" cxnId="{43A9B4EA-52D2-49CC-99FE-4654892F9D52}">
      <dgm:prSet/>
      <dgm:spPr/>
      <dgm:t>
        <a:bodyPr/>
        <a:lstStyle/>
        <a:p>
          <a:endParaRPr lang="pt-PT"/>
        </a:p>
      </dgm:t>
    </dgm:pt>
    <dgm:pt modelId="{AF00A834-E167-FE42-B516-BE0912ED9942}" type="pres">
      <dgm:prSet presAssocID="{47E0111A-E797-A24F-859E-14B1452F21B9}" presName="compositeShape" presStyleCnt="0">
        <dgm:presLayoutVars>
          <dgm:chMax val="7"/>
          <dgm:dir/>
          <dgm:resizeHandles val="exact"/>
        </dgm:presLayoutVars>
      </dgm:prSet>
      <dgm:spPr/>
    </dgm:pt>
    <dgm:pt modelId="{9A15E64D-92D9-574F-AFCB-10F1551EC346}" type="pres">
      <dgm:prSet presAssocID="{55361CA1-DA6A-7B48-8379-BA5A56CB3CCE}" presName="circ1" presStyleLbl="vennNode1" presStyleIdx="0" presStyleCnt="6"/>
      <dgm:spPr/>
    </dgm:pt>
    <dgm:pt modelId="{65202C99-926F-6541-80A0-535C159CA315}" type="pres">
      <dgm:prSet presAssocID="{55361CA1-DA6A-7B48-8379-BA5A56CB3CCE}" presName="circ1Tx" presStyleLbl="revTx" presStyleIdx="0" presStyleCnt="0" custScaleX="138328">
        <dgm:presLayoutVars>
          <dgm:chMax val="0"/>
          <dgm:chPref val="0"/>
          <dgm:bulletEnabled val="1"/>
        </dgm:presLayoutVars>
      </dgm:prSet>
      <dgm:spPr/>
      <dgm:t>
        <a:bodyPr/>
        <a:lstStyle/>
        <a:p>
          <a:endParaRPr lang="en-US"/>
        </a:p>
      </dgm:t>
    </dgm:pt>
    <dgm:pt modelId="{9DF5862B-8573-7741-9016-C12AB7766749}" type="pres">
      <dgm:prSet presAssocID="{507B10F2-4A14-D745-B6D2-89A480D1DAA5}" presName="circ2" presStyleLbl="vennNode1" presStyleIdx="1" presStyleCnt="6" custLinFactNeighborX="-405" custLinFactNeighborY="-6620"/>
      <dgm:spPr/>
    </dgm:pt>
    <dgm:pt modelId="{84FB4A59-CD4F-5D44-A229-00B136C27D5C}" type="pres">
      <dgm:prSet presAssocID="{507B10F2-4A14-D745-B6D2-89A480D1DAA5}" presName="circ2Tx" presStyleLbl="revTx" presStyleIdx="0" presStyleCnt="0">
        <dgm:presLayoutVars>
          <dgm:chMax val="0"/>
          <dgm:chPref val="0"/>
          <dgm:bulletEnabled val="1"/>
        </dgm:presLayoutVars>
      </dgm:prSet>
      <dgm:spPr/>
      <dgm:t>
        <a:bodyPr/>
        <a:lstStyle/>
        <a:p>
          <a:endParaRPr lang="en-US"/>
        </a:p>
      </dgm:t>
    </dgm:pt>
    <dgm:pt modelId="{BE9579A1-117E-114D-B5D0-4FE4398B26AE}" type="pres">
      <dgm:prSet presAssocID="{FE52642C-806F-A148-A5DB-0E4DBD0D1F4C}" presName="circ3" presStyleLbl="vennNode1" presStyleIdx="2" presStyleCnt="6" custLinFactNeighborX="-23520" custLinFactNeighborY="-10943"/>
      <dgm:spPr/>
    </dgm:pt>
    <dgm:pt modelId="{C18A0204-B199-D446-92A2-64CF3F76B465}" type="pres">
      <dgm:prSet presAssocID="{FE52642C-806F-A148-A5DB-0E4DBD0D1F4C}" presName="circ3Tx" presStyleLbl="revTx" presStyleIdx="0" presStyleCnt="0">
        <dgm:presLayoutVars>
          <dgm:chMax val="0"/>
          <dgm:chPref val="0"/>
          <dgm:bulletEnabled val="1"/>
        </dgm:presLayoutVars>
      </dgm:prSet>
      <dgm:spPr/>
      <dgm:t>
        <a:bodyPr/>
        <a:lstStyle/>
        <a:p>
          <a:endParaRPr lang="en-US"/>
        </a:p>
      </dgm:t>
    </dgm:pt>
    <dgm:pt modelId="{CEF04A0A-0AD6-C94B-A17C-C77190269E32}" type="pres">
      <dgm:prSet presAssocID="{7DF9226C-0F09-F648-BBA3-9EE3B3CCF343}" presName="circ4" presStyleLbl="vennNode1" presStyleIdx="3" presStyleCnt="6"/>
      <dgm:spPr/>
    </dgm:pt>
    <dgm:pt modelId="{3AA8E11E-C7DE-E843-931C-4C0815407DAB}" type="pres">
      <dgm:prSet presAssocID="{7DF9226C-0F09-F648-BBA3-9EE3B3CCF343}" presName="circ4Tx" presStyleLbl="revTx" presStyleIdx="0" presStyleCnt="0">
        <dgm:presLayoutVars>
          <dgm:chMax val="0"/>
          <dgm:chPref val="0"/>
          <dgm:bulletEnabled val="1"/>
        </dgm:presLayoutVars>
      </dgm:prSet>
      <dgm:spPr/>
      <dgm:t>
        <a:bodyPr/>
        <a:lstStyle/>
        <a:p>
          <a:endParaRPr lang="en-US"/>
        </a:p>
      </dgm:t>
    </dgm:pt>
    <dgm:pt modelId="{0181BC15-43E8-7244-88AA-0D28F443FFA5}" type="pres">
      <dgm:prSet presAssocID="{BD6E8FC5-1782-9242-81DA-0EF66901DBA2}" presName="circ5" presStyleLbl="vennNode1" presStyleIdx="4" presStyleCnt="6"/>
      <dgm:spPr/>
    </dgm:pt>
    <dgm:pt modelId="{A5E8060C-1A18-B142-B524-D0118F0BCDC1}" type="pres">
      <dgm:prSet presAssocID="{BD6E8FC5-1782-9242-81DA-0EF66901DBA2}" presName="circ5Tx" presStyleLbl="revTx" presStyleIdx="0" presStyleCnt="0">
        <dgm:presLayoutVars>
          <dgm:chMax val="0"/>
          <dgm:chPref val="0"/>
          <dgm:bulletEnabled val="1"/>
        </dgm:presLayoutVars>
      </dgm:prSet>
      <dgm:spPr/>
      <dgm:t>
        <a:bodyPr/>
        <a:lstStyle/>
        <a:p>
          <a:endParaRPr lang="en-US"/>
        </a:p>
      </dgm:t>
    </dgm:pt>
    <dgm:pt modelId="{E6876198-0A38-4A94-AD1E-DA8BFAA328EA}" type="pres">
      <dgm:prSet presAssocID="{A5FFDD54-E524-406C-A414-7FF5DC5012B4}" presName="circ6" presStyleLbl="vennNode1" presStyleIdx="5" presStyleCnt="6"/>
      <dgm:spPr/>
    </dgm:pt>
    <dgm:pt modelId="{25728354-A158-4492-B886-057A44D27064}" type="pres">
      <dgm:prSet presAssocID="{A5FFDD54-E524-406C-A414-7FF5DC5012B4}" presName="circ6Tx" presStyleLbl="revTx" presStyleIdx="0" presStyleCnt="0">
        <dgm:presLayoutVars>
          <dgm:chMax val="0"/>
          <dgm:chPref val="0"/>
          <dgm:bulletEnabled val="1"/>
        </dgm:presLayoutVars>
      </dgm:prSet>
      <dgm:spPr/>
      <dgm:t>
        <a:bodyPr/>
        <a:lstStyle/>
        <a:p>
          <a:endParaRPr lang="pt-PT"/>
        </a:p>
      </dgm:t>
    </dgm:pt>
  </dgm:ptLst>
  <dgm:cxnLst>
    <dgm:cxn modelId="{BC7D2C3D-052F-E64F-9486-920E42291E28}" type="presOf" srcId="{47E0111A-E797-A24F-859E-14B1452F21B9}" destId="{AF00A834-E167-FE42-B516-BE0912ED9942}" srcOrd="0" destOrd="0" presId="urn:microsoft.com/office/officeart/2005/8/layout/venn1"/>
    <dgm:cxn modelId="{CBB06633-4ABD-D944-AAC9-C8041897194E}" srcId="{47E0111A-E797-A24F-859E-14B1452F21B9}" destId="{7DF9226C-0F09-F648-BBA3-9EE3B3CCF343}" srcOrd="3" destOrd="0" parTransId="{8BB6D3E8-050E-2D49-9CA7-14484AF7806F}" sibTransId="{9A11F374-31AD-ED46-84E0-134C40D6F5E8}"/>
    <dgm:cxn modelId="{DEB9E3CF-1854-C14F-AA0F-4EB005D933F5}" srcId="{47E0111A-E797-A24F-859E-14B1452F21B9}" destId="{FE52642C-806F-A148-A5DB-0E4DBD0D1F4C}" srcOrd="2" destOrd="0" parTransId="{580E506B-8066-DF41-8DD9-3FB7290620BD}" sibTransId="{68093E64-D052-BE4A-9AD5-B13D92CE6E60}"/>
    <dgm:cxn modelId="{276F1DED-1994-E143-B681-25995A552911}" type="presOf" srcId="{7DF9226C-0F09-F648-BBA3-9EE3B3CCF343}" destId="{3AA8E11E-C7DE-E843-931C-4C0815407DAB}" srcOrd="0" destOrd="0" presId="urn:microsoft.com/office/officeart/2005/8/layout/venn1"/>
    <dgm:cxn modelId="{39E13260-8222-DE48-8BE1-757822EACF0A}" type="presOf" srcId="{A5FFDD54-E524-406C-A414-7FF5DC5012B4}" destId="{25728354-A158-4492-B886-057A44D27064}" srcOrd="0" destOrd="0" presId="urn:microsoft.com/office/officeart/2005/8/layout/venn1"/>
    <dgm:cxn modelId="{2CCCC242-2685-C04E-84EE-78D702AFA490}" type="presOf" srcId="{507B10F2-4A14-D745-B6D2-89A480D1DAA5}" destId="{84FB4A59-CD4F-5D44-A229-00B136C27D5C}" srcOrd="0" destOrd="0" presId="urn:microsoft.com/office/officeart/2005/8/layout/venn1"/>
    <dgm:cxn modelId="{F49847D2-A98C-0243-A0E0-BA6D0713FD4D}" type="presOf" srcId="{55361CA1-DA6A-7B48-8379-BA5A56CB3CCE}" destId="{65202C99-926F-6541-80A0-535C159CA315}" srcOrd="0" destOrd="0" presId="urn:microsoft.com/office/officeart/2005/8/layout/venn1"/>
    <dgm:cxn modelId="{43A9B4EA-52D2-49CC-99FE-4654892F9D52}" srcId="{47E0111A-E797-A24F-859E-14B1452F21B9}" destId="{A5FFDD54-E524-406C-A414-7FF5DC5012B4}" srcOrd="5" destOrd="0" parTransId="{36A1781B-4B18-42AB-AED4-ACC2D3F0953F}" sibTransId="{B4CC5F7D-1BC2-4A9A-AE5E-BC8B8637374B}"/>
    <dgm:cxn modelId="{34938D55-09CC-7C47-83B9-5B871DE458E8}" srcId="{47E0111A-E797-A24F-859E-14B1452F21B9}" destId="{507B10F2-4A14-D745-B6D2-89A480D1DAA5}" srcOrd="1" destOrd="0" parTransId="{97CC3298-C8CD-AD4F-A94E-F048AF172FEC}" sibTransId="{91F54118-9437-6349-BD08-0469EA197C09}"/>
    <dgm:cxn modelId="{42A596BD-86B0-9B4E-AEBC-07536A3AE7E6}" srcId="{47E0111A-E797-A24F-859E-14B1452F21B9}" destId="{55361CA1-DA6A-7B48-8379-BA5A56CB3CCE}" srcOrd="0" destOrd="0" parTransId="{EAAC8B30-FB4D-DC41-80D6-F4E09DCF639E}" sibTransId="{F39B216B-741B-804D-976A-C092CF47076D}"/>
    <dgm:cxn modelId="{5DADD8A9-ECA9-F049-B1C7-AB37A3941DD0}" type="presOf" srcId="{FE52642C-806F-A148-A5DB-0E4DBD0D1F4C}" destId="{C18A0204-B199-D446-92A2-64CF3F76B465}" srcOrd="0" destOrd="0" presId="urn:microsoft.com/office/officeart/2005/8/layout/venn1"/>
    <dgm:cxn modelId="{5315C692-730A-FD44-AF55-240456EF8E91}" type="presOf" srcId="{BD6E8FC5-1782-9242-81DA-0EF66901DBA2}" destId="{A5E8060C-1A18-B142-B524-D0118F0BCDC1}" srcOrd="0" destOrd="0" presId="urn:microsoft.com/office/officeart/2005/8/layout/venn1"/>
    <dgm:cxn modelId="{BC6951F6-B05C-2841-9DD5-24B6AEAB7DD5}" srcId="{47E0111A-E797-A24F-859E-14B1452F21B9}" destId="{BD6E8FC5-1782-9242-81DA-0EF66901DBA2}" srcOrd="4" destOrd="0" parTransId="{24420AB2-7325-B848-A483-2E4BC0706C86}" sibTransId="{A7396707-F88E-2C49-BB48-6B2AA63D9C82}"/>
    <dgm:cxn modelId="{F174FFE8-C50E-0544-99D8-3654D65242DA}" type="presParOf" srcId="{AF00A834-E167-FE42-B516-BE0912ED9942}" destId="{9A15E64D-92D9-574F-AFCB-10F1551EC346}" srcOrd="0" destOrd="0" presId="urn:microsoft.com/office/officeart/2005/8/layout/venn1"/>
    <dgm:cxn modelId="{35F684A8-7F6B-0A48-B01B-88CB7CE6B7D4}" type="presParOf" srcId="{AF00A834-E167-FE42-B516-BE0912ED9942}" destId="{65202C99-926F-6541-80A0-535C159CA315}" srcOrd="1" destOrd="0" presId="urn:microsoft.com/office/officeart/2005/8/layout/venn1"/>
    <dgm:cxn modelId="{FD5CA94A-EB22-5848-BCA8-7560DB98373F}" type="presParOf" srcId="{AF00A834-E167-FE42-B516-BE0912ED9942}" destId="{9DF5862B-8573-7741-9016-C12AB7766749}" srcOrd="2" destOrd="0" presId="urn:microsoft.com/office/officeart/2005/8/layout/venn1"/>
    <dgm:cxn modelId="{4136EC95-69EC-EB44-8215-3F13AED9ABC8}" type="presParOf" srcId="{AF00A834-E167-FE42-B516-BE0912ED9942}" destId="{84FB4A59-CD4F-5D44-A229-00B136C27D5C}" srcOrd="3" destOrd="0" presId="urn:microsoft.com/office/officeart/2005/8/layout/venn1"/>
    <dgm:cxn modelId="{036AC2CA-414C-BD4E-941D-5D2DD68B6A86}" type="presParOf" srcId="{AF00A834-E167-FE42-B516-BE0912ED9942}" destId="{BE9579A1-117E-114D-B5D0-4FE4398B26AE}" srcOrd="4" destOrd="0" presId="urn:microsoft.com/office/officeart/2005/8/layout/venn1"/>
    <dgm:cxn modelId="{EB401E18-F279-AB44-B364-CAAD8B72EA53}" type="presParOf" srcId="{AF00A834-E167-FE42-B516-BE0912ED9942}" destId="{C18A0204-B199-D446-92A2-64CF3F76B465}" srcOrd="5" destOrd="0" presId="urn:microsoft.com/office/officeart/2005/8/layout/venn1"/>
    <dgm:cxn modelId="{C2425503-A028-FC41-A5AE-48B489F3FF0E}" type="presParOf" srcId="{AF00A834-E167-FE42-B516-BE0912ED9942}" destId="{CEF04A0A-0AD6-C94B-A17C-C77190269E32}" srcOrd="6" destOrd="0" presId="urn:microsoft.com/office/officeart/2005/8/layout/venn1"/>
    <dgm:cxn modelId="{41B3376B-C9B3-4846-AD34-563A8E726DDF}" type="presParOf" srcId="{AF00A834-E167-FE42-B516-BE0912ED9942}" destId="{3AA8E11E-C7DE-E843-931C-4C0815407DAB}" srcOrd="7" destOrd="0" presId="urn:microsoft.com/office/officeart/2005/8/layout/venn1"/>
    <dgm:cxn modelId="{EBB6A7EF-DA20-2C4E-99C8-52E5626120FA}" type="presParOf" srcId="{AF00A834-E167-FE42-B516-BE0912ED9942}" destId="{0181BC15-43E8-7244-88AA-0D28F443FFA5}" srcOrd="8" destOrd="0" presId="urn:microsoft.com/office/officeart/2005/8/layout/venn1"/>
    <dgm:cxn modelId="{B1B9B2C9-4D98-5942-9301-199A573EB3CB}" type="presParOf" srcId="{AF00A834-E167-FE42-B516-BE0912ED9942}" destId="{A5E8060C-1A18-B142-B524-D0118F0BCDC1}" srcOrd="9" destOrd="0" presId="urn:microsoft.com/office/officeart/2005/8/layout/venn1"/>
    <dgm:cxn modelId="{5080E47B-3965-4B45-91AD-22BA51972481}" type="presParOf" srcId="{AF00A834-E167-FE42-B516-BE0912ED9942}" destId="{E6876198-0A38-4A94-AD1E-DA8BFAA328EA}" srcOrd="10" destOrd="0" presId="urn:microsoft.com/office/officeart/2005/8/layout/venn1"/>
    <dgm:cxn modelId="{B4377962-EE0B-814B-B77D-1F8041A28708}" type="presParOf" srcId="{AF00A834-E167-FE42-B516-BE0912ED9942}" destId="{25728354-A158-4492-B886-057A44D27064}"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7B23-4B57-4EF0-A85B-F7D83CD0276C}">
      <dsp:nvSpPr>
        <dsp:cNvPr id="0" name=""/>
        <dsp:cNvSpPr/>
      </dsp:nvSpPr>
      <dsp:spPr>
        <a:xfrm>
          <a:off x="2391346" y="1005591"/>
          <a:ext cx="1234937" cy="1234937"/>
        </a:xfrm>
        <a:prstGeom prst="ellipse">
          <a:avLst/>
        </a:prstGeom>
        <a:solidFill>
          <a:srgbClr val="FF660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0BB434-1D4C-4A54-85C5-B6DBF0EC4870}">
      <dsp:nvSpPr>
        <dsp:cNvPr id="0" name=""/>
        <dsp:cNvSpPr/>
      </dsp:nvSpPr>
      <dsp:spPr>
        <a:xfrm>
          <a:off x="1772021" y="0"/>
          <a:ext cx="2473587" cy="829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GB" sz="2100" b="1" kern="1200" smtClean="0"/>
            <a:t>Shared space</a:t>
          </a:r>
          <a:endParaRPr lang="pt-PT" sz="2100" kern="1200" dirty="0">
            <a:latin typeface="Calibri" pitchFamily="34" charset="0"/>
            <a:cs typeface="Calibri" pitchFamily="34" charset="0"/>
          </a:endParaRPr>
        </a:p>
      </dsp:txBody>
      <dsp:txXfrm>
        <a:off x="1772021" y="0"/>
        <a:ext cx="2473587" cy="829172"/>
      </dsp:txXfrm>
    </dsp:sp>
    <dsp:sp modelId="{37233897-DCFE-4061-83E3-0AFA503823FE}">
      <dsp:nvSpPr>
        <dsp:cNvPr id="0" name=""/>
        <dsp:cNvSpPr/>
      </dsp:nvSpPr>
      <dsp:spPr>
        <a:xfrm>
          <a:off x="2861116" y="1346787"/>
          <a:ext cx="1234937" cy="1234937"/>
        </a:xfrm>
        <a:prstGeom prst="ellipse">
          <a:avLst/>
        </a:prstGeom>
        <a:solidFill>
          <a:srgbClr val="FF660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FE993AE-5AC0-49FE-8D77-92C40C522BFD}">
      <dsp:nvSpPr>
        <dsp:cNvPr id="0" name=""/>
        <dsp:cNvSpPr/>
      </dsp:nvSpPr>
      <dsp:spPr>
        <a:xfrm>
          <a:off x="3948950" y="1093801"/>
          <a:ext cx="1775143" cy="8997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GB" sz="2000" b="1" kern="1200" dirty="0" smtClean="0"/>
            <a:t>Immersion and</a:t>
          </a:r>
          <a:r>
            <a:rPr lang="en-GB" sz="2000" kern="1200" dirty="0" smtClean="0"/>
            <a:t> </a:t>
          </a:r>
          <a:r>
            <a:rPr lang="en-GB" sz="2000" b="1" kern="1200" dirty="0" smtClean="0"/>
            <a:t>Interactivity</a:t>
          </a:r>
          <a:endParaRPr lang="pt-PT" sz="2000" kern="1200" dirty="0">
            <a:latin typeface="Calibri" pitchFamily="34" charset="0"/>
            <a:cs typeface="Calibri" pitchFamily="34" charset="0"/>
          </a:endParaRPr>
        </a:p>
      </dsp:txBody>
      <dsp:txXfrm>
        <a:off x="3948950" y="1093801"/>
        <a:ext cx="1775143" cy="899739"/>
      </dsp:txXfrm>
    </dsp:sp>
    <dsp:sp modelId="{A3CE555D-AD72-4927-9C42-8BB66CFF66AB}">
      <dsp:nvSpPr>
        <dsp:cNvPr id="0" name=""/>
        <dsp:cNvSpPr/>
      </dsp:nvSpPr>
      <dsp:spPr>
        <a:xfrm>
          <a:off x="2681803" y="1899333"/>
          <a:ext cx="1234937" cy="1234937"/>
        </a:xfrm>
        <a:prstGeom prst="ellipse">
          <a:avLst/>
        </a:prstGeom>
        <a:solidFill>
          <a:srgbClr val="FF660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757E578-5D57-42CC-914D-CE440DDC6D3F}">
      <dsp:nvSpPr>
        <dsp:cNvPr id="0" name=""/>
        <dsp:cNvSpPr/>
      </dsp:nvSpPr>
      <dsp:spPr>
        <a:xfrm>
          <a:off x="4020159" y="2628652"/>
          <a:ext cx="1660477" cy="8997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GB" sz="1900" b="1" kern="1200" dirty="0" smtClean="0"/>
            <a:t>Persistence</a:t>
          </a:r>
          <a:endParaRPr lang="pt-PT" sz="1900" kern="1200" dirty="0">
            <a:latin typeface="Calibri" pitchFamily="34" charset="0"/>
            <a:cs typeface="Calibri" pitchFamily="34" charset="0"/>
          </a:endParaRPr>
        </a:p>
      </dsp:txBody>
      <dsp:txXfrm>
        <a:off x="4020159" y="2628652"/>
        <a:ext cx="1660477" cy="899739"/>
      </dsp:txXfrm>
    </dsp:sp>
    <dsp:sp modelId="{97693C4F-5F9A-4CA9-A745-FCC0C18D97CB}">
      <dsp:nvSpPr>
        <dsp:cNvPr id="0" name=""/>
        <dsp:cNvSpPr/>
      </dsp:nvSpPr>
      <dsp:spPr>
        <a:xfrm>
          <a:off x="2100889" y="1899333"/>
          <a:ext cx="1234937" cy="1234937"/>
        </a:xfrm>
        <a:prstGeom prst="ellipse">
          <a:avLst/>
        </a:prstGeom>
        <a:solidFill>
          <a:srgbClr val="FF660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6B26C7A-CBE9-4C1E-85F4-32FF6A07EB83}">
      <dsp:nvSpPr>
        <dsp:cNvPr id="0" name=""/>
        <dsp:cNvSpPr/>
      </dsp:nvSpPr>
      <dsp:spPr>
        <a:xfrm>
          <a:off x="0" y="2628652"/>
          <a:ext cx="2154972" cy="8997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GB" sz="1900" b="1" kern="1200" smtClean="0"/>
            <a:t>Immediacy</a:t>
          </a:r>
          <a:endParaRPr lang="pt-PT" sz="1900" kern="1200" dirty="0">
            <a:latin typeface="Calibri" pitchFamily="34" charset="0"/>
            <a:cs typeface="Calibri" pitchFamily="34" charset="0"/>
          </a:endParaRPr>
        </a:p>
      </dsp:txBody>
      <dsp:txXfrm>
        <a:off x="0" y="2628652"/>
        <a:ext cx="2154972" cy="899739"/>
      </dsp:txXfrm>
    </dsp:sp>
    <dsp:sp modelId="{0BEAB616-E34F-4D1D-B659-08D6DA189217}">
      <dsp:nvSpPr>
        <dsp:cNvPr id="0" name=""/>
        <dsp:cNvSpPr/>
      </dsp:nvSpPr>
      <dsp:spPr>
        <a:xfrm>
          <a:off x="1921576" y="1346787"/>
          <a:ext cx="1234937" cy="1234937"/>
        </a:xfrm>
        <a:prstGeom prst="ellipse">
          <a:avLst/>
        </a:prstGeom>
        <a:solidFill>
          <a:srgbClr val="FF6600">
            <a:alpha val="50000"/>
          </a:srgb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0CA034-839F-4F42-B6F4-C104048A9293}">
      <dsp:nvSpPr>
        <dsp:cNvPr id="0" name=""/>
        <dsp:cNvSpPr/>
      </dsp:nvSpPr>
      <dsp:spPr>
        <a:xfrm>
          <a:off x="0" y="1108908"/>
          <a:ext cx="2145108" cy="89973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b="1" kern="1200" dirty="0" smtClean="0"/>
            <a:t>Socialization:</a:t>
          </a:r>
          <a:endParaRPr lang="pt-PT" sz="1800" kern="1200" dirty="0">
            <a:latin typeface="Calibri" pitchFamily="34" charset="0"/>
            <a:cs typeface="Calibri" pitchFamily="34" charset="0"/>
          </a:endParaRPr>
        </a:p>
      </dsp:txBody>
      <dsp:txXfrm>
        <a:off x="0" y="1108908"/>
        <a:ext cx="2145108" cy="899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5E64D-92D9-574F-AFCB-10F1551EC346}">
      <dsp:nvSpPr>
        <dsp:cNvPr id="0" name=""/>
        <dsp:cNvSpPr/>
      </dsp:nvSpPr>
      <dsp:spPr>
        <a:xfrm>
          <a:off x="1437233" y="898074"/>
          <a:ext cx="907726" cy="907726"/>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65202C99-926F-6541-80A0-535C159CA315}">
      <dsp:nvSpPr>
        <dsp:cNvPr id="0" name=""/>
        <dsp:cNvSpPr/>
      </dsp:nvSpPr>
      <dsp:spPr>
        <a:xfrm>
          <a:off x="1106322" y="220517"/>
          <a:ext cx="1569549" cy="6181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Active Worlds</a:t>
          </a:r>
          <a:endParaRPr lang="en-US" sz="1500" kern="1200" dirty="0"/>
        </a:p>
      </dsp:txBody>
      <dsp:txXfrm>
        <a:off x="1106322" y="220517"/>
        <a:ext cx="1569549" cy="618101"/>
      </dsp:txXfrm>
    </dsp:sp>
    <dsp:sp modelId="{9DF5862B-8573-7741-9016-C12AB7766749}">
      <dsp:nvSpPr>
        <dsp:cNvPr id="0" name=""/>
        <dsp:cNvSpPr/>
      </dsp:nvSpPr>
      <dsp:spPr>
        <a:xfrm>
          <a:off x="1728190" y="1008108"/>
          <a:ext cx="907726" cy="907726"/>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84FB4A59-CD4F-5D44-A229-00B136C27D5C}">
      <dsp:nvSpPr>
        <dsp:cNvPr id="0" name=""/>
        <dsp:cNvSpPr/>
      </dsp:nvSpPr>
      <dsp:spPr>
        <a:xfrm>
          <a:off x="2706916" y="809185"/>
          <a:ext cx="1075277" cy="6769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Second life</a:t>
          </a:r>
          <a:endParaRPr lang="en-US" sz="1500" kern="1200" dirty="0"/>
        </a:p>
      </dsp:txBody>
      <dsp:txXfrm>
        <a:off x="2706916" y="809185"/>
        <a:ext cx="1075277" cy="676968"/>
      </dsp:txXfrm>
    </dsp:sp>
    <dsp:sp modelId="{BE9579A1-117E-114D-B5D0-4FE4398B26AE}">
      <dsp:nvSpPr>
        <dsp:cNvPr id="0" name=""/>
        <dsp:cNvSpPr/>
      </dsp:nvSpPr>
      <dsp:spPr>
        <a:xfrm>
          <a:off x="1518369" y="1309117"/>
          <a:ext cx="907726" cy="907726"/>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C18A0204-B199-D446-92A2-64CF3F76B465}">
      <dsp:nvSpPr>
        <dsp:cNvPr id="0" name=""/>
        <dsp:cNvSpPr/>
      </dsp:nvSpPr>
      <dsp:spPr>
        <a:xfrm>
          <a:off x="2706916" y="1818751"/>
          <a:ext cx="1075277" cy="7564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Wonderland</a:t>
          </a:r>
          <a:endParaRPr lang="en-US" sz="1500" kern="1200" dirty="0"/>
        </a:p>
      </dsp:txBody>
      <dsp:txXfrm>
        <a:off x="2706916" y="1818751"/>
        <a:ext cx="1075277" cy="756438"/>
      </dsp:txXfrm>
    </dsp:sp>
    <dsp:sp modelId="{CEF04A0A-0AD6-C94B-A17C-C77190269E32}">
      <dsp:nvSpPr>
        <dsp:cNvPr id="0" name=""/>
        <dsp:cNvSpPr/>
      </dsp:nvSpPr>
      <dsp:spPr>
        <a:xfrm>
          <a:off x="1437233" y="1578869"/>
          <a:ext cx="907726" cy="907726"/>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3AA8E11E-C7DE-E843-931C-4C0815407DAB}">
      <dsp:nvSpPr>
        <dsp:cNvPr id="0" name=""/>
        <dsp:cNvSpPr/>
      </dsp:nvSpPr>
      <dsp:spPr>
        <a:xfrm>
          <a:off x="1323767" y="2545757"/>
          <a:ext cx="1134658" cy="6181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Cobalt (croquet)</a:t>
          </a:r>
          <a:endParaRPr lang="en-US" sz="1500" kern="1200" dirty="0"/>
        </a:p>
      </dsp:txBody>
      <dsp:txXfrm>
        <a:off x="1323767" y="2545757"/>
        <a:ext cx="1134658" cy="618101"/>
      </dsp:txXfrm>
    </dsp:sp>
    <dsp:sp modelId="{0181BC15-43E8-7244-88AA-0D28F443FFA5}">
      <dsp:nvSpPr>
        <dsp:cNvPr id="0" name=""/>
        <dsp:cNvSpPr/>
      </dsp:nvSpPr>
      <dsp:spPr>
        <a:xfrm>
          <a:off x="1142600" y="1408449"/>
          <a:ext cx="907726" cy="907726"/>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A5E8060C-1A18-B142-B524-D0118F0BCDC1}">
      <dsp:nvSpPr>
        <dsp:cNvPr id="0" name=""/>
        <dsp:cNvSpPr/>
      </dsp:nvSpPr>
      <dsp:spPr>
        <a:xfrm>
          <a:off x="0" y="1818751"/>
          <a:ext cx="1075277" cy="7564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OpenSim</a:t>
          </a:r>
          <a:endParaRPr lang="en-US" sz="1500" kern="1200" dirty="0"/>
        </a:p>
      </dsp:txBody>
      <dsp:txXfrm>
        <a:off x="0" y="1818751"/>
        <a:ext cx="1075277" cy="756438"/>
      </dsp:txXfrm>
    </dsp:sp>
    <dsp:sp modelId="{E6876198-0A38-4A94-AD1E-DA8BFAA328EA}">
      <dsp:nvSpPr>
        <dsp:cNvPr id="0" name=""/>
        <dsp:cNvSpPr/>
      </dsp:nvSpPr>
      <dsp:spPr>
        <a:xfrm>
          <a:off x="1142600" y="1068199"/>
          <a:ext cx="907726" cy="907726"/>
        </a:xfrm>
        <a:prstGeom prst="ellipse">
          <a:avLst/>
        </a:prstGeom>
        <a:gradFill rotWithShape="0">
          <a:gsLst>
            <a:gs pos="0">
              <a:schemeClr val="accent1">
                <a:alpha val="50000"/>
                <a:hueOff val="0"/>
                <a:satOff val="0"/>
                <a:lumOff val="0"/>
                <a:alphaOff val="0"/>
                <a:shade val="70000"/>
                <a:satMod val="150000"/>
              </a:schemeClr>
            </a:gs>
            <a:gs pos="34000">
              <a:schemeClr val="accent1">
                <a:alpha val="50000"/>
                <a:hueOff val="0"/>
                <a:satOff val="0"/>
                <a:lumOff val="0"/>
                <a:alphaOff val="0"/>
                <a:shade val="70000"/>
                <a:satMod val="140000"/>
              </a:schemeClr>
            </a:gs>
            <a:gs pos="70000">
              <a:schemeClr val="accent1">
                <a:alpha val="50000"/>
                <a:hueOff val="0"/>
                <a:satOff val="0"/>
                <a:lumOff val="0"/>
                <a:alphaOff val="0"/>
                <a:tint val="100000"/>
                <a:shade val="90000"/>
                <a:satMod val="140000"/>
              </a:schemeClr>
            </a:gs>
            <a:gs pos="100000">
              <a:schemeClr val="accent1">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sp>
    <dsp:sp modelId="{25728354-A158-4492-B886-057A44D27064}">
      <dsp:nvSpPr>
        <dsp:cNvPr id="0" name=""/>
        <dsp:cNvSpPr/>
      </dsp:nvSpPr>
      <dsp:spPr>
        <a:xfrm>
          <a:off x="0" y="809185"/>
          <a:ext cx="1075277" cy="7564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Lively (Google)</a:t>
          </a:r>
          <a:endParaRPr lang="en-US" sz="1500" kern="1200" dirty="0"/>
        </a:p>
      </dsp:txBody>
      <dsp:txXfrm>
        <a:off x="0" y="809185"/>
        <a:ext cx="1075277" cy="7564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887186" cy="4953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774010" y="0"/>
            <a:ext cx="2887186" cy="495300"/>
          </a:xfrm>
          <a:prstGeom prst="rect">
            <a:avLst/>
          </a:prstGeom>
        </p:spPr>
        <p:txBody>
          <a:bodyPr vert="horz" lIns="91440" tIns="45720" rIns="91440" bIns="45720" rtlCol="0"/>
          <a:lstStyle>
            <a:lvl1pPr algn="r">
              <a:defRPr sz="1200"/>
            </a:lvl1pPr>
          </a:lstStyle>
          <a:p>
            <a:fld id="{C40A4D8B-65D4-409D-A882-8950C953DBD7}" type="datetimeFigureOut">
              <a:rPr lang="pt-PT" smtClean="0"/>
              <a:t>24-09-2014</a:t>
            </a:fld>
            <a:endParaRPr lang="pt-PT"/>
          </a:p>
        </p:txBody>
      </p:sp>
      <p:sp>
        <p:nvSpPr>
          <p:cNvPr id="4" name="Marcador de Posição da Imagem do Diapositivo 3"/>
          <p:cNvSpPr>
            <a:spLocks noGrp="1" noRot="1" noChangeAspect="1"/>
          </p:cNvSpPr>
          <p:nvPr>
            <p:ph type="sldImg" idx="2"/>
          </p:nvPr>
        </p:nvSpPr>
        <p:spPr>
          <a:xfrm>
            <a:off x="855663" y="742950"/>
            <a:ext cx="4953000" cy="371475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66274" y="4705350"/>
            <a:ext cx="5330190" cy="44577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08981"/>
            <a:ext cx="2887186" cy="4953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774010" y="9408981"/>
            <a:ext cx="2887186" cy="495300"/>
          </a:xfrm>
          <a:prstGeom prst="rect">
            <a:avLst/>
          </a:prstGeom>
        </p:spPr>
        <p:txBody>
          <a:bodyPr vert="horz" lIns="91440" tIns="45720" rIns="91440" bIns="45720" rtlCol="0" anchor="b"/>
          <a:lstStyle>
            <a:lvl1pPr algn="r">
              <a:defRPr sz="1200"/>
            </a:lvl1pPr>
          </a:lstStyle>
          <a:p>
            <a:fld id="{8B505609-3609-424C-BD86-BB23A904A335}" type="slidenum">
              <a:rPr lang="pt-PT" smtClean="0"/>
              <a:t>‹nº›</a:t>
            </a:fld>
            <a:endParaRPr lang="pt-PT"/>
          </a:p>
        </p:txBody>
      </p:sp>
    </p:spTree>
    <p:extLst>
      <p:ext uri="{BB962C8B-B14F-4D97-AF65-F5344CB8AC3E}">
        <p14:creationId xmlns:p14="http://schemas.microsoft.com/office/powerpoint/2010/main" val="197047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My presentation consists of the explanation of a model to help us structure our ideas to build a collaborative virtual environment under the platforms with </a:t>
            </a:r>
            <a:r>
              <a:rPr lang="en-US" dirty="0" err="1" smtClean="0"/>
              <a:t>OpenSim</a:t>
            </a:r>
            <a:r>
              <a:rPr lang="en-US" dirty="0" smtClean="0"/>
              <a:t>, Second Life, Active Worlds</a:t>
            </a:r>
          </a:p>
          <a:p>
            <a:endParaRPr lang="en-US" dirty="0" smtClean="0"/>
          </a:p>
          <a:p>
            <a:r>
              <a:rPr lang="en-US" dirty="0" smtClean="0"/>
              <a:t>So, I Structured presentation in four main points.</a:t>
            </a:r>
          </a:p>
          <a:p>
            <a:r>
              <a:rPr lang="en-US" dirty="0" smtClean="0"/>
              <a:t>O </a:t>
            </a:r>
            <a:r>
              <a:rPr lang="en-US" dirty="0" err="1" smtClean="0"/>
              <a:t>prupose</a:t>
            </a:r>
            <a:r>
              <a:rPr lang="en-US" dirty="0" smtClean="0"/>
              <a:t>,</a:t>
            </a:r>
            <a:r>
              <a:rPr lang="en-US" baseline="0" dirty="0" smtClean="0"/>
              <a:t> o  model, explain the process  and </a:t>
            </a:r>
            <a:r>
              <a:rPr lang="en-US" baseline="0" dirty="0" err="1" smtClean="0"/>
              <a:t>finaly</a:t>
            </a:r>
            <a:r>
              <a:rPr lang="en-US" baseline="0" dirty="0" smtClean="0"/>
              <a:t> I explain about the evaluation model. </a:t>
            </a:r>
            <a:r>
              <a:rPr lang="en-US" dirty="0" smtClean="0"/>
              <a:t>how can I evaluate the environment?</a:t>
            </a:r>
          </a:p>
          <a:p>
            <a:endParaRPr lang="en-US" dirty="0" smtClean="0"/>
          </a:p>
          <a:p>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a:t>
            </a:fld>
            <a:endParaRPr lang="pt-PT"/>
          </a:p>
        </p:txBody>
      </p:sp>
    </p:spTree>
    <p:extLst>
      <p:ext uri="{BB962C8B-B14F-4D97-AF65-F5344CB8AC3E}">
        <p14:creationId xmlns:p14="http://schemas.microsoft.com/office/powerpoint/2010/main" val="3265984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Planning - In this phase it is important to develop the concept of community, i.e. what is the subject, the activities that will be developed, the members and their roles in the community, what are benefits, financing, among others. The roles : coordinator, facilitator/mediator, technical support, and professional (expert) or other paper</a:t>
            </a:r>
            <a:r>
              <a:rPr lang="en-US" dirty="0" smtClean="0">
                <a:effectLst/>
              </a:rPr>
              <a:t> </a:t>
            </a:r>
            <a:endParaRPr lang="en-US" sz="1200" kern="1200" dirty="0" smtClean="0">
              <a:solidFill>
                <a:schemeClr val="tx1"/>
              </a:solidFill>
              <a:effectLst/>
              <a:latin typeface="+mn-lt"/>
              <a:ea typeface="+mn-ea"/>
              <a:cs typeface="+mn-cs"/>
            </a:endParaRPr>
          </a:p>
          <a:p>
            <a:pPr algn="just">
              <a:lnSpc>
                <a:spcPct val="150000"/>
              </a:lnSpc>
            </a:pPr>
            <a:r>
              <a:rPr lang="en-US" dirty="0" smtClean="0"/>
              <a:t>Design - </a:t>
            </a:r>
            <a:r>
              <a:rPr lang="en-GB" sz="1200" kern="1200" dirty="0" smtClean="0">
                <a:solidFill>
                  <a:schemeClr val="tx1"/>
                </a:solidFill>
                <a:effectLst/>
                <a:latin typeface="+mn-lt"/>
                <a:ea typeface="+mn-ea"/>
                <a:cs typeface="+mn-cs"/>
              </a:rPr>
              <a:t>We suggest divide the space in three subspaces: knowledge space, discussion space and activities space. </a:t>
            </a:r>
          </a:p>
          <a:p>
            <a:pPr algn="just">
              <a:lnSpc>
                <a:spcPct val="150000"/>
              </a:lnSpc>
            </a:pPr>
            <a:r>
              <a:rPr lang="en-GB" sz="1200" kern="1200" dirty="0" smtClean="0">
                <a:solidFill>
                  <a:schemeClr val="tx1"/>
                </a:solidFill>
                <a:effectLst/>
                <a:latin typeface="+mn-lt"/>
                <a:ea typeface="+mn-ea"/>
                <a:cs typeface="+mn-cs"/>
              </a:rPr>
              <a:t>Development - To describe the scenarios, we propose the use the storyboards. The storyboards creation is a complement of the interface objects description. Its aim is to provide a global view of the </a:t>
            </a:r>
            <a:r>
              <a:rPr lang="en-GB" sz="1200" kern="1200" dirty="0" err="1" smtClean="0">
                <a:solidFill>
                  <a:schemeClr val="tx1"/>
                </a:solidFill>
                <a:effectLst/>
                <a:latin typeface="+mn-lt"/>
                <a:ea typeface="+mn-ea"/>
                <a:cs typeface="+mn-cs"/>
              </a:rPr>
              <a:t>CoP</a:t>
            </a:r>
            <a:r>
              <a:rPr lang="en-GB" sz="1200" kern="1200" dirty="0" smtClean="0">
                <a:solidFill>
                  <a:schemeClr val="tx1"/>
                </a:solidFill>
                <a:effectLst/>
                <a:latin typeface="+mn-lt"/>
                <a:ea typeface="+mn-ea"/>
                <a:cs typeface="+mn-cs"/>
              </a:rPr>
              <a:t> giving a clear idea of the speech, plot and other instructional questions</a:t>
            </a:r>
            <a:r>
              <a:rPr lang="en-US" dirty="0" smtClean="0">
                <a:effectLst/>
              </a:rPr>
              <a:t> </a:t>
            </a:r>
            <a:endParaRPr lang="en-US"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10</a:t>
            </a:fld>
            <a:endParaRPr lang="pt-PT"/>
          </a:p>
        </p:txBody>
      </p:sp>
    </p:spTree>
    <p:extLst>
      <p:ext uri="{BB962C8B-B14F-4D97-AF65-F5344CB8AC3E}">
        <p14:creationId xmlns:p14="http://schemas.microsoft.com/office/powerpoint/2010/main" val="8604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11</a:t>
            </a:fld>
            <a:endParaRPr lang="pt-PT"/>
          </a:p>
        </p:txBody>
      </p:sp>
    </p:spTree>
    <p:extLst>
      <p:ext uri="{BB962C8B-B14F-4D97-AF65-F5344CB8AC3E}">
        <p14:creationId xmlns:p14="http://schemas.microsoft.com/office/powerpoint/2010/main" val="186409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12</a:t>
            </a:fld>
            <a:endParaRPr lang="pt-PT"/>
          </a:p>
        </p:txBody>
      </p:sp>
    </p:spTree>
    <p:extLst>
      <p:ext uri="{BB962C8B-B14F-4D97-AF65-F5344CB8AC3E}">
        <p14:creationId xmlns:p14="http://schemas.microsoft.com/office/powerpoint/2010/main" val="186409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We</a:t>
            </a:r>
            <a:r>
              <a:rPr lang="pt-PT" dirty="0" smtClean="0"/>
              <a:t> </a:t>
            </a:r>
            <a:r>
              <a:rPr lang="pt-PT" dirty="0" err="1" smtClean="0"/>
              <a:t>decided</a:t>
            </a:r>
            <a:r>
              <a:rPr lang="pt-PT" dirty="0" smtClean="0"/>
              <a:t> to </a:t>
            </a:r>
            <a:r>
              <a:rPr lang="pt-PT" dirty="0" err="1" smtClean="0"/>
              <a:t>separate</a:t>
            </a:r>
            <a:r>
              <a:rPr lang="pt-PT" dirty="0" smtClean="0"/>
              <a:t> </a:t>
            </a:r>
            <a:r>
              <a:rPr lang="pt-PT" dirty="0" err="1" smtClean="0"/>
              <a:t>our</a:t>
            </a:r>
            <a:r>
              <a:rPr lang="pt-PT" dirty="0" smtClean="0"/>
              <a:t> </a:t>
            </a:r>
            <a:r>
              <a:rPr lang="pt-PT" dirty="0" err="1" smtClean="0"/>
              <a:t>space</a:t>
            </a:r>
            <a:r>
              <a:rPr lang="pt-PT" dirty="0" smtClean="0"/>
              <a:t> </a:t>
            </a:r>
            <a:r>
              <a:rPr lang="pt-PT" dirty="0" err="1" smtClean="0"/>
              <a:t>into</a:t>
            </a:r>
            <a:r>
              <a:rPr lang="pt-PT" dirty="0" smtClean="0"/>
              <a:t> </a:t>
            </a:r>
            <a:r>
              <a:rPr lang="pt-PT" dirty="0" err="1" smtClean="0"/>
              <a:t>different</a:t>
            </a:r>
            <a:r>
              <a:rPr lang="pt-PT" dirty="0" smtClean="0"/>
              <a:t> </a:t>
            </a:r>
            <a:r>
              <a:rPr lang="pt-PT" dirty="0" err="1" smtClean="0"/>
              <a:t>areas</a:t>
            </a:r>
            <a:r>
              <a:rPr lang="pt-PT" dirty="0" smtClean="0"/>
              <a:t> </a:t>
            </a:r>
            <a:r>
              <a:rPr lang="pt-PT" dirty="0" err="1" smtClean="0"/>
              <a:t>because</a:t>
            </a:r>
            <a:r>
              <a:rPr lang="pt-PT" dirty="0" smtClean="0"/>
              <a:t> </a:t>
            </a:r>
            <a:r>
              <a:rPr lang="pt-PT" dirty="0" err="1" smtClean="0"/>
              <a:t>an</a:t>
            </a:r>
            <a:r>
              <a:rPr lang="pt-PT" dirty="0" smtClean="0"/>
              <a:t> </a:t>
            </a:r>
            <a:r>
              <a:rPr lang="pt-PT" dirty="0" err="1" smtClean="0"/>
              <a:t>effective</a:t>
            </a:r>
            <a:r>
              <a:rPr lang="pt-PT" dirty="0" smtClean="0"/>
              <a:t> </a:t>
            </a:r>
            <a:r>
              <a:rPr lang="pt-PT" dirty="0" err="1" smtClean="0"/>
              <a:t>approach</a:t>
            </a:r>
            <a:r>
              <a:rPr lang="pt-PT" dirty="0" smtClean="0"/>
              <a:t> to </a:t>
            </a:r>
            <a:r>
              <a:rPr lang="pt-PT" dirty="0" err="1" smtClean="0"/>
              <a:t>community</a:t>
            </a:r>
            <a:r>
              <a:rPr lang="pt-PT" dirty="0" smtClean="0"/>
              <a:t> </a:t>
            </a:r>
            <a:r>
              <a:rPr lang="pt-PT" dirty="0" err="1" smtClean="0"/>
              <a:t>facilitation</a:t>
            </a:r>
            <a:r>
              <a:rPr lang="pt-PT" dirty="0" smtClean="0"/>
              <a:t> </a:t>
            </a:r>
            <a:r>
              <a:rPr lang="pt-PT" dirty="0" err="1" smtClean="0"/>
              <a:t>involves</a:t>
            </a:r>
            <a:r>
              <a:rPr lang="pt-PT" dirty="0" smtClean="0"/>
              <a:t> </a:t>
            </a:r>
            <a:r>
              <a:rPr lang="pt-PT" dirty="0" err="1" smtClean="0"/>
              <a:t>creating</a:t>
            </a:r>
            <a:r>
              <a:rPr lang="pt-PT" dirty="0" smtClean="0"/>
              <a:t> a </a:t>
            </a:r>
            <a:r>
              <a:rPr lang="pt-PT" dirty="0" err="1" smtClean="0"/>
              <a:t>predictable</a:t>
            </a:r>
            <a:r>
              <a:rPr lang="pt-PT" dirty="0" smtClean="0"/>
              <a:t> “</a:t>
            </a:r>
            <a:r>
              <a:rPr lang="pt-PT" dirty="0" err="1" smtClean="0"/>
              <a:t>rhythm</a:t>
            </a:r>
            <a:r>
              <a:rPr lang="pt-PT" dirty="0" smtClean="0"/>
              <a:t>” </a:t>
            </a:r>
            <a:r>
              <a:rPr lang="pt-PT" dirty="0" err="1" smtClean="0"/>
              <a:t>that</a:t>
            </a:r>
            <a:r>
              <a:rPr lang="pt-PT" dirty="0" smtClean="0"/>
              <a:t> </a:t>
            </a:r>
            <a:r>
              <a:rPr lang="pt-PT" dirty="0" err="1" smtClean="0"/>
              <a:t>sets</a:t>
            </a:r>
            <a:r>
              <a:rPr lang="pt-PT" dirty="0" smtClean="0"/>
              <a:t> </a:t>
            </a:r>
            <a:r>
              <a:rPr lang="pt-PT" dirty="0" err="1" smtClean="0"/>
              <a:t>an</a:t>
            </a:r>
            <a:r>
              <a:rPr lang="pt-PT" dirty="0" smtClean="0"/>
              <a:t> </a:t>
            </a:r>
            <a:r>
              <a:rPr lang="pt-PT" dirty="0" err="1" smtClean="0"/>
              <a:t>expectation</a:t>
            </a:r>
            <a:r>
              <a:rPr lang="pt-PT" dirty="0" smtClean="0"/>
              <a:t> </a:t>
            </a:r>
            <a:r>
              <a:rPr lang="pt-PT" dirty="0" err="1" smtClean="0"/>
              <a:t>around</a:t>
            </a:r>
            <a:r>
              <a:rPr lang="pt-PT" dirty="0" smtClean="0"/>
              <a:t> </a:t>
            </a:r>
            <a:r>
              <a:rPr lang="pt-PT" dirty="0" err="1" smtClean="0"/>
              <a:t>how</a:t>
            </a:r>
            <a:r>
              <a:rPr lang="pt-PT" dirty="0" smtClean="0"/>
              <a:t> </a:t>
            </a:r>
            <a:r>
              <a:rPr lang="pt-PT" dirty="0" err="1" smtClean="0"/>
              <a:t>and</a:t>
            </a:r>
            <a:r>
              <a:rPr lang="pt-PT" dirty="0" smtClean="0"/>
              <a:t> </a:t>
            </a:r>
            <a:r>
              <a:rPr lang="pt-PT" dirty="0" err="1" smtClean="0"/>
              <a:t>when</a:t>
            </a:r>
            <a:r>
              <a:rPr lang="pt-PT" dirty="0" smtClean="0"/>
              <a:t> to </a:t>
            </a:r>
            <a:r>
              <a:rPr lang="pt-PT" dirty="0" err="1" smtClean="0"/>
              <a:t>participate</a:t>
            </a:r>
            <a:r>
              <a:rPr lang="pt-PT" dirty="0" smtClean="0"/>
              <a:t> </a:t>
            </a:r>
            <a:r>
              <a:rPr lang="pt-PT" dirty="0" err="1" smtClean="0"/>
              <a:t>in</a:t>
            </a:r>
            <a:r>
              <a:rPr lang="pt-PT" dirty="0" smtClean="0"/>
              <a:t> </a:t>
            </a:r>
            <a:r>
              <a:rPr lang="pt-PT" dirty="0" err="1" smtClean="0"/>
              <a:t>the</a:t>
            </a:r>
            <a:r>
              <a:rPr lang="pt-PT" dirty="0" smtClean="0"/>
              <a:t> </a:t>
            </a:r>
            <a:r>
              <a:rPr lang="pt-PT" dirty="0" err="1" smtClean="0"/>
              <a:t>community</a:t>
            </a:r>
            <a:r>
              <a:rPr lang="pt-PT" dirty="0" smtClean="0"/>
              <a:t>. A “</a:t>
            </a:r>
            <a:r>
              <a:rPr lang="pt-PT" dirty="0" err="1" smtClean="0"/>
              <a:t>sense</a:t>
            </a:r>
            <a:r>
              <a:rPr lang="pt-PT" dirty="0" smtClean="0"/>
              <a:t> </a:t>
            </a:r>
            <a:r>
              <a:rPr lang="pt-PT" dirty="0" err="1" smtClean="0"/>
              <a:t>of</a:t>
            </a:r>
            <a:r>
              <a:rPr lang="pt-PT" dirty="0" smtClean="0"/>
              <a:t> </a:t>
            </a:r>
            <a:r>
              <a:rPr lang="pt-PT" dirty="0" err="1" smtClean="0"/>
              <a:t>place</a:t>
            </a:r>
            <a:r>
              <a:rPr lang="pt-PT" dirty="0" smtClean="0"/>
              <a:t>” </a:t>
            </a:r>
            <a:r>
              <a:rPr lang="pt-PT" dirty="0" err="1" smtClean="0"/>
              <a:t>is</a:t>
            </a:r>
            <a:r>
              <a:rPr lang="pt-PT" dirty="0" smtClean="0"/>
              <a:t> </a:t>
            </a:r>
            <a:r>
              <a:rPr lang="pt-PT" dirty="0" err="1" smtClean="0"/>
              <a:t>created</a:t>
            </a:r>
            <a:r>
              <a:rPr lang="pt-PT" dirty="0" smtClean="0"/>
              <a:t> </a:t>
            </a:r>
            <a:r>
              <a:rPr lang="pt-PT" dirty="0" err="1" smtClean="0"/>
              <a:t>in</a:t>
            </a:r>
            <a:r>
              <a:rPr lang="pt-PT" dirty="0" smtClean="0"/>
              <a:t> </a:t>
            </a:r>
            <a:r>
              <a:rPr lang="pt-PT" dirty="0" err="1" smtClean="0"/>
              <a:t>the</a:t>
            </a:r>
            <a:r>
              <a:rPr lang="pt-PT" dirty="0" smtClean="0"/>
              <a:t> </a:t>
            </a:r>
            <a:r>
              <a:rPr lang="pt-PT" dirty="0" err="1" smtClean="0"/>
              <a:t>minds</a:t>
            </a:r>
            <a:r>
              <a:rPr lang="pt-PT" dirty="0" smtClean="0"/>
              <a:t> </a:t>
            </a:r>
            <a:r>
              <a:rPr lang="pt-PT" dirty="0" err="1" smtClean="0"/>
              <a:t>of</a:t>
            </a:r>
            <a:r>
              <a:rPr lang="pt-PT" dirty="0" smtClean="0"/>
              <a:t> </a:t>
            </a:r>
            <a:r>
              <a:rPr lang="pt-PT" dirty="0" err="1" smtClean="0"/>
              <a:t>community</a:t>
            </a:r>
            <a:r>
              <a:rPr lang="pt-PT" dirty="0" smtClean="0"/>
              <a:t> </a:t>
            </a:r>
            <a:r>
              <a:rPr lang="pt-PT" dirty="0" err="1" smtClean="0"/>
              <a:t>members</a:t>
            </a:r>
            <a:r>
              <a:rPr lang="pt-PT" dirty="0" smtClean="0"/>
              <a:t> </a:t>
            </a:r>
            <a:r>
              <a:rPr lang="pt-PT" dirty="0" err="1" smtClean="0"/>
              <a:t>through</a:t>
            </a:r>
            <a:r>
              <a:rPr lang="pt-PT" dirty="0" smtClean="0"/>
              <a:t> </a:t>
            </a:r>
            <a:r>
              <a:rPr lang="pt-PT" dirty="0" err="1" smtClean="0"/>
              <a:t>an</a:t>
            </a:r>
            <a:r>
              <a:rPr lang="pt-PT" dirty="0" smtClean="0"/>
              <a:t> </a:t>
            </a:r>
            <a:r>
              <a:rPr lang="pt-PT" dirty="0" err="1" smtClean="0"/>
              <a:t>integrated</a:t>
            </a:r>
            <a:r>
              <a:rPr lang="pt-PT" dirty="0" smtClean="0"/>
              <a:t>, </a:t>
            </a:r>
            <a:r>
              <a:rPr lang="pt-PT" dirty="0" err="1" smtClean="0"/>
              <a:t>thoughtful</a:t>
            </a:r>
            <a:r>
              <a:rPr lang="pt-PT" dirty="0" smtClean="0"/>
              <a:t> </a:t>
            </a:r>
            <a:r>
              <a:rPr lang="pt-PT" dirty="0" err="1" smtClean="0"/>
              <a:t>combination</a:t>
            </a:r>
            <a:r>
              <a:rPr lang="pt-PT" dirty="0" smtClean="0"/>
              <a:t> </a:t>
            </a:r>
            <a:r>
              <a:rPr lang="pt-PT" dirty="0" err="1" smtClean="0"/>
              <a:t>of</a:t>
            </a:r>
            <a:r>
              <a:rPr lang="pt-PT" dirty="0" smtClean="0"/>
              <a:t> face-to-face meetings, </a:t>
            </a:r>
            <a:r>
              <a:rPr lang="pt-PT" dirty="0" err="1" smtClean="0"/>
              <a:t>live</a:t>
            </a:r>
            <a:r>
              <a:rPr lang="pt-PT" dirty="0" smtClean="0"/>
              <a:t> online </a:t>
            </a:r>
            <a:r>
              <a:rPr lang="pt-PT" dirty="0" err="1" smtClean="0"/>
              <a:t>events</a:t>
            </a:r>
            <a:r>
              <a:rPr lang="pt-PT" dirty="0" smtClean="0"/>
              <a:t>, </a:t>
            </a:r>
            <a:r>
              <a:rPr lang="pt-PT" dirty="0" err="1" smtClean="0"/>
              <a:t>and</a:t>
            </a:r>
            <a:r>
              <a:rPr lang="pt-PT" dirty="0" smtClean="0"/>
              <a:t> </a:t>
            </a:r>
            <a:r>
              <a:rPr lang="pt-PT" dirty="0" err="1" smtClean="0"/>
              <a:t>collaboration</a:t>
            </a:r>
            <a:r>
              <a:rPr lang="pt-PT" dirty="0" smtClean="0"/>
              <a:t> </a:t>
            </a:r>
            <a:r>
              <a:rPr lang="pt-PT" dirty="0" err="1" smtClean="0"/>
              <a:t>over</a:t>
            </a:r>
            <a:r>
              <a:rPr lang="pt-PT" dirty="0" smtClean="0"/>
              <a:t> time </a:t>
            </a:r>
            <a:r>
              <a:rPr lang="pt-PT" dirty="0" err="1" smtClean="0"/>
              <a:t>within</a:t>
            </a:r>
            <a:r>
              <a:rPr lang="pt-PT" dirty="0" smtClean="0"/>
              <a:t> a </a:t>
            </a:r>
            <a:r>
              <a:rPr lang="pt-PT" dirty="0" err="1" smtClean="0"/>
              <a:t>persistent</a:t>
            </a:r>
            <a:r>
              <a:rPr lang="pt-PT" dirty="0" smtClean="0"/>
              <a:t> virtual </a:t>
            </a:r>
            <a:r>
              <a:rPr lang="pt-PT" dirty="0" err="1" smtClean="0"/>
              <a:t>environment</a:t>
            </a:r>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13</a:t>
            </a:fld>
            <a:endParaRPr lang="pt-PT"/>
          </a:p>
        </p:txBody>
      </p:sp>
    </p:spTree>
    <p:extLst>
      <p:ext uri="{BB962C8B-B14F-4D97-AF65-F5344CB8AC3E}">
        <p14:creationId xmlns:p14="http://schemas.microsoft.com/office/powerpoint/2010/main" val="186409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14</a:t>
            </a:fld>
            <a:endParaRPr lang="pt-PT"/>
          </a:p>
        </p:txBody>
      </p:sp>
    </p:spTree>
    <p:extLst>
      <p:ext uri="{BB962C8B-B14F-4D97-AF65-F5344CB8AC3E}">
        <p14:creationId xmlns:p14="http://schemas.microsoft.com/office/powerpoint/2010/main" val="186409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15</a:t>
            </a:fld>
            <a:endParaRPr lang="pt-PT"/>
          </a:p>
        </p:txBody>
      </p:sp>
    </p:spTree>
    <p:extLst>
      <p:ext uri="{BB962C8B-B14F-4D97-AF65-F5344CB8AC3E}">
        <p14:creationId xmlns:p14="http://schemas.microsoft.com/office/powerpoint/2010/main" val="425681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16</a:t>
            </a:fld>
            <a:endParaRPr lang="pt-PT"/>
          </a:p>
        </p:txBody>
      </p:sp>
    </p:spTree>
    <p:extLst>
      <p:ext uri="{BB962C8B-B14F-4D97-AF65-F5344CB8AC3E}">
        <p14:creationId xmlns:p14="http://schemas.microsoft.com/office/powerpoint/2010/main" val="205095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2</a:t>
            </a:fld>
            <a:endParaRPr lang="pt-PT"/>
          </a:p>
        </p:txBody>
      </p:sp>
    </p:spTree>
    <p:extLst>
      <p:ext uri="{BB962C8B-B14F-4D97-AF65-F5344CB8AC3E}">
        <p14:creationId xmlns:p14="http://schemas.microsoft.com/office/powerpoint/2010/main" val="69687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Ler o acetato.</a:t>
            </a:r>
            <a:r>
              <a:rPr lang="pt-PT" baseline="0" dirty="0" smtClean="0"/>
              <a:t> </a:t>
            </a:r>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3</a:t>
            </a:fld>
            <a:endParaRPr lang="pt-PT"/>
          </a:p>
        </p:txBody>
      </p:sp>
    </p:spTree>
    <p:extLst>
      <p:ext uri="{BB962C8B-B14F-4D97-AF65-F5344CB8AC3E}">
        <p14:creationId xmlns:p14="http://schemas.microsoft.com/office/powerpoint/2010/main" val="337344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smtClean="0"/>
              <a:t>This model covers all phases of software development, and uses the model of evolutionary prototyping. That is,</a:t>
            </a:r>
            <a:br>
              <a:rPr lang="en-US" dirty="0" smtClean="0"/>
            </a:br>
            <a:r>
              <a:rPr lang="en-US" dirty="0" smtClean="0"/>
              <a:t> </a:t>
            </a:r>
            <a:endParaRPr lang="pt-PT" dirty="0"/>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4</a:t>
            </a:fld>
            <a:endParaRPr lang="pt-PT"/>
          </a:p>
        </p:txBody>
      </p:sp>
    </p:spTree>
    <p:extLst>
      <p:ext uri="{BB962C8B-B14F-4D97-AF65-F5344CB8AC3E}">
        <p14:creationId xmlns:p14="http://schemas.microsoft.com/office/powerpoint/2010/main" val="2964976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Domain : Members value their collective competence and learn from each other, even though few people outside the group may value or even recognize their expertise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Community: They build relationships that enable them to learn from each other. </a:t>
            </a:r>
          </a:p>
          <a:p>
            <a:endParaRPr lang="en-US" dirty="0" smtClean="0"/>
          </a:p>
          <a:p>
            <a:endParaRPr lang="en-US" dirty="0" smtClean="0"/>
          </a:p>
          <a:p>
            <a:r>
              <a:rPr lang="en-US" dirty="0" smtClean="0"/>
              <a:t>It is the combination of these three elements that constitutes a community of practice. And it is by developing these three elements in parallel that one cultivates such a community (Wenger, 1998).</a:t>
            </a:r>
            <a:endParaRPr lang="en-US" dirty="0"/>
          </a:p>
        </p:txBody>
      </p:sp>
      <p:sp>
        <p:nvSpPr>
          <p:cNvPr id="4" name="Slide Number Placeholder 3"/>
          <p:cNvSpPr>
            <a:spLocks noGrp="1"/>
          </p:cNvSpPr>
          <p:nvPr>
            <p:ph type="sldNum" sz="quarter" idx="10"/>
          </p:nvPr>
        </p:nvSpPr>
        <p:spPr/>
        <p:txBody>
          <a:bodyPr/>
          <a:lstStyle/>
          <a:p>
            <a:fld id="{8B505609-3609-424C-BD86-BB23A904A335}" type="slidenum">
              <a:rPr lang="pt-PT" smtClean="0"/>
              <a:t>5</a:t>
            </a:fld>
            <a:endParaRPr lang="pt-PT"/>
          </a:p>
        </p:txBody>
      </p:sp>
    </p:spTree>
    <p:extLst>
      <p:ext uri="{BB962C8B-B14F-4D97-AF65-F5344CB8AC3E}">
        <p14:creationId xmlns:p14="http://schemas.microsoft.com/office/powerpoint/2010/main" val="377633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8B505609-3609-424C-BD86-BB23A904A335}" type="slidenum">
              <a:rPr lang="pt-PT" smtClean="0"/>
              <a:t>6</a:t>
            </a:fld>
            <a:endParaRPr lang="pt-PT"/>
          </a:p>
        </p:txBody>
      </p:sp>
    </p:spTree>
    <p:extLst>
      <p:ext uri="{BB962C8B-B14F-4D97-AF65-F5344CB8AC3E}">
        <p14:creationId xmlns:p14="http://schemas.microsoft.com/office/powerpoint/2010/main" val="104126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These characteristics have contributed to represent in virtual world the different categories of information by means of three-dimensional objects, and thus, it is possible to develop a world similar to the real life</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8B505609-3609-424C-BD86-BB23A904A335}" type="slidenum">
              <a:rPr lang="pt-PT" smtClean="0"/>
              <a:t>7</a:t>
            </a:fld>
            <a:endParaRPr lang="pt-PT"/>
          </a:p>
        </p:txBody>
      </p:sp>
    </p:spTree>
    <p:extLst>
      <p:ext uri="{BB962C8B-B14F-4D97-AF65-F5344CB8AC3E}">
        <p14:creationId xmlns:p14="http://schemas.microsoft.com/office/powerpoint/2010/main" val="322253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objectives of members shall live and prosper by using the social practices that they can find in off-line environments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users do not necessarily win or play a game, but socialize with others users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Combining these tools and the social aspects, it opens up the way for new perspectives, new ideas that will gradually allow new applications to be used more or less related to real economics.</a:t>
            </a:r>
            <a:r>
              <a:rPr lang="en-US" b="0" dirty="0" smtClean="0">
                <a:effectLst/>
              </a:rPr>
              <a:t>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8B505609-3609-424C-BD86-BB23A904A335}" type="slidenum">
              <a:rPr lang="pt-PT" smtClean="0"/>
              <a:t>8</a:t>
            </a:fld>
            <a:endParaRPr lang="pt-PT"/>
          </a:p>
        </p:txBody>
      </p:sp>
    </p:spTree>
    <p:extLst>
      <p:ext uri="{BB962C8B-B14F-4D97-AF65-F5344CB8AC3E}">
        <p14:creationId xmlns:p14="http://schemas.microsoft.com/office/powerpoint/2010/main" val="188229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a:t>
            </a:r>
            <a:r>
              <a:rPr lang="en-US" dirty="0" err="1" smtClean="0"/>
              <a:t>propuse</a:t>
            </a:r>
            <a:r>
              <a:rPr lang="en-US" dirty="0" smtClean="0"/>
              <a:t> a model </a:t>
            </a:r>
            <a:r>
              <a:rPr lang="en-GB" sz="1200" kern="1200" dirty="0" smtClean="0">
                <a:solidFill>
                  <a:schemeClr val="tx1"/>
                </a:solidFill>
                <a:effectLst/>
                <a:latin typeface="+mn-lt"/>
                <a:ea typeface="+mn-ea"/>
                <a:cs typeface="+mn-cs"/>
              </a:rPr>
              <a:t>for implementing a </a:t>
            </a:r>
            <a:r>
              <a:rPr lang="en-GB" sz="1200" kern="1200" dirty="0" err="1" smtClean="0">
                <a:solidFill>
                  <a:schemeClr val="tx1"/>
                </a:solidFill>
                <a:effectLst/>
                <a:latin typeface="+mn-lt"/>
                <a:ea typeface="+mn-ea"/>
                <a:cs typeface="+mn-cs"/>
              </a:rPr>
              <a:t>CoP</a:t>
            </a:r>
            <a:r>
              <a:rPr lang="en-GB" sz="1200" kern="1200" dirty="0" smtClean="0">
                <a:solidFill>
                  <a:schemeClr val="tx1"/>
                </a:solidFill>
                <a:effectLst/>
                <a:latin typeface="+mn-lt"/>
                <a:ea typeface="+mn-ea"/>
                <a:cs typeface="+mn-cs"/>
              </a:rPr>
              <a:t> Under Virtual WORLD PLATFORMS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B505609-3609-424C-BD86-BB23A904A335}" type="slidenum">
              <a:rPr lang="pt-PT" smtClean="0"/>
              <a:t>9</a:t>
            </a:fld>
            <a:endParaRPr lang="pt-PT"/>
          </a:p>
        </p:txBody>
      </p:sp>
    </p:spTree>
    <p:extLst>
      <p:ext uri="{BB962C8B-B14F-4D97-AF65-F5344CB8AC3E}">
        <p14:creationId xmlns:p14="http://schemas.microsoft.com/office/powerpoint/2010/main" val="3048829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3783"/>
            <a:ext cx="7848600" cy="1927225"/>
          </a:xfrm>
        </p:spPr>
        <p:txBody>
          <a:bodyPr anchor="b">
            <a:noAutofit/>
          </a:bodyPr>
          <a:lstStyle>
            <a:lvl1pPr>
              <a:defRPr sz="5400" cap="all" baseline="0"/>
            </a:lvl1pPr>
          </a:lstStyle>
          <a:p>
            <a:r>
              <a:rPr lang="pt-PT" dirty="0" smtClean="0"/>
              <a:t>Clique para editar o estilo</a:t>
            </a:r>
            <a:endParaRPr lang="en-US" dirty="0"/>
          </a:p>
        </p:txBody>
      </p:sp>
      <p:cxnSp>
        <p:nvCxnSpPr>
          <p:cNvPr id="8" name="Straight Connector 7"/>
          <p:cNvCxnSpPr/>
          <p:nvPr/>
        </p:nvCxnSpPr>
        <p:spPr>
          <a:xfrm>
            <a:off x="685800" y="4075484"/>
            <a:ext cx="7848600" cy="1588"/>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0" y="-1"/>
            <a:ext cx="9144000" cy="1604025"/>
          </a:xfrm>
          <a:prstGeom prst="rect">
            <a:avLst/>
          </a:prstGeom>
          <a:solidFill>
            <a:srgbClr val="80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7" name="Picture 6"/>
          <p:cNvPicPr>
            <a:picLocks noChangeAspect="1"/>
          </p:cNvPicPr>
          <p:nvPr userDrawn="1"/>
        </p:nvPicPr>
        <p:blipFill>
          <a:blip r:embed="rId2"/>
          <a:stretch>
            <a:fillRect/>
          </a:stretch>
        </p:blipFill>
        <p:spPr>
          <a:xfrm>
            <a:off x="179512" y="188640"/>
            <a:ext cx="1152128" cy="1008112"/>
          </a:xfrm>
          <a:prstGeom prst="rect">
            <a:avLst/>
          </a:prstGeom>
        </p:spPr>
      </p:pic>
      <p:sp>
        <p:nvSpPr>
          <p:cNvPr id="11" name="TextBox 10"/>
          <p:cNvSpPr txBox="1"/>
          <p:nvPr userDrawn="1"/>
        </p:nvSpPr>
        <p:spPr>
          <a:xfrm>
            <a:off x="1836350" y="2492570"/>
            <a:ext cx="6336704" cy="420628"/>
          </a:xfrm>
          <a:prstGeom prst="rect">
            <a:avLst/>
          </a:prstGeom>
          <a:noFill/>
        </p:spPr>
        <p:txBody>
          <a:bodyPr wrap="square" rtlCol="0">
            <a:spAutoFit/>
          </a:bodyPr>
          <a:lstStyle/>
          <a:p>
            <a:pPr algn="ctr"/>
            <a:r>
              <a:rPr lang="en-US" sz="1600" spc="600" baseline="-25000" dirty="0" smtClean="0">
                <a:solidFill>
                  <a:schemeClr val="bg1"/>
                </a:solidFill>
              </a:rPr>
              <a:t>Project Work and Internship </a:t>
            </a:r>
          </a:p>
          <a:p>
            <a:pPr algn="ctr"/>
            <a:r>
              <a:rPr lang="en-US" sz="1600" spc="600" baseline="-25000" dirty="0" smtClean="0">
                <a:solidFill>
                  <a:schemeClr val="bg1"/>
                </a:solidFill>
              </a:rPr>
              <a:t>Impacts on </a:t>
            </a:r>
            <a:r>
              <a:rPr lang="en-US" sz="1600" spc="600" baseline="-25000" dirty="0" err="1" smtClean="0">
                <a:solidFill>
                  <a:schemeClr val="bg1"/>
                </a:solidFill>
              </a:rPr>
              <a:t>Labour</a:t>
            </a:r>
            <a:r>
              <a:rPr lang="en-US" sz="1600" spc="600" baseline="-25000" dirty="0" smtClean="0">
                <a:solidFill>
                  <a:schemeClr val="bg1"/>
                </a:solidFill>
              </a:rPr>
              <a:t> Market and Society</a:t>
            </a:r>
            <a:endParaRPr lang="en-US" sz="1600" spc="600" baseline="-25000" dirty="0">
              <a:solidFill>
                <a:schemeClr val="bg1"/>
              </a:solidFill>
            </a:endParaRPr>
          </a:p>
        </p:txBody>
      </p:sp>
      <p:sp>
        <p:nvSpPr>
          <p:cNvPr id="12" name="TextBox 11"/>
          <p:cNvSpPr txBox="1"/>
          <p:nvPr userDrawn="1"/>
        </p:nvSpPr>
        <p:spPr>
          <a:xfrm>
            <a:off x="1979712" y="44624"/>
            <a:ext cx="6192688" cy="1559401"/>
          </a:xfrm>
          <a:prstGeom prst="rect">
            <a:avLst/>
          </a:prstGeom>
          <a:noFill/>
        </p:spPr>
        <p:txBody>
          <a:bodyPr wrap="square" rtlCol="0">
            <a:spAutoFit/>
          </a:bodyPr>
          <a:lstStyle/>
          <a:p>
            <a:pPr algn="ctr">
              <a:lnSpc>
                <a:spcPct val="120000"/>
              </a:lnSpc>
            </a:pPr>
            <a:r>
              <a:rPr lang="en-US" sz="2000" b="1" spc="300" dirty="0" smtClean="0">
                <a:solidFill>
                  <a:srgbClr val="FFFFFF"/>
                </a:solidFill>
              </a:rPr>
              <a:t>OPEN DISCUSSION FORUM</a:t>
            </a:r>
          </a:p>
          <a:p>
            <a:pPr algn="ctr">
              <a:lnSpc>
                <a:spcPct val="120000"/>
              </a:lnSpc>
            </a:pPr>
            <a:r>
              <a:rPr lang="en-US" sz="2000" b="1" spc="300" dirty="0" smtClean="0">
                <a:solidFill>
                  <a:srgbClr val="FFFFFF"/>
                </a:solidFill>
              </a:rPr>
              <a:t>Project Work and Internship</a:t>
            </a:r>
          </a:p>
          <a:p>
            <a:pPr algn="ctr">
              <a:lnSpc>
                <a:spcPct val="120000"/>
              </a:lnSpc>
            </a:pPr>
            <a:r>
              <a:rPr lang="en-US" sz="2000" b="1" spc="300" dirty="0" smtClean="0">
                <a:solidFill>
                  <a:srgbClr val="FFFFFF"/>
                </a:solidFill>
              </a:rPr>
              <a:t>Impacts on </a:t>
            </a:r>
            <a:r>
              <a:rPr lang="en-US" sz="2000" b="1" spc="300" dirty="0" err="1" smtClean="0">
                <a:solidFill>
                  <a:srgbClr val="FFFFFF"/>
                </a:solidFill>
              </a:rPr>
              <a:t>Labour</a:t>
            </a:r>
            <a:r>
              <a:rPr lang="en-US" sz="2000" b="1" spc="300" dirty="0" smtClean="0">
                <a:solidFill>
                  <a:srgbClr val="FFFFFF"/>
                </a:solidFill>
              </a:rPr>
              <a:t> Market and Society </a:t>
            </a:r>
          </a:p>
          <a:p>
            <a:pPr algn="ctr">
              <a:lnSpc>
                <a:spcPct val="120000"/>
              </a:lnSpc>
            </a:pPr>
            <a:endParaRPr lang="en-US" sz="2000" b="1" spc="300" dirty="0">
              <a:solidFill>
                <a:srgbClr val="FFFFFF"/>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E5BA2F-07D0-4B5B-A09A-C79EE5FCEF22}"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PT" smtClean="0"/>
              <a:t>Clique para editar o estilo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E5BA2F-07D0-4B5B-A09A-C79EE5FCEF22}"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18" name="Freeform 46"/>
          <p:cNvSpPr>
            <a:spLocks/>
          </p:cNvSpPr>
          <p:nvPr userDrawn="1"/>
        </p:nvSpPr>
        <p:spPr bwMode="auto">
          <a:xfrm rot="10800000" flipH="1">
            <a:off x="4716016" y="3789040"/>
            <a:ext cx="4427985" cy="306896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rgbClr val="E8FFB9"/>
          </a:solidFill>
          <a:ln w="28575">
            <a:solidFill>
              <a:srgbClr val="E8FFB9"/>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pt-PT" dirty="0"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cxnSp>
        <p:nvCxnSpPr>
          <p:cNvPr id="7" name="Straight Connector 7"/>
          <p:cNvCxnSpPr/>
          <p:nvPr userDrawn="1"/>
        </p:nvCxnSpPr>
        <p:spPr>
          <a:xfrm>
            <a:off x="467544" y="1484784"/>
            <a:ext cx="8208912" cy="1588"/>
          </a:xfrm>
          <a:prstGeom prst="line">
            <a:avLst/>
          </a:prstGeom>
          <a:ln w="57150">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5" name="Grupo 4"/>
          <p:cNvGrpSpPr/>
          <p:nvPr userDrawn="1"/>
        </p:nvGrpSpPr>
        <p:grpSpPr>
          <a:xfrm>
            <a:off x="7452320" y="801863"/>
            <a:ext cx="1476998" cy="538905"/>
            <a:chOff x="6300192" y="2420888"/>
            <a:chExt cx="2432053" cy="985708"/>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5671"/>
            <a:stretch/>
          </p:blipFill>
          <p:spPr bwMode="auto">
            <a:xfrm>
              <a:off x="6300192" y="2420888"/>
              <a:ext cx="766232" cy="56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userDrawn="1"/>
          </p:nvSpPr>
          <p:spPr>
            <a:xfrm>
              <a:off x="6593043" y="2843643"/>
              <a:ext cx="2139202" cy="562953"/>
            </a:xfrm>
            <a:prstGeom prst="rect">
              <a:avLst/>
            </a:prstGeom>
            <a:noFill/>
          </p:spPr>
          <p:txBody>
            <a:bodyPr wrap="square" rtlCol="0">
              <a:spAutoFit/>
            </a:bodyPr>
            <a:lstStyle/>
            <a:p>
              <a:r>
                <a:rPr lang="pt-PT" sz="700" b="1" dirty="0" smtClean="0">
                  <a:solidFill>
                    <a:schemeClr val="bg1">
                      <a:lumMod val="50000"/>
                    </a:schemeClr>
                  </a:solidFill>
                </a:rPr>
                <a:t>Instituto</a:t>
              </a:r>
              <a:r>
                <a:rPr lang="pt-PT" sz="700" b="1" baseline="0" dirty="0" smtClean="0">
                  <a:solidFill>
                    <a:schemeClr val="bg1">
                      <a:lumMod val="50000"/>
                    </a:schemeClr>
                  </a:solidFill>
                </a:rPr>
                <a:t> Superior de Engenharia do Porto</a:t>
              </a:r>
              <a:endParaRPr lang="pt-PT" sz="700" b="1" dirty="0">
                <a:solidFill>
                  <a:schemeClr val="bg1">
                    <a:lumMod val="50000"/>
                  </a:schemeClr>
                </a:solidFill>
              </a:endParaRPr>
            </a:p>
          </p:txBody>
        </p:sp>
      </p:grpSp>
      <p:cxnSp>
        <p:nvCxnSpPr>
          <p:cNvPr id="12" name="Conexão recta 11"/>
          <p:cNvCxnSpPr/>
          <p:nvPr userDrawn="1"/>
        </p:nvCxnSpPr>
        <p:spPr>
          <a:xfrm>
            <a:off x="467544" y="6472844"/>
            <a:ext cx="5112568"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8388424" y="6157556"/>
            <a:ext cx="667214" cy="58381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PT" smtClean="0"/>
              <a:t>Clique para editar o estilo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ACE5BA2F-07D0-4B5B-A09A-C79EE5FCEF22}" type="slidenum">
              <a:rPr lang="pt-PT" smtClean="0"/>
              <a:t>‹nº›</a:t>
            </a:fld>
            <a:endParaRPr lang="pt-P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E5BA2F-07D0-4B5B-A09A-C79EE5FCEF22}" type="slidenum">
              <a:rPr lang="pt-PT" smtClean="0"/>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ACE5BA2F-07D0-4B5B-A09A-C79EE5FCEF22}" type="slidenum">
              <a:rPr lang="pt-PT" smtClean="0"/>
              <a:t>‹nº›</a:t>
            </a:fld>
            <a:endParaRPr lang="pt-P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ACE5BA2F-07D0-4B5B-A09A-C79EE5FCEF22}" type="slidenum">
              <a:rPr lang="pt-PT" smtClean="0"/>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ACE5BA2F-07D0-4B5B-A09A-C79EE5FCEF22}"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PT" smtClean="0"/>
              <a:t>Clique para editar o estilo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E5BA2F-07D0-4B5B-A09A-C79EE5FCEF22}" type="slidenum">
              <a:rPr lang="pt-PT" smtClean="0"/>
              <a:t>‹nº›</a:t>
            </a:fld>
            <a:endParaRPr lang="pt-P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PT" smtClean="0"/>
              <a:t>Clique para editar o estilo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a:xfrm>
            <a:off x="467544" y="6514278"/>
            <a:ext cx="2895600" cy="329184"/>
          </a:xfrm>
          <a:prstGeom prst="rect">
            <a:avLst/>
          </a:prstGeom>
        </p:spPr>
        <p:txBody>
          <a:bodyPr/>
          <a:lstStyle/>
          <a:p>
            <a:fld id="{9678EF87-2C3F-4396-A28E-65D8AE900A5B}" type="datetimeFigureOut">
              <a:rPr lang="pt-PT" smtClean="0"/>
              <a:t>24-09-2014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ACE5BA2F-07D0-4B5B-A09A-C79EE5FCEF22}"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t-PT"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E5BA2F-07D0-4B5B-A09A-C79EE5FCEF22}"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619672" y="4221088"/>
            <a:ext cx="5976664" cy="1547936"/>
            <a:chOff x="1547664" y="4044279"/>
            <a:chExt cx="5976664" cy="1547936"/>
          </a:xfrm>
        </p:grpSpPr>
        <p:sp>
          <p:nvSpPr>
            <p:cNvPr id="5" name="Rectângulo 4"/>
            <p:cNvSpPr/>
            <p:nvPr/>
          </p:nvSpPr>
          <p:spPr>
            <a:xfrm>
              <a:off x="1691680" y="4044279"/>
              <a:ext cx="5544616" cy="307777"/>
            </a:xfrm>
            <a:prstGeom prst="rect">
              <a:avLst/>
            </a:prstGeom>
          </p:spPr>
          <p:txBody>
            <a:bodyPr wrap="square">
              <a:spAutoFit/>
            </a:bodyPr>
            <a:lstStyle/>
            <a:p>
              <a:pPr algn="ctr"/>
              <a:r>
                <a:rPr lang="pt-PT" sz="1400" b="1" i="1" dirty="0" smtClean="0"/>
                <a:t>Rosa Reis, Ricardo Almeida, Nuno Escudeiro, Paula Escudeiro</a:t>
              </a:r>
              <a:endParaRPr lang="pt-PT" sz="1400" b="1" dirty="0"/>
            </a:p>
          </p:txBody>
        </p:sp>
        <p:sp>
          <p:nvSpPr>
            <p:cNvPr id="6" name="Rectângulo 5"/>
            <p:cNvSpPr/>
            <p:nvPr/>
          </p:nvSpPr>
          <p:spPr>
            <a:xfrm>
              <a:off x="1691680" y="4394699"/>
              <a:ext cx="5832648" cy="276999"/>
            </a:xfrm>
            <a:prstGeom prst="rect">
              <a:avLst/>
            </a:prstGeom>
          </p:spPr>
          <p:txBody>
            <a:bodyPr wrap="square">
              <a:spAutoFit/>
            </a:bodyPr>
            <a:lstStyle/>
            <a:p>
              <a:pPr algn="ctr"/>
              <a:r>
                <a:rPr lang="en-US" sz="1200" b="1" i="1" dirty="0" err="1" smtClean="0">
                  <a:effectLst/>
                </a:rPr>
                <a:t>Departamento</a:t>
              </a:r>
              <a:r>
                <a:rPr lang="en-US" sz="1200" b="1" i="1" dirty="0" smtClean="0">
                  <a:effectLst/>
                </a:rPr>
                <a:t> de </a:t>
              </a:r>
              <a:r>
                <a:rPr lang="en-US" sz="1200" b="1" i="1" dirty="0" err="1" smtClean="0">
                  <a:effectLst/>
                </a:rPr>
                <a:t>Engenharia</a:t>
              </a:r>
              <a:r>
                <a:rPr lang="en-US" sz="1200" b="1" i="1" dirty="0" smtClean="0">
                  <a:effectLst/>
                </a:rPr>
                <a:t> </a:t>
              </a:r>
              <a:r>
                <a:rPr lang="en-US" sz="1200" b="1" i="1" dirty="0" err="1" smtClean="0">
                  <a:effectLst/>
                </a:rPr>
                <a:t>Informática</a:t>
              </a:r>
              <a:endParaRPr lang="en-US" sz="1200" b="1" i="1" dirty="0"/>
            </a:p>
          </p:txBody>
        </p:sp>
        <p:sp>
          <p:nvSpPr>
            <p:cNvPr id="15" name="Rectângulo 14"/>
            <p:cNvSpPr/>
            <p:nvPr/>
          </p:nvSpPr>
          <p:spPr>
            <a:xfrm>
              <a:off x="1547664" y="4761218"/>
              <a:ext cx="5832648" cy="830997"/>
            </a:xfrm>
            <a:prstGeom prst="rect">
              <a:avLst/>
            </a:prstGeom>
          </p:spPr>
          <p:txBody>
            <a:bodyPr wrap="square">
              <a:spAutoFit/>
            </a:bodyPr>
            <a:lstStyle/>
            <a:p>
              <a:pPr algn="ctr"/>
              <a:r>
                <a:rPr lang="en-US" sz="1200" b="1" i="1" dirty="0" smtClean="0"/>
                <a:t>PORTUGAL</a:t>
              </a:r>
            </a:p>
            <a:p>
              <a:pPr algn="ctr"/>
              <a:endParaRPr lang="en-US" sz="1200" b="1" i="1" dirty="0" smtClean="0"/>
            </a:p>
            <a:p>
              <a:pPr algn="ctr"/>
              <a:endParaRPr lang="en-US" sz="1200" b="1" i="1" dirty="0" smtClean="0"/>
            </a:p>
            <a:p>
              <a:pPr algn="ctr"/>
              <a:r>
                <a:rPr lang="en-US" sz="1200" b="1" i="1" dirty="0" smtClean="0"/>
                <a:t>September 25&amp;26 ,2014 – </a:t>
              </a:r>
              <a:r>
                <a:rPr lang="en-US" sz="1200" b="1" i="1" dirty="0" err="1" smtClean="0"/>
                <a:t>Genova</a:t>
              </a:r>
              <a:r>
                <a:rPr lang="en-US" sz="1200" b="1" i="1" dirty="0" smtClean="0"/>
                <a:t> (Italy) </a:t>
              </a:r>
              <a:endParaRPr lang="en-US" sz="1200" b="1" i="1" dirty="0"/>
            </a:p>
          </p:txBody>
        </p:sp>
      </p:grpSp>
      <p:pic>
        <p:nvPicPr>
          <p:cNvPr id="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1880" y="6237864"/>
            <a:ext cx="2232248" cy="42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1720" y="2132856"/>
            <a:ext cx="5184576" cy="1569660"/>
          </a:xfrm>
          <a:prstGeom prst="rect">
            <a:avLst/>
          </a:prstGeom>
        </p:spPr>
        <p:txBody>
          <a:bodyPr wrap="square">
            <a:spAutoFit/>
          </a:bodyPr>
          <a:lstStyle/>
          <a:p>
            <a:pPr algn="ctr"/>
            <a:r>
              <a:rPr lang="en-GB" sz="3200" b="1" dirty="0"/>
              <a:t>Virtual Worlds in Supporting the Communities of Practices</a:t>
            </a:r>
            <a:endParaRPr lang="en-US" sz="3200" b="1" dirty="0"/>
          </a:p>
        </p:txBody>
      </p:sp>
    </p:spTree>
    <p:extLst>
      <p:ext uri="{BB962C8B-B14F-4D97-AF65-F5344CB8AC3E}">
        <p14:creationId xmlns:p14="http://schemas.microsoft.com/office/powerpoint/2010/main" val="1996513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Model - Phases </a:t>
            </a:r>
            <a:endParaRPr lang="en-US" dirty="0"/>
          </a:p>
        </p:txBody>
      </p:sp>
      <p:sp>
        <p:nvSpPr>
          <p:cNvPr id="2" name="Rectangle 1"/>
          <p:cNvSpPr/>
          <p:nvPr/>
        </p:nvSpPr>
        <p:spPr>
          <a:xfrm>
            <a:off x="467544" y="1844824"/>
            <a:ext cx="7272808" cy="307777"/>
          </a:xfrm>
          <a:prstGeom prst="rect">
            <a:avLst/>
          </a:prstGeom>
        </p:spPr>
        <p:txBody>
          <a:bodyPr wrap="square">
            <a:spAutoFit/>
          </a:bodyPr>
          <a:lstStyle/>
          <a:p>
            <a:r>
              <a:rPr lang="en-GB" sz="1400" b="1" cap="all" dirty="0"/>
              <a:t>A model for implementing a </a:t>
            </a:r>
            <a:r>
              <a:rPr lang="en-GB" sz="1400" b="1" cap="all" dirty="0" err="1"/>
              <a:t>CoP</a:t>
            </a:r>
            <a:r>
              <a:rPr lang="en-GB" sz="1400" b="1" cap="all" dirty="0"/>
              <a:t> Under Virtual WORLD PLATFORMS</a:t>
            </a:r>
            <a:endParaRPr lang="en-US" sz="1400" b="1" cap="all" dirty="0"/>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645024"/>
            <a:ext cx="2304256" cy="2088232"/>
          </a:xfrm>
          <a:prstGeom prst="rect">
            <a:avLst/>
          </a:prstGeom>
          <a:noFill/>
          <a:ln>
            <a:noFill/>
          </a:ln>
        </p:spPr>
      </p:pic>
      <p:sp>
        <p:nvSpPr>
          <p:cNvPr id="4" name="Rectangle 3"/>
          <p:cNvSpPr/>
          <p:nvPr/>
        </p:nvSpPr>
        <p:spPr>
          <a:xfrm>
            <a:off x="5004048" y="4509120"/>
            <a:ext cx="2232248" cy="738664"/>
          </a:xfrm>
          <a:prstGeom prst="rect">
            <a:avLst/>
          </a:prstGeom>
        </p:spPr>
        <p:txBody>
          <a:bodyPr wrap="square">
            <a:spAutoFit/>
          </a:bodyPr>
          <a:lstStyle/>
          <a:p>
            <a:pPr algn="ctr"/>
            <a:r>
              <a:rPr lang="en-GB" sz="1400" dirty="0"/>
              <a:t>describe the structure of the community of practice. </a:t>
            </a:r>
            <a:endParaRPr lang="en-US" sz="1400" dirty="0"/>
          </a:p>
        </p:txBody>
      </p:sp>
      <p:sp>
        <p:nvSpPr>
          <p:cNvPr id="5" name="Rectangle 4"/>
          <p:cNvSpPr/>
          <p:nvPr/>
        </p:nvSpPr>
        <p:spPr>
          <a:xfrm>
            <a:off x="2627784" y="2564904"/>
            <a:ext cx="3168352" cy="1015663"/>
          </a:xfrm>
          <a:prstGeom prst="rect">
            <a:avLst/>
          </a:prstGeom>
        </p:spPr>
        <p:txBody>
          <a:bodyPr wrap="square">
            <a:spAutoFit/>
          </a:bodyPr>
          <a:lstStyle/>
          <a:p>
            <a:pPr algn="ctr"/>
            <a:r>
              <a:rPr lang="en-GB" sz="1200" dirty="0"/>
              <a:t>identify the domain of community of practice e specify the type of community, i.e. it is private or public. An important feature is the allocation of roles to participants in a community of practice</a:t>
            </a:r>
            <a:r>
              <a:rPr lang="en-US" sz="1200" dirty="0"/>
              <a:t> </a:t>
            </a:r>
          </a:p>
        </p:txBody>
      </p:sp>
      <p:sp>
        <p:nvSpPr>
          <p:cNvPr id="6" name="Rectangle 5"/>
          <p:cNvSpPr/>
          <p:nvPr/>
        </p:nvSpPr>
        <p:spPr>
          <a:xfrm>
            <a:off x="1331640" y="4437112"/>
            <a:ext cx="1728192" cy="523220"/>
          </a:xfrm>
          <a:prstGeom prst="rect">
            <a:avLst/>
          </a:prstGeom>
        </p:spPr>
        <p:txBody>
          <a:bodyPr wrap="square">
            <a:spAutoFit/>
          </a:bodyPr>
          <a:lstStyle/>
          <a:p>
            <a:pPr algn="ctr"/>
            <a:r>
              <a:rPr lang="en-GB" sz="1400" dirty="0"/>
              <a:t>based on the scenarios</a:t>
            </a:r>
            <a:r>
              <a:rPr lang="en-US" sz="1400" dirty="0"/>
              <a:t> </a:t>
            </a:r>
          </a:p>
        </p:txBody>
      </p:sp>
      <p:sp>
        <p:nvSpPr>
          <p:cNvPr id="16"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  Virtual </a:t>
            </a:r>
            <a:r>
              <a:rPr lang="pt-PT" sz="1000" b="1" baseline="0" dirty="0" err="1" smtClean="0">
                <a:solidFill>
                  <a:srgbClr val="800000"/>
                </a:solidFill>
              </a:rPr>
              <a:t>World</a:t>
            </a:r>
            <a:r>
              <a:rPr lang="pt-PT" sz="1000" b="1" dirty="0" smtClean="0">
                <a:solidFill>
                  <a:srgbClr val="800000"/>
                </a:solidFill>
              </a:rPr>
              <a:t> </a:t>
            </a:r>
            <a:r>
              <a:rPr lang="pt-PT" sz="1000" b="1" dirty="0" err="1" smtClean="0">
                <a:solidFill>
                  <a:srgbClr val="800000"/>
                </a:solidFill>
              </a:rPr>
              <a:t>and</a:t>
            </a:r>
            <a:r>
              <a:rPr lang="pt-PT" sz="1000" b="1" dirty="0" smtClean="0">
                <a:solidFill>
                  <a:srgbClr val="800000"/>
                </a:solidFill>
              </a:rPr>
              <a:t> </a:t>
            </a:r>
            <a:r>
              <a:rPr lang="pt-PT" sz="1000" b="1" baseline="0" dirty="0" err="1" smtClean="0">
                <a:solidFill>
                  <a:srgbClr val="800000"/>
                </a:solidFill>
              </a:rPr>
              <a:t>CoP</a:t>
            </a:r>
            <a:r>
              <a:rPr lang="pt-PT" sz="1000" b="1" dirty="0" smtClean="0">
                <a:solidFill>
                  <a:srgbClr val="800000"/>
                </a:solidFill>
              </a:rPr>
              <a:t> | </a:t>
            </a:r>
            <a:r>
              <a:rPr lang="pt-PT" sz="1000" b="1" dirty="0" err="1" smtClean="0">
                <a:solidFill>
                  <a:srgbClr val="800000"/>
                </a:solidFill>
              </a:rPr>
              <a:t>Model</a:t>
            </a:r>
            <a:r>
              <a:rPr lang="pt-PT" sz="1000" b="1" dirty="0" smtClean="0">
                <a:solidFill>
                  <a:srgbClr val="800000"/>
                </a:solidFill>
              </a:rPr>
              <a:t> |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267310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Model</a:t>
            </a:r>
            <a:endParaRPr lang="en-US" dirty="0"/>
          </a:p>
        </p:txBody>
      </p:sp>
      <p:sp>
        <p:nvSpPr>
          <p:cNvPr id="2" name="Rectangle 1"/>
          <p:cNvSpPr/>
          <p:nvPr/>
        </p:nvSpPr>
        <p:spPr>
          <a:xfrm>
            <a:off x="395536" y="1700808"/>
            <a:ext cx="2901819" cy="307777"/>
          </a:xfrm>
          <a:prstGeom prst="rect">
            <a:avLst/>
          </a:prstGeom>
        </p:spPr>
        <p:txBody>
          <a:bodyPr wrap="none">
            <a:spAutoFit/>
          </a:bodyPr>
          <a:lstStyle/>
          <a:p>
            <a:r>
              <a:rPr lang="en-GB" sz="1400" b="1" dirty="0"/>
              <a:t>A Community of Practice </a:t>
            </a:r>
            <a:r>
              <a:rPr lang="en-GB" sz="1400" b="1" dirty="0" smtClean="0"/>
              <a:t>Praxis </a:t>
            </a:r>
            <a:endParaRPr lang="en-US" sz="1400" b="1" dirty="0"/>
          </a:p>
        </p:txBody>
      </p:sp>
      <p:sp>
        <p:nvSpPr>
          <p:cNvPr id="5" name="Rectangle 4"/>
          <p:cNvSpPr/>
          <p:nvPr/>
        </p:nvSpPr>
        <p:spPr>
          <a:xfrm>
            <a:off x="395536" y="2060848"/>
            <a:ext cx="7848872" cy="1856919"/>
          </a:xfrm>
          <a:prstGeom prst="rect">
            <a:avLst/>
          </a:prstGeom>
        </p:spPr>
        <p:txBody>
          <a:bodyPr wrap="square">
            <a:spAutoFit/>
          </a:bodyPr>
          <a:lstStyle/>
          <a:p>
            <a:pPr marL="285750" indent="-285750" algn="just">
              <a:lnSpc>
                <a:spcPct val="120000"/>
              </a:lnSpc>
              <a:buFont typeface="Wingdings" charset="2"/>
              <a:buChar char="Ø"/>
            </a:pPr>
            <a:r>
              <a:rPr lang="en-US" sz="1600" dirty="0"/>
              <a:t>This </a:t>
            </a:r>
            <a:r>
              <a:rPr lang="en-US" sz="1600" dirty="0" err="1"/>
              <a:t>CoP</a:t>
            </a:r>
            <a:r>
              <a:rPr lang="en-US" sz="1600" dirty="0"/>
              <a:t> has as objective to support work of the group of Paradigms of Cooperation between the Worlds of Education and </a:t>
            </a:r>
            <a:r>
              <a:rPr lang="en-US" sz="1600" dirty="0" err="1"/>
              <a:t>Labour</a:t>
            </a:r>
            <a:r>
              <a:rPr lang="en-US" sz="1600" dirty="0"/>
              <a:t> and to centralize discussions and resources</a:t>
            </a:r>
            <a:r>
              <a:rPr lang="en-US" sz="1600" dirty="0" smtClean="0"/>
              <a:t>.</a:t>
            </a:r>
          </a:p>
          <a:p>
            <a:pPr marL="285750" indent="-285750" algn="just">
              <a:lnSpc>
                <a:spcPct val="120000"/>
              </a:lnSpc>
              <a:buFont typeface="Wingdings" charset="2"/>
              <a:buChar char="Ø"/>
            </a:pPr>
            <a:endParaRPr lang="en-US" sz="1600" dirty="0"/>
          </a:p>
          <a:p>
            <a:pPr marL="285750" indent="-285750" algn="just">
              <a:lnSpc>
                <a:spcPct val="120000"/>
              </a:lnSpc>
              <a:buFont typeface="Wingdings" charset="2"/>
              <a:buChar char="Ø"/>
            </a:pPr>
            <a:r>
              <a:rPr lang="en-US" sz="1600" dirty="0" smtClean="0"/>
              <a:t>Our Environment </a:t>
            </a:r>
            <a:r>
              <a:rPr lang="en-US" sz="1600" dirty="0"/>
              <a:t>must allow members interact with the </a:t>
            </a:r>
            <a:r>
              <a:rPr lang="en-US" sz="1600" dirty="0" err="1"/>
              <a:t>CoP</a:t>
            </a:r>
            <a:r>
              <a:rPr lang="en-US" sz="1600" dirty="0"/>
              <a:t>, create contents; realize meetings and events in space virtual. </a:t>
            </a:r>
          </a:p>
        </p:txBody>
      </p:sp>
      <p:sp>
        <p:nvSpPr>
          <p:cNvPr id="7" name="Rectangle 6"/>
          <p:cNvSpPr/>
          <p:nvPr/>
        </p:nvSpPr>
        <p:spPr>
          <a:xfrm>
            <a:off x="467544" y="4653136"/>
            <a:ext cx="7704856" cy="11798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en-US" sz="1600" dirty="0"/>
              <a:t>to have a narrowly defined thematic, identify the audience, purpose, goals, vision for the community, plan activities to help grow and sustain the community, group process and roles that will support the community’s goals.</a:t>
            </a:r>
          </a:p>
        </p:txBody>
      </p:sp>
      <p:sp>
        <p:nvSpPr>
          <p:cNvPr id="12" name="Down Arrow 11"/>
          <p:cNvSpPr/>
          <p:nvPr/>
        </p:nvSpPr>
        <p:spPr>
          <a:xfrm>
            <a:off x="4067944" y="4005064"/>
            <a:ext cx="504056" cy="504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  Virtual </a:t>
            </a:r>
            <a:r>
              <a:rPr lang="pt-PT" sz="1000" b="1" baseline="0" dirty="0" err="1" smtClean="0">
                <a:solidFill>
                  <a:srgbClr val="800000"/>
                </a:solidFill>
              </a:rPr>
              <a:t>World</a:t>
            </a:r>
            <a:r>
              <a:rPr lang="pt-PT" sz="1000" b="1" dirty="0" smtClean="0">
                <a:solidFill>
                  <a:srgbClr val="800000"/>
                </a:solidFill>
              </a:rPr>
              <a:t> </a:t>
            </a:r>
            <a:r>
              <a:rPr lang="pt-PT" sz="1000" b="1" dirty="0" err="1" smtClean="0">
                <a:solidFill>
                  <a:srgbClr val="800000"/>
                </a:solidFill>
              </a:rPr>
              <a:t>and</a:t>
            </a:r>
            <a:r>
              <a:rPr lang="pt-PT" sz="1000" b="1" dirty="0" smtClean="0">
                <a:solidFill>
                  <a:srgbClr val="800000"/>
                </a:solidFill>
              </a:rPr>
              <a:t> </a:t>
            </a:r>
            <a:r>
              <a:rPr lang="pt-PT" sz="1000" b="1" baseline="0" dirty="0" err="1" smtClean="0">
                <a:solidFill>
                  <a:srgbClr val="800000"/>
                </a:solidFill>
              </a:rPr>
              <a:t>CoP</a:t>
            </a:r>
            <a:r>
              <a:rPr lang="pt-PT" sz="1000" b="1" dirty="0" smtClean="0">
                <a:solidFill>
                  <a:srgbClr val="800000"/>
                </a:solidFill>
              </a:rPr>
              <a:t> | </a:t>
            </a:r>
            <a:r>
              <a:rPr lang="pt-PT" sz="1000" b="1" dirty="0" err="1" smtClean="0">
                <a:solidFill>
                  <a:srgbClr val="800000"/>
                </a:solidFill>
              </a:rPr>
              <a:t>Model</a:t>
            </a:r>
            <a:r>
              <a:rPr lang="pt-PT" sz="1000" b="1" dirty="0" smtClean="0">
                <a:solidFill>
                  <a:srgbClr val="800000"/>
                </a:solidFill>
              </a:rPr>
              <a:t> |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176098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Model </a:t>
            </a:r>
            <a:endParaRPr lang="en-US" dirty="0"/>
          </a:p>
        </p:txBody>
      </p:sp>
      <p:sp>
        <p:nvSpPr>
          <p:cNvPr id="3" name="Rectangle 2"/>
          <p:cNvSpPr/>
          <p:nvPr/>
        </p:nvSpPr>
        <p:spPr>
          <a:xfrm>
            <a:off x="467544" y="2276872"/>
            <a:ext cx="8352928" cy="923330"/>
          </a:xfrm>
          <a:prstGeom prst="rect">
            <a:avLst/>
          </a:prstGeom>
        </p:spPr>
        <p:txBody>
          <a:bodyPr wrap="square">
            <a:spAutoFit/>
          </a:bodyPr>
          <a:lstStyle/>
          <a:p>
            <a:r>
              <a:rPr lang="en-US" dirty="0" smtClean="0"/>
              <a:t>We  </a:t>
            </a:r>
            <a:r>
              <a:rPr lang="en-US" dirty="0"/>
              <a:t>held regular brainstorming sessions for collecting ideas. At the end a design document was delivered. The content of the document reflected the work done by development </a:t>
            </a:r>
            <a:r>
              <a:rPr lang="en-US" dirty="0" smtClean="0"/>
              <a:t>team</a:t>
            </a:r>
            <a:r>
              <a:rPr lang="en-US" dirty="0"/>
              <a:t>.</a:t>
            </a:r>
          </a:p>
        </p:txBody>
      </p:sp>
      <p:sp>
        <p:nvSpPr>
          <p:cNvPr id="10" name="Rectangle 9"/>
          <p:cNvSpPr/>
          <p:nvPr/>
        </p:nvSpPr>
        <p:spPr>
          <a:xfrm>
            <a:off x="395536" y="1700808"/>
            <a:ext cx="5328592" cy="307777"/>
          </a:xfrm>
          <a:prstGeom prst="rect">
            <a:avLst/>
          </a:prstGeom>
        </p:spPr>
        <p:txBody>
          <a:bodyPr wrap="square">
            <a:spAutoFit/>
          </a:bodyPr>
          <a:lstStyle/>
          <a:p>
            <a:r>
              <a:rPr lang="en-GB" sz="1400" b="1" dirty="0"/>
              <a:t>A Community of Practice </a:t>
            </a:r>
            <a:r>
              <a:rPr lang="en-GB" sz="1400" b="1" dirty="0" smtClean="0"/>
              <a:t>Praxis – Conception </a:t>
            </a:r>
            <a:endParaRPr lang="en-US" sz="1400" b="1"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56992"/>
            <a:ext cx="3456384" cy="2952328"/>
          </a:xfrm>
          <a:prstGeom prst="rect">
            <a:avLst/>
          </a:prstGeom>
          <a:noFill/>
          <a:ln>
            <a:noFill/>
          </a:ln>
        </p:spPr>
      </p:pic>
      <p:sp>
        <p:nvSpPr>
          <p:cNvPr id="13"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  Virtual </a:t>
            </a:r>
            <a:r>
              <a:rPr lang="pt-PT" sz="1000" b="1" baseline="0" dirty="0" err="1" smtClean="0">
                <a:solidFill>
                  <a:srgbClr val="800000"/>
                </a:solidFill>
              </a:rPr>
              <a:t>World</a:t>
            </a:r>
            <a:r>
              <a:rPr lang="pt-PT" sz="1000" b="1" dirty="0" smtClean="0">
                <a:solidFill>
                  <a:srgbClr val="800000"/>
                </a:solidFill>
              </a:rPr>
              <a:t> </a:t>
            </a:r>
            <a:r>
              <a:rPr lang="pt-PT" sz="1000" b="1" dirty="0" err="1" smtClean="0">
                <a:solidFill>
                  <a:srgbClr val="800000"/>
                </a:solidFill>
              </a:rPr>
              <a:t>and</a:t>
            </a:r>
            <a:r>
              <a:rPr lang="pt-PT" sz="1000" b="1" dirty="0" smtClean="0">
                <a:solidFill>
                  <a:srgbClr val="800000"/>
                </a:solidFill>
              </a:rPr>
              <a:t> </a:t>
            </a:r>
            <a:r>
              <a:rPr lang="pt-PT" sz="1000" b="1" baseline="0" dirty="0" err="1" smtClean="0">
                <a:solidFill>
                  <a:srgbClr val="800000"/>
                </a:solidFill>
              </a:rPr>
              <a:t>CoP</a:t>
            </a:r>
            <a:r>
              <a:rPr lang="pt-PT" sz="1000" b="1" dirty="0" smtClean="0">
                <a:solidFill>
                  <a:srgbClr val="800000"/>
                </a:solidFill>
              </a:rPr>
              <a:t> | </a:t>
            </a:r>
            <a:r>
              <a:rPr lang="pt-PT" sz="1000" b="1" dirty="0" err="1" smtClean="0">
                <a:solidFill>
                  <a:srgbClr val="800000"/>
                </a:solidFill>
              </a:rPr>
              <a:t>Model</a:t>
            </a:r>
            <a:r>
              <a:rPr lang="pt-PT" sz="1000" b="1" dirty="0" smtClean="0">
                <a:solidFill>
                  <a:srgbClr val="800000"/>
                </a:solidFill>
              </a:rPr>
              <a:t> |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3569620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Model </a:t>
            </a:r>
            <a:endParaRPr lang="en-US" dirty="0"/>
          </a:p>
        </p:txBody>
      </p:sp>
      <p:sp>
        <p:nvSpPr>
          <p:cNvPr id="3" name="Rectangle 2"/>
          <p:cNvSpPr/>
          <p:nvPr/>
        </p:nvSpPr>
        <p:spPr>
          <a:xfrm>
            <a:off x="395536" y="2275546"/>
            <a:ext cx="8352928" cy="900246"/>
          </a:xfrm>
          <a:prstGeom prst="rect">
            <a:avLst/>
          </a:prstGeom>
        </p:spPr>
        <p:txBody>
          <a:bodyPr wrap="square">
            <a:spAutoFit/>
          </a:bodyPr>
          <a:lstStyle/>
          <a:p>
            <a:pPr marL="285750" indent="-285750">
              <a:lnSpc>
                <a:spcPct val="150000"/>
              </a:lnSpc>
              <a:buFont typeface="Wingdings" charset="2"/>
              <a:buChar char="Ø"/>
            </a:pPr>
            <a:r>
              <a:rPr lang="en-GB" dirty="0" smtClean="0"/>
              <a:t>implemented </a:t>
            </a:r>
            <a:r>
              <a:rPr lang="en-GB" dirty="0"/>
              <a:t>in </a:t>
            </a:r>
            <a:r>
              <a:rPr lang="en-GB" dirty="0" err="1"/>
              <a:t>OpenSim</a:t>
            </a:r>
            <a:r>
              <a:rPr lang="en-GB" dirty="0"/>
              <a:t> platform. </a:t>
            </a:r>
            <a:endParaRPr lang="en-GB" dirty="0" smtClean="0"/>
          </a:p>
          <a:p>
            <a:pPr marL="285750" indent="-285750">
              <a:lnSpc>
                <a:spcPct val="150000"/>
              </a:lnSpc>
              <a:buFont typeface="Wingdings" charset="2"/>
              <a:buChar char="Ø"/>
            </a:pPr>
            <a:r>
              <a:rPr lang="en-GB" dirty="0" smtClean="0"/>
              <a:t>divided </a:t>
            </a:r>
            <a:r>
              <a:rPr lang="en-GB" dirty="0"/>
              <a:t>the space into three distinct areas </a:t>
            </a:r>
            <a:endParaRPr lang="en-US" dirty="0"/>
          </a:p>
        </p:txBody>
      </p:sp>
      <p:sp>
        <p:nvSpPr>
          <p:cNvPr id="10" name="Rectangle 9"/>
          <p:cNvSpPr/>
          <p:nvPr/>
        </p:nvSpPr>
        <p:spPr>
          <a:xfrm>
            <a:off x="395536" y="1700808"/>
            <a:ext cx="5328592" cy="307777"/>
          </a:xfrm>
          <a:prstGeom prst="rect">
            <a:avLst/>
          </a:prstGeom>
        </p:spPr>
        <p:txBody>
          <a:bodyPr wrap="square">
            <a:spAutoFit/>
          </a:bodyPr>
          <a:lstStyle/>
          <a:p>
            <a:r>
              <a:rPr lang="en-GB" sz="1400" b="1" dirty="0"/>
              <a:t>A Community of Practice </a:t>
            </a:r>
            <a:r>
              <a:rPr lang="en-GB" sz="1400" b="1" dirty="0" smtClean="0"/>
              <a:t>Praxis – Implementation </a:t>
            </a:r>
            <a:endParaRPr lang="en-US" sz="1400" b="1" dirty="0"/>
          </a:p>
        </p:txBody>
      </p:sp>
      <p:sp>
        <p:nvSpPr>
          <p:cNvPr id="7"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  Virtual </a:t>
            </a:r>
            <a:r>
              <a:rPr lang="pt-PT" sz="1000" b="1" baseline="0" dirty="0" err="1" smtClean="0">
                <a:solidFill>
                  <a:srgbClr val="800000"/>
                </a:solidFill>
              </a:rPr>
              <a:t>World</a:t>
            </a:r>
            <a:r>
              <a:rPr lang="pt-PT" sz="1000" b="1" dirty="0" smtClean="0">
                <a:solidFill>
                  <a:srgbClr val="800000"/>
                </a:solidFill>
              </a:rPr>
              <a:t> </a:t>
            </a:r>
            <a:r>
              <a:rPr lang="pt-PT" sz="1000" b="1" dirty="0" err="1" smtClean="0">
                <a:solidFill>
                  <a:srgbClr val="800000"/>
                </a:solidFill>
              </a:rPr>
              <a:t>and</a:t>
            </a:r>
            <a:r>
              <a:rPr lang="pt-PT" sz="1000" b="1" dirty="0" smtClean="0">
                <a:solidFill>
                  <a:srgbClr val="800000"/>
                </a:solidFill>
              </a:rPr>
              <a:t> </a:t>
            </a:r>
            <a:r>
              <a:rPr lang="pt-PT" sz="1000" b="1" baseline="0" dirty="0" err="1" smtClean="0">
                <a:solidFill>
                  <a:srgbClr val="800000"/>
                </a:solidFill>
              </a:rPr>
              <a:t>CoP</a:t>
            </a:r>
            <a:r>
              <a:rPr lang="pt-PT" sz="1000" b="1" dirty="0" smtClean="0">
                <a:solidFill>
                  <a:srgbClr val="800000"/>
                </a:solidFill>
              </a:rPr>
              <a:t> | </a:t>
            </a:r>
            <a:r>
              <a:rPr lang="pt-PT" sz="1000" b="1" dirty="0" err="1" smtClean="0">
                <a:solidFill>
                  <a:srgbClr val="800000"/>
                </a:solidFill>
              </a:rPr>
              <a:t>Model</a:t>
            </a:r>
            <a:r>
              <a:rPr lang="pt-PT" sz="1000" b="1" dirty="0" smtClean="0">
                <a:solidFill>
                  <a:srgbClr val="800000"/>
                </a:solidFill>
              </a:rPr>
              <a:t> |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grpSp>
        <p:nvGrpSpPr>
          <p:cNvPr id="4" name="Group 3"/>
          <p:cNvGrpSpPr/>
          <p:nvPr/>
        </p:nvGrpSpPr>
        <p:grpSpPr>
          <a:xfrm>
            <a:off x="4788024" y="2780928"/>
            <a:ext cx="4032448" cy="3600401"/>
            <a:chOff x="4788024" y="2780928"/>
            <a:chExt cx="4032448" cy="3600401"/>
          </a:xfrm>
        </p:grpSpPr>
        <p:grpSp>
          <p:nvGrpSpPr>
            <p:cNvPr id="6" name="Group 5"/>
            <p:cNvGrpSpPr/>
            <p:nvPr/>
          </p:nvGrpSpPr>
          <p:grpSpPr>
            <a:xfrm>
              <a:off x="4788024" y="2780928"/>
              <a:ext cx="4032448" cy="3600401"/>
              <a:chOff x="1471461" y="268327"/>
              <a:chExt cx="5738320" cy="5765732"/>
            </a:xfrm>
          </p:grpSpPr>
          <p:pic>
            <p:nvPicPr>
              <p:cNvPr id="9" name="Picture 8"/>
              <p:cNvPicPr>
                <a:picLocks noChangeAspect="1"/>
              </p:cNvPicPr>
              <p:nvPr/>
            </p:nvPicPr>
            <p:blipFill rotWithShape="1">
              <a:blip r:embed="rId3">
                <a:clrChange>
                  <a:clrFrom>
                    <a:srgbClr val="FFFFFF"/>
                  </a:clrFrom>
                  <a:clrTo>
                    <a:srgbClr val="FFFFFF">
                      <a:alpha val="0"/>
                    </a:srgbClr>
                  </a:clrTo>
                </a:clrChange>
              </a:blip>
              <a:srcRect t="16296"/>
              <a:stretch/>
            </p:blipFill>
            <p:spPr>
              <a:xfrm>
                <a:off x="1573931" y="268327"/>
                <a:ext cx="5635850" cy="5765732"/>
              </a:xfrm>
              <a:prstGeom prst="rect">
                <a:avLst/>
              </a:prstGeom>
            </p:spPr>
          </p:pic>
          <p:grpSp>
            <p:nvGrpSpPr>
              <p:cNvPr id="11" name="Group 10"/>
              <p:cNvGrpSpPr/>
              <p:nvPr/>
            </p:nvGrpSpPr>
            <p:grpSpPr>
              <a:xfrm>
                <a:off x="1471461" y="519012"/>
                <a:ext cx="5490518" cy="3792112"/>
                <a:chOff x="1471461" y="519012"/>
                <a:chExt cx="5490518" cy="3792112"/>
              </a:xfrm>
            </p:grpSpPr>
            <p:pic>
              <p:nvPicPr>
                <p:cNvPr id="12" name="Picture 11"/>
                <p:cNvPicPr>
                  <a:picLocks noChangeAspect="1"/>
                </p:cNvPicPr>
                <p:nvPr/>
              </p:nvPicPr>
              <p:blipFill rotWithShape="1">
                <a:blip r:embed="rId3">
                  <a:clrChange>
                    <a:clrFrom>
                      <a:srgbClr val="FFFFFF"/>
                    </a:clrFrom>
                    <a:clrTo>
                      <a:srgbClr val="FFFFFF">
                        <a:alpha val="0"/>
                      </a:srgbClr>
                    </a:clrTo>
                  </a:clrChange>
                </a:blip>
                <a:srcRect l="33474" t="23308" r="33839" b="71758"/>
                <a:stretch/>
              </p:blipFill>
              <p:spPr>
                <a:xfrm>
                  <a:off x="3469800" y="921256"/>
                  <a:ext cx="1842215" cy="974923"/>
                </a:xfrm>
                <a:prstGeom prst="rect">
                  <a:avLst/>
                </a:prstGeom>
              </p:spPr>
            </p:pic>
            <p:pic>
              <p:nvPicPr>
                <p:cNvPr id="13" name="Picture 12"/>
                <p:cNvPicPr>
                  <a:picLocks noChangeAspect="1"/>
                </p:cNvPicPr>
                <p:nvPr/>
              </p:nvPicPr>
              <p:blipFill rotWithShape="1">
                <a:blip r:embed="rId3">
                  <a:clrChange>
                    <a:clrFrom>
                      <a:srgbClr val="FFFFFF"/>
                    </a:clrFrom>
                    <a:clrTo>
                      <a:srgbClr val="FFFFFF">
                        <a:alpha val="0"/>
                      </a:srgbClr>
                    </a:clrTo>
                  </a:clrChange>
                </a:blip>
                <a:srcRect l="12846" t="73294" r="63035" b="19694"/>
                <a:stretch/>
              </p:blipFill>
              <p:spPr>
                <a:xfrm>
                  <a:off x="1913757" y="3094709"/>
                  <a:ext cx="1770671" cy="1126975"/>
                </a:xfrm>
                <a:prstGeom prst="rect">
                  <a:avLst/>
                </a:prstGeom>
              </p:spPr>
            </p:pic>
            <p:pic>
              <p:nvPicPr>
                <p:cNvPr id="14" name="Picture 13"/>
                <p:cNvPicPr>
                  <a:picLocks noChangeAspect="1"/>
                </p:cNvPicPr>
                <p:nvPr/>
              </p:nvPicPr>
              <p:blipFill rotWithShape="1">
                <a:blip r:embed="rId3">
                  <a:clrChange>
                    <a:clrFrom>
                      <a:srgbClr val="FFFFFF"/>
                    </a:clrFrom>
                    <a:clrTo>
                      <a:srgbClr val="FFFFFF">
                        <a:alpha val="0"/>
                      </a:srgbClr>
                    </a:clrTo>
                  </a:clrChange>
                </a:blip>
                <a:srcRect l="12846" t="73294" r="63035" b="19694"/>
                <a:stretch/>
              </p:blipFill>
              <p:spPr>
                <a:xfrm>
                  <a:off x="3523459" y="3363040"/>
                  <a:ext cx="447276" cy="733428"/>
                </a:xfrm>
                <a:prstGeom prst="rect">
                  <a:avLst/>
                </a:prstGeom>
              </p:spPr>
            </p:pic>
            <p:pic>
              <p:nvPicPr>
                <p:cNvPr id="15" name="Picture 14"/>
                <p:cNvPicPr>
                  <a:picLocks noChangeAspect="1"/>
                </p:cNvPicPr>
                <p:nvPr/>
              </p:nvPicPr>
              <p:blipFill rotWithShape="1">
                <a:blip r:embed="rId3">
                  <a:clrChange>
                    <a:clrFrom>
                      <a:srgbClr val="FFFFFF"/>
                    </a:clrFrom>
                    <a:clrTo>
                      <a:srgbClr val="FFFFFF">
                        <a:alpha val="0"/>
                      </a:srgbClr>
                    </a:clrTo>
                  </a:clrChange>
                </a:blip>
                <a:srcRect l="57910" t="75288" r="17019" b="16662"/>
                <a:stretch/>
              </p:blipFill>
              <p:spPr>
                <a:xfrm>
                  <a:off x="4811217" y="3631364"/>
                  <a:ext cx="1824329" cy="679760"/>
                </a:xfrm>
                <a:prstGeom prst="rect">
                  <a:avLst/>
                </a:prstGeom>
              </p:spPr>
            </p:pic>
            <p:sp>
              <p:nvSpPr>
                <p:cNvPr id="16" name="TextBox 15"/>
                <p:cNvSpPr txBox="1"/>
                <p:nvPr/>
              </p:nvSpPr>
              <p:spPr>
                <a:xfrm>
                  <a:off x="3393063" y="519012"/>
                  <a:ext cx="2074728" cy="455376"/>
                </a:xfrm>
                <a:prstGeom prst="rect">
                  <a:avLst/>
                </a:prstGeom>
                <a:noFill/>
              </p:spPr>
              <p:txBody>
                <a:bodyPr wrap="square" rtlCol="0">
                  <a:spAutoFit/>
                </a:bodyPr>
                <a:lstStyle/>
                <a:p>
                  <a:pPr algn="ctr"/>
                  <a:r>
                    <a:rPr lang="en-US" sz="1100" b="1" dirty="0" smtClean="0"/>
                    <a:t>Space of Debate</a:t>
                  </a:r>
                  <a:endParaRPr lang="en-US" sz="1100" b="1" dirty="0"/>
                </a:p>
              </p:txBody>
            </p:sp>
            <p:sp>
              <p:nvSpPr>
                <p:cNvPr id="17" name="TextBox 16"/>
                <p:cNvSpPr txBox="1"/>
                <p:nvPr/>
              </p:nvSpPr>
              <p:spPr>
                <a:xfrm>
                  <a:off x="4750501" y="3041759"/>
                  <a:ext cx="2211478" cy="455376"/>
                </a:xfrm>
                <a:prstGeom prst="rect">
                  <a:avLst/>
                </a:prstGeom>
                <a:noFill/>
              </p:spPr>
              <p:txBody>
                <a:bodyPr wrap="square" rtlCol="0">
                  <a:spAutoFit/>
                </a:bodyPr>
                <a:lstStyle/>
                <a:p>
                  <a:pPr algn="ctr"/>
                  <a:r>
                    <a:rPr lang="en-US" sz="1100" b="1" dirty="0" smtClean="0"/>
                    <a:t>Spaces of Activities</a:t>
                  </a:r>
                  <a:endParaRPr lang="en-US" sz="1100" b="1" dirty="0"/>
                </a:p>
              </p:txBody>
            </p:sp>
            <p:sp>
              <p:nvSpPr>
                <p:cNvPr id="18" name="TextBox 17"/>
                <p:cNvSpPr txBox="1"/>
                <p:nvPr/>
              </p:nvSpPr>
              <p:spPr>
                <a:xfrm>
                  <a:off x="1471461" y="2946500"/>
                  <a:ext cx="2664220" cy="455376"/>
                </a:xfrm>
                <a:prstGeom prst="rect">
                  <a:avLst/>
                </a:prstGeom>
                <a:noFill/>
              </p:spPr>
              <p:txBody>
                <a:bodyPr wrap="square" rtlCol="0">
                  <a:spAutoFit/>
                </a:bodyPr>
                <a:lstStyle/>
                <a:p>
                  <a:pPr algn="ctr"/>
                  <a:r>
                    <a:rPr lang="en-US" sz="1100" b="1" dirty="0" smtClean="0"/>
                    <a:t>Space of Information</a:t>
                  </a:r>
                  <a:endParaRPr lang="en-US" sz="1100" b="1" dirty="0"/>
                </a:p>
              </p:txBody>
            </p:sp>
          </p:grpSp>
        </p:grpSp>
        <p:grpSp>
          <p:nvGrpSpPr>
            <p:cNvPr id="2" name="Group 1"/>
            <p:cNvGrpSpPr/>
            <p:nvPr/>
          </p:nvGrpSpPr>
          <p:grpSpPr>
            <a:xfrm>
              <a:off x="5148064" y="3212976"/>
              <a:ext cx="3096343" cy="2448272"/>
              <a:chOff x="5148064" y="3212976"/>
              <a:chExt cx="3096343" cy="2448272"/>
            </a:xfrm>
          </p:grpSpPr>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4" t="3138" r="51807" b="64549"/>
              <a:stretch/>
            </p:blipFill>
            <p:spPr bwMode="auto">
              <a:xfrm>
                <a:off x="6300192" y="3212976"/>
                <a:ext cx="1441348" cy="93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2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78" t="6500" r="4165" b="19133"/>
              <a:stretch/>
            </p:blipFill>
            <p:spPr bwMode="auto">
              <a:xfrm>
                <a:off x="7106846" y="4793952"/>
                <a:ext cx="1137561" cy="8672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4" t="3138" r="51807" b="64549"/>
              <a:stretch/>
            </p:blipFill>
            <p:spPr bwMode="auto">
              <a:xfrm>
                <a:off x="5148064" y="4653136"/>
                <a:ext cx="1368152" cy="9361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6770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Model </a:t>
            </a:r>
            <a:endParaRPr lang="en-US" dirty="0"/>
          </a:p>
        </p:txBody>
      </p:sp>
      <p:sp>
        <p:nvSpPr>
          <p:cNvPr id="2" name="Rectangle 1"/>
          <p:cNvSpPr/>
          <p:nvPr/>
        </p:nvSpPr>
        <p:spPr>
          <a:xfrm>
            <a:off x="467544" y="1700808"/>
            <a:ext cx="7920880" cy="4635116"/>
          </a:xfrm>
          <a:prstGeom prst="rect">
            <a:avLst/>
          </a:prstGeom>
        </p:spPr>
        <p:txBody>
          <a:bodyPr wrap="square">
            <a:spAutoFit/>
          </a:bodyPr>
          <a:lstStyle/>
          <a:p>
            <a:pPr>
              <a:lnSpc>
                <a:spcPct val="120000"/>
              </a:lnSpc>
            </a:pPr>
            <a:r>
              <a:rPr lang="en-GB" b="1" dirty="0" smtClean="0"/>
              <a:t>Resume:</a:t>
            </a:r>
          </a:p>
          <a:p>
            <a:pPr>
              <a:lnSpc>
                <a:spcPct val="120000"/>
              </a:lnSpc>
            </a:pPr>
            <a:endParaRPr lang="en-GB" sz="900" dirty="0" smtClean="0"/>
          </a:p>
          <a:p>
            <a:pPr marL="285750" indent="-285750">
              <a:lnSpc>
                <a:spcPct val="120000"/>
              </a:lnSpc>
              <a:buFont typeface="Wingdings" charset="2"/>
              <a:buChar char="Ø"/>
            </a:pPr>
            <a:r>
              <a:rPr lang="en-GB" dirty="0" smtClean="0"/>
              <a:t>The </a:t>
            </a:r>
            <a:r>
              <a:rPr lang="en-GB" dirty="0"/>
              <a:t>structure of our Cop in </a:t>
            </a:r>
            <a:r>
              <a:rPr lang="en-GB" dirty="0" err="1"/>
              <a:t>OpenSim</a:t>
            </a:r>
            <a:r>
              <a:rPr lang="en-GB" dirty="0"/>
              <a:t> was developed according to certain key principles: </a:t>
            </a:r>
            <a:endParaRPr lang="en-US" dirty="0"/>
          </a:p>
          <a:p>
            <a:pPr>
              <a:lnSpc>
                <a:spcPct val="90000"/>
              </a:lnSpc>
            </a:pPr>
            <a:r>
              <a:rPr lang="en-GB" b="1" dirty="0"/>
              <a:t> </a:t>
            </a:r>
            <a:r>
              <a:rPr lang="en-US" b="1" dirty="0" smtClean="0"/>
              <a:t> </a:t>
            </a:r>
            <a:endParaRPr lang="en-US" sz="600" b="1" dirty="0"/>
          </a:p>
          <a:p>
            <a:pPr marL="742950" lvl="1" indent="-285750">
              <a:lnSpc>
                <a:spcPct val="120000"/>
              </a:lnSpc>
              <a:buFont typeface="Wingdings" charset="2"/>
              <a:buChar char="Ø"/>
            </a:pPr>
            <a:r>
              <a:rPr lang="en-GB" dirty="0"/>
              <a:t>Provide a shared context to communicate and share information, stories, and personal experiences in a way that builds understanding and insight.</a:t>
            </a:r>
            <a:endParaRPr lang="en-US" dirty="0"/>
          </a:p>
          <a:p>
            <a:pPr lvl="1">
              <a:lnSpc>
                <a:spcPct val="120000"/>
              </a:lnSpc>
            </a:pPr>
            <a:endParaRPr lang="en-GB" sz="1050" dirty="0" smtClean="0"/>
          </a:p>
          <a:p>
            <a:pPr marL="742950" lvl="1" indent="-285750">
              <a:lnSpc>
                <a:spcPct val="120000"/>
              </a:lnSpc>
              <a:buFont typeface="Wingdings" charset="2"/>
              <a:buChar char="Ø"/>
            </a:pPr>
            <a:r>
              <a:rPr lang="en-GB" dirty="0" smtClean="0"/>
              <a:t>Enable </a:t>
            </a:r>
            <a:r>
              <a:rPr lang="en-GB" dirty="0"/>
              <a:t>dialogue between members to explore new possibilities, solve challenging problems, and create new, mutually beneficial </a:t>
            </a:r>
            <a:r>
              <a:rPr lang="en-GB" dirty="0" smtClean="0"/>
              <a:t>opportunities</a:t>
            </a:r>
          </a:p>
          <a:p>
            <a:pPr lvl="1">
              <a:lnSpc>
                <a:spcPct val="120000"/>
              </a:lnSpc>
            </a:pPr>
            <a:endParaRPr lang="en-GB" sz="1050" dirty="0" smtClean="0"/>
          </a:p>
          <a:p>
            <a:pPr marL="742950" lvl="1" indent="-285750">
              <a:lnSpc>
                <a:spcPct val="120000"/>
              </a:lnSpc>
              <a:buFont typeface="Wingdings" charset="2"/>
              <a:buChar char="Ø"/>
            </a:pPr>
            <a:r>
              <a:rPr lang="en-GB" dirty="0" smtClean="0"/>
              <a:t>Introduce </a:t>
            </a:r>
            <a:r>
              <a:rPr lang="en-GB" dirty="0"/>
              <a:t>collaborative processes to encourage the free flow of ideas and exchange of information.</a:t>
            </a:r>
            <a:endParaRPr lang="en-US" dirty="0"/>
          </a:p>
        </p:txBody>
      </p:sp>
      <p:sp>
        <p:nvSpPr>
          <p:cNvPr id="5"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  Virtual </a:t>
            </a:r>
            <a:r>
              <a:rPr lang="pt-PT" sz="1000" b="1" baseline="0" dirty="0" err="1" smtClean="0">
                <a:solidFill>
                  <a:srgbClr val="800000"/>
                </a:solidFill>
              </a:rPr>
              <a:t>World</a:t>
            </a:r>
            <a:r>
              <a:rPr lang="pt-PT" sz="1000" b="1" dirty="0" smtClean="0">
                <a:solidFill>
                  <a:srgbClr val="800000"/>
                </a:solidFill>
              </a:rPr>
              <a:t> </a:t>
            </a:r>
            <a:r>
              <a:rPr lang="pt-PT" sz="1000" b="1" dirty="0" err="1" smtClean="0">
                <a:solidFill>
                  <a:srgbClr val="800000"/>
                </a:solidFill>
              </a:rPr>
              <a:t>and</a:t>
            </a:r>
            <a:r>
              <a:rPr lang="pt-PT" sz="1000" b="1" dirty="0" smtClean="0">
                <a:solidFill>
                  <a:srgbClr val="800000"/>
                </a:solidFill>
              </a:rPr>
              <a:t> </a:t>
            </a:r>
            <a:r>
              <a:rPr lang="pt-PT" sz="1000" b="1" baseline="0" dirty="0" err="1" smtClean="0">
                <a:solidFill>
                  <a:srgbClr val="800000"/>
                </a:solidFill>
              </a:rPr>
              <a:t>CoP</a:t>
            </a:r>
            <a:r>
              <a:rPr lang="pt-PT" sz="1000" b="1" dirty="0" smtClean="0">
                <a:solidFill>
                  <a:srgbClr val="800000"/>
                </a:solidFill>
              </a:rPr>
              <a:t> | </a:t>
            </a:r>
            <a:r>
              <a:rPr lang="pt-PT" sz="1000" b="1" dirty="0" err="1" smtClean="0">
                <a:solidFill>
                  <a:srgbClr val="800000"/>
                </a:solidFill>
              </a:rPr>
              <a:t>Model</a:t>
            </a:r>
            <a:r>
              <a:rPr lang="pt-PT" sz="1000" b="1" dirty="0" smtClean="0">
                <a:solidFill>
                  <a:srgbClr val="800000"/>
                </a:solidFill>
              </a:rPr>
              <a:t> |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194464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a:lnSpc>
                <a:spcPct val="130000"/>
              </a:lnSpc>
              <a:buFont typeface="Wingdings" charset="2"/>
              <a:buChar char="Ø"/>
            </a:pPr>
            <a:r>
              <a:rPr lang="en-US" sz="1600" dirty="0"/>
              <a:t>To overcome distances and develop collaborative work, we can use  environments that enhance the productivity and satisfaction of its members. </a:t>
            </a:r>
          </a:p>
          <a:p>
            <a:pPr>
              <a:lnSpc>
                <a:spcPct val="130000"/>
              </a:lnSpc>
              <a:buFont typeface="Wingdings" charset="2"/>
              <a:buChar char="Ø"/>
            </a:pPr>
            <a:endParaRPr lang="en-US" sz="800" dirty="0"/>
          </a:p>
          <a:p>
            <a:pPr>
              <a:lnSpc>
                <a:spcPct val="130000"/>
              </a:lnSpc>
              <a:buFont typeface="Wingdings" charset="2"/>
              <a:buChar char="Ø"/>
            </a:pPr>
            <a:r>
              <a:rPr lang="en-US" sz="1600" dirty="0"/>
              <a:t>users </a:t>
            </a:r>
            <a:r>
              <a:rPr lang="en-US" sz="1600" dirty="0" err="1"/>
              <a:t>CoP</a:t>
            </a:r>
            <a:r>
              <a:rPr lang="en-US" sz="1600" dirty="0"/>
              <a:t> can feel the sense of place and presence of other individuals, </a:t>
            </a:r>
          </a:p>
          <a:p>
            <a:pPr>
              <a:lnSpc>
                <a:spcPct val="130000"/>
              </a:lnSpc>
              <a:buFont typeface="Wingdings" charset="2"/>
              <a:buChar char="Ø"/>
            </a:pPr>
            <a:endParaRPr lang="en-US" sz="800" dirty="0"/>
          </a:p>
          <a:p>
            <a:pPr>
              <a:lnSpc>
                <a:spcPct val="130000"/>
              </a:lnSpc>
              <a:buFont typeface="Wingdings" charset="2"/>
              <a:buChar char="Ø"/>
            </a:pPr>
            <a:r>
              <a:rPr lang="en-US" sz="1600" dirty="0"/>
              <a:t>users </a:t>
            </a:r>
            <a:r>
              <a:rPr lang="en-US" sz="1600" dirty="0" err="1"/>
              <a:t>CoP</a:t>
            </a:r>
            <a:r>
              <a:rPr lang="en-US" sz="1600" dirty="0"/>
              <a:t> can c</a:t>
            </a:r>
            <a:r>
              <a:rPr lang="en-US" sz="1600" dirty="0" smtClean="0"/>
              <a:t>ommunicate through </a:t>
            </a:r>
            <a:r>
              <a:rPr lang="en-US" sz="1600" dirty="0"/>
              <a:t>of  chat, voice</a:t>
            </a:r>
            <a:r>
              <a:rPr lang="en-US" sz="1600" dirty="0" smtClean="0"/>
              <a:t>;</a:t>
            </a:r>
          </a:p>
          <a:p>
            <a:pPr>
              <a:lnSpc>
                <a:spcPct val="130000"/>
              </a:lnSpc>
              <a:buFont typeface="Wingdings" charset="2"/>
              <a:buChar char="Ø"/>
            </a:pPr>
            <a:endParaRPr lang="en-US" sz="900" dirty="0"/>
          </a:p>
          <a:p>
            <a:pPr>
              <a:lnSpc>
                <a:spcPct val="130000"/>
              </a:lnSpc>
              <a:buFont typeface="Wingdings" charset="2"/>
              <a:buChar char="Ø"/>
            </a:pPr>
            <a:r>
              <a:rPr lang="en-US" sz="1600" dirty="0"/>
              <a:t>it is possible to create content targeted to different areas, such as simulations, problems resolution, computer programming and so on; the members, by means of their avatars, can explore, interact with each others and modify the world.</a:t>
            </a:r>
          </a:p>
          <a:p>
            <a:pPr marL="0" indent="0">
              <a:lnSpc>
                <a:spcPct val="130000"/>
              </a:lnSpc>
              <a:buNone/>
            </a:pPr>
            <a:endParaRPr lang="en-US" sz="800" dirty="0"/>
          </a:p>
          <a:p>
            <a:pPr>
              <a:lnSpc>
                <a:spcPct val="130000"/>
              </a:lnSpc>
              <a:buFont typeface="Wingdings" charset="2"/>
              <a:buChar char="Ø"/>
            </a:pPr>
            <a:r>
              <a:rPr lang="en-US" sz="1600" dirty="0" smtClean="0"/>
              <a:t>Final, </a:t>
            </a:r>
          </a:p>
          <a:p>
            <a:pPr marL="542925" lvl="2" indent="-185738">
              <a:lnSpc>
                <a:spcPct val="130000"/>
              </a:lnSpc>
              <a:buFont typeface="Wingdings" charset="2"/>
              <a:buChar char="Ø"/>
            </a:pPr>
            <a:r>
              <a:rPr lang="en-US" sz="1700" dirty="0" smtClean="0"/>
              <a:t>in </a:t>
            </a:r>
            <a:r>
              <a:rPr lang="en-US" sz="1700" dirty="0"/>
              <a:t>our perspective, the virtual worlds can allow develop </a:t>
            </a:r>
            <a:r>
              <a:rPr lang="en-US" sz="1700" dirty="0" err="1"/>
              <a:t>CoP</a:t>
            </a:r>
            <a:r>
              <a:rPr lang="en-US" sz="1700" dirty="0"/>
              <a:t> informally; </a:t>
            </a:r>
            <a:r>
              <a:rPr lang="en-US" sz="1700" dirty="0" err="1" smtClean="0"/>
              <a:t>Schlemmer</a:t>
            </a:r>
            <a:r>
              <a:rPr lang="en-US" sz="1700" dirty="0" smtClean="0"/>
              <a:t> (</a:t>
            </a:r>
            <a:r>
              <a:rPr lang="en-US" sz="1700" dirty="0"/>
              <a:t>2008, 2009) argues that  virtual tools can be used to develop characteristics of communities, such as emotion, the meaning of membership, collaboration and cooperation. </a:t>
            </a:r>
          </a:p>
          <a:p>
            <a:pPr marL="542925" lvl="2" indent="-185738">
              <a:lnSpc>
                <a:spcPct val="130000"/>
              </a:lnSpc>
              <a:buFont typeface="Wingdings" charset="2"/>
              <a:buChar char="Ø"/>
            </a:pPr>
            <a:r>
              <a:rPr lang="en-US" sz="1700" dirty="0" smtClean="0"/>
              <a:t>we agree </a:t>
            </a:r>
            <a:r>
              <a:rPr lang="en-US" sz="1700" dirty="0"/>
              <a:t>with </a:t>
            </a:r>
            <a:r>
              <a:rPr lang="en-US" sz="1700" dirty="0" err="1"/>
              <a:t>Figueredo</a:t>
            </a:r>
            <a:r>
              <a:rPr lang="en-US" sz="1700" dirty="0"/>
              <a:t>, 2006 when he states that </a:t>
            </a:r>
            <a:r>
              <a:rPr lang="en-US" dirty="0" smtClean="0"/>
              <a:t>“</a:t>
            </a:r>
            <a:r>
              <a:rPr lang="en-US" dirty="0"/>
              <a:t>the communities we create must leave the space to stimulate the imagination because "who participates without dreaming hardly will be creative".</a:t>
            </a:r>
          </a:p>
        </p:txBody>
      </p:sp>
      <p:sp>
        <p:nvSpPr>
          <p:cNvPr id="4"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  Virtual </a:t>
            </a:r>
            <a:r>
              <a:rPr lang="pt-PT" sz="1000" b="1" baseline="0" dirty="0" err="1" smtClean="0">
                <a:solidFill>
                  <a:srgbClr val="800000"/>
                </a:solidFill>
              </a:rPr>
              <a:t>World</a:t>
            </a:r>
            <a:r>
              <a:rPr lang="pt-PT" sz="1000" b="1" dirty="0" smtClean="0">
                <a:solidFill>
                  <a:srgbClr val="800000"/>
                </a:solidFill>
              </a:rPr>
              <a:t> </a:t>
            </a:r>
            <a:r>
              <a:rPr lang="pt-PT" sz="1000" b="1" dirty="0" err="1" smtClean="0">
                <a:solidFill>
                  <a:srgbClr val="800000"/>
                </a:solidFill>
              </a:rPr>
              <a:t>and</a:t>
            </a:r>
            <a:r>
              <a:rPr lang="pt-PT" sz="1000" b="1" dirty="0" smtClean="0">
                <a:solidFill>
                  <a:srgbClr val="800000"/>
                </a:solidFill>
              </a:rPr>
              <a:t> </a:t>
            </a:r>
            <a:r>
              <a:rPr lang="pt-PT" sz="1000" b="1" baseline="0" dirty="0" err="1" smtClean="0">
                <a:solidFill>
                  <a:srgbClr val="800000"/>
                </a:solidFill>
              </a:rPr>
              <a:t>CoP</a:t>
            </a:r>
            <a:r>
              <a:rPr lang="pt-PT" sz="1000" b="1" dirty="0" smtClean="0">
                <a:solidFill>
                  <a:srgbClr val="800000"/>
                </a:solidFill>
              </a:rPr>
              <a:t> | </a:t>
            </a:r>
            <a:r>
              <a:rPr lang="pt-PT" sz="1000" b="1" dirty="0" err="1" smtClean="0">
                <a:solidFill>
                  <a:srgbClr val="800000"/>
                </a:solidFill>
              </a:rPr>
              <a:t>Model</a:t>
            </a:r>
            <a:r>
              <a:rPr lang="pt-PT" sz="1000" b="1" dirty="0" smtClean="0">
                <a:solidFill>
                  <a:srgbClr val="800000"/>
                </a:solidFill>
              </a:rPr>
              <a:t> | </a:t>
            </a:r>
            <a:r>
              <a:rPr lang="pt-PT" sz="1000" b="1" dirty="0" err="1" smtClean="0">
                <a:solidFill>
                  <a:srgbClr val="800000"/>
                </a:solidFill>
              </a:rPr>
              <a:t>Conclusion</a:t>
            </a:r>
            <a:endParaRPr lang="pt-PT" sz="1000" b="1" dirty="0">
              <a:solidFill>
                <a:srgbClr val="800000"/>
              </a:solidFill>
            </a:endParaRPr>
          </a:p>
          <a:p>
            <a:endParaRPr lang="pt-PT" sz="1000" b="1" dirty="0">
              <a:solidFill>
                <a:srgbClr val="FFBCBC"/>
              </a:solidFill>
            </a:endParaRPr>
          </a:p>
        </p:txBody>
      </p:sp>
    </p:spTree>
    <p:extLst>
      <p:ext uri="{BB962C8B-B14F-4D97-AF65-F5344CB8AC3E}">
        <p14:creationId xmlns:p14="http://schemas.microsoft.com/office/powerpoint/2010/main" val="249025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683568" y="2060848"/>
            <a:ext cx="7992888" cy="1754326"/>
          </a:xfrm>
          <a:prstGeom prst="rect">
            <a:avLst/>
          </a:prstGeom>
        </p:spPr>
        <p:txBody>
          <a:bodyPr wrap="square">
            <a:spAutoFit/>
          </a:bodyPr>
          <a:lstStyle/>
          <a:p>
            <a:pPr algn="ctr">
              <a:lnSpc>
                <a:spcPct val="150000"/>
              </a:lnSpc>
            </a:pPr>
            <a:r>
              <a:rPr lang="pt-PT" sz="4800" b="1" dirty="0" smtClean="0">
                <a:latin typeface="Calibri" pitchFamily="34" charset="0"/>
                <a:cs typeface="Calibri" pitchFamily="34" charset="0"/>
              </a:rPr>
              <a:t>THANK YOU!</a:t>
            </a:r>
          </a:p>
          <a:p>
            <a:pPr algn="ctr">
              <a:lnSpc>
                <a:spcPct val="150000"/>
              </a:lnSpc>
            </a:pPr>
            <a:r>
              <a:rPr lang="pt-PT" sz="2400" b="1" dirty="0" smtClean="0">
                <a:latin typeface="Calibri" pitchFamily="34" charset="0"/>
                <a:cs typeface="Calibri" pitchFamily="34" charset="0"/>
              </a:rPr>
              <a:t>OBRIGADA!</a:t>
            </a:r>
            <a:endParaRPr lang="pt-PT" sz="2400" b="1" dirty="0">
              <a:latin typeface="Calibri" pitchFamily="34" charset="0"/>
              <a:cs typeface="Calibri" pitchFamily="34" charset="0"/>
            </a:endParaRPr>
          </a:p>
        </p:txBody>
      </p:sp>
      <p:pic>
        <p:nvPicPr>
          <p:cNvPr id="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1880" y="6237864"/>
            <a:ext cx="2232248" cy="42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upo 7"/>
          <p:cNvGrpSpPr/>
          <p:nvPr/>
        </p:nvGrpSpPr>
        <p:grpSpPr>
          <a:xfrm>
            <a:off x="1619672" y="4221088"/>
            <a:ext cx="5976664" cy="1547936"/>
            <a:chOff x="1547664" y="4044279"/>
            <a:chExt cx="5976664" cy="1547936"/>
          </a:xfrm>
        </p:grpSpPr>
        <p:sp>
          <p:nvSpPr>
            <p:cNvPr id="11" name="Rectângulo 4"/>
            <p:cNvSpPr/>
            <p:nvPr/>
          </p:nvSpPr>
          <p:spPr>
            <a:xfrm>
              <a:off x="1691680" y="4044279"/>
              <a:ext cx="5544616" cy="307777"/>
            </a:xfrm>
            <a:prstGeom prst="rect">
              <a:avLst/>
            </a:prstGeom>
          </p:spPr>
          <p:txBody>
            <a:bodyPr wrap="square">
              <a:spAutoFit/>
            </a:bodyPr>
            <a:lstStyle/>
            <a:p>
              <a:pPr algn="ctr"/>
              <a:r>
                <a:rPr lang="pt-PT" sz="1400" b="1" i="1" dirty="0" smtClean="0"/>
                <a:t>Rosa Reis, Ricardo Almeida, Nuno Escudeiro, Paula Escudeiro</a:t>
              </a:r>
              <a:endParaRPr lang="pt-PT" sz="1400" b="1" dirty="0"/>
            </a:p>
          </p:txBody>
        </p:sp>
        <p:sp>
          <p:nvSpPr>
            <p:cNvPr id="12" name="Rectângulo 5"/>
            <p:cNvSpPr/>
            <p:nvPr/>
          </p:nvSpPr>
          <p:spPr>
            <a:xfrm>
              <a:off x="1691680" y="4394699"/>
              <a:ext cx="5832648" cy="276999"/>
            </a:xfrm>
            <a:prstGeom prst="rect">
              <a:avLst/>
            </a:prstGeom>
          </p:spPr>
          <p:txBody>
            <a:bodyPr wrap="square">
              <a:spAutoFit/>
            </a:bodyPr>
            <a:lstStyle/>
            <a:p>
              <a:pPr algn="ctr"/>
              <a:r>
                <a:rPr lang="en-US" sz="1200" b="1" i="1" dirty="0" err="1" smtClean="0">
                  <a:effectLst/>
                </a:rPr>
                <a:t>Departamento</a:t>
              </a:r>
              <a:r>
                <a:rPr lang="en-US" sz="1200" b="1" i="1" dirty="0" smtClean="0">
                  <a:effectLst/>
                </a:rPr>
                <a:t> de </a:t>
              </a:r>
              <a:r>
                <a:rPr lang="en-US" sz="1200" b="1" i="1" dirty="0" err="1" smtClean="0">
                  <a:effectLst/>
                </a:rPr>
                <a:t>Engenharia</a:t>
              </a:r>
              <a:r>
                <a:rPr lang="en-US" sz="1200" b="1" i="1" dirty="0" smtClean="0">
                  <a:effectLst/>
                </a:rPr>
                <a:t> </a:t>
              </a:r>
              <a:r>
                <a:rPr lang="en-US" sz="1200" b="1" i="1" dirty="0" err="1" smtClean="0">
                  <a:effectLst/>
                </a:rPr>
                <a:t>Informática</a:t>
              </a:r>
              <a:endParaRPr lang="en-US" sz="1200" b="1" i="1" dirty="0"/>
            </a:p>
          </p:txBody>
        </p:sp>
        <p:sp>
          <p:nvSpPr>
            <p:cNvPr id="13" name="Rectângulo 14"/>
            <p:cNvSpPr/>
            <p:nvPr/>
          </p:nvSpPr>
          <p:spPr>
            <a:xfrm>
              <a:off x="1547664" y="4761218"/>
              <a:ext cx="5832648" cy="830997"/>
            </a:xfrm>
            <a:prstGeom prst="rect">
              <a:avLst/>
            </a:prstGeom>
          </p:spPr>
          <p:txBody>
            <a:bodyPr wrap="square">
              <a:spAutoFit/>
            </a:bodyPr>
            <a:lstStyle/>
            <a:p>
              <a:pPr algn="ctr"/>
              <a:r>
                <a:rPr lang="en-US" sz="1200" b="1" i="1" dirty="0" smtClean="0"/>
                <a:t>PORTUGAL</a:t>
              </a:r>
            </a:p>
            <a:p>
              <a:pPr algn="ctr"/>
              <a:endParaRPr lang="en-US" sz="1200" b="1" i="1" dirty="0" smtClean="0"/>
            </a:p>
            <a:p>
              <a:pPr algn="ctr"/>
              <a:endParaRPr lang="en-US" sz="1200" b="1" i="1" dirty="0" smtClean="0"/>
            </a:p>
            <a:p>
              <a:pPr algn="ctr"/>
              <a:r>
                <a:rPr lang="en-US" sz="1200" b="1" i="1" dirty="0" smtClean="0"/>
                <a:t>September 25&amp;26 ,2014 – </a:t>
              </a:r>
              <a:r>
                <a:rPr lang="en-US" sz="1200" b="1" i="1" dirty="0" err="1" smtClean="0"/>
                <a:t>Genova</a:t>
              </a:r>
              <a:r>
                <a:rPr lang="en-US" sz="1200" b="1" i="1" dirty="0" smtClean="0"/>
                <a:t> (Italy) </a:t>
              </a:r>
              <a:endParaRPr lang="en-US" sz="1200" b="1" i="1" dirty="0"/>
            </a:p>
          </p:txBody>
        </p:sp>
      </p:grpSp>
    </p:spTree>
    <p:extLst>
      <p:ext uri="{BB962C8B-B14F-4D97-AF65-F5344CB8AC3E}">
        <p14:creationId xmlns:p14="http://schemas.microsoft.com/office/powerpoint/2010/main" val="1601040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755576" y="1816224"/>
            <a:ext cx="7931224" cy="4133056"/>
          </a:xfrm>
        </p:spPr>
        <p:txBody>
          <a:bodyPr>
            <a:normAutofit/>
          </a:bodyPr>
          <a:lstStyle/>
          <a:p>
            <a:pPr marL="354013" indent="-354013">
              <a:lnSpc>
                <a:spcPct val="150000"/>
              </a:lnSpc>
              <a:buClrTx/>
              <a:buFont typeface="Wingdings" pitchFamily="2" charset="2"/>
              <a:buChar char="§"/>
            </a:pPr>
            <a:r>
              <a:rPr lang="pt-PT" sz="2000" dirty="0" err="1" smtClean="0"/>
              <a:t>Purpose</a:t>
            </a:r>
            <a:endParaRPr lang="pt-PT" sz="2000" dirty="0" smtClean="0"/>
          </a:p>
          <a:p>
            <a:pPr marL="354013" indent="-354013">
              <a:lnSpc>
                <a:spcPct val="150000"/>
              </a:lnSpc>
              <a:buClrTx/>
              <a:buFont typeface="Wingdings" pitchFamily="2" charset="2"/>
              <a:buChar char="§"/>
            </a:pPr>
            <a:r>
              <a:rPr lang="pt-PT" sz="2000" dirty="0" err="1" smtClean="0"/>
              <a:t>The</a:t>
            </a:r>
            <a:r>
              <a:rPr lang="pt-PT" sz="2000" dirty="0" smtClean="0"/>
              <a:t>  </a:t>
            </a:r>
            <a:r>
              <a:rPr lang="en-GB" sz="2000" dirty="0" smtClean="0"/>
              <a:t>Communities </a:t>
            </a:r>
            <a:r>
              <a:rPr lang="en-GB" sz="2000" dirty="0"/>
              <a:t>of </a:t>
            </a:r>
            <a:r>
              <a:rPr lang="en-GB" sz="2000" dirty="0" err="1" smtClean="0"/>
              <a:t>Pratice</a:t>
            </a:r>
            <a:endParaRPr lang="pt-PT" sz="2000" dirty="0" smtClean="0"/>
          </a:p>
          <a:p>
            <a:pPr marL="354013" indent="-354013">
              <a:lnSpc>
                <a:spcPct val="150000"/>
              </a:lnSpc>
              <a:buClrTx/>
              <a:buFont typeface="Wingdings" pitchFamily="2" charset="2"/>
              <a:buChar char="§"/>
            </a:pPr>
            <a:r>
              <a:rPr lang="en-GB" sz="2000" dirty="0" smtClean="0"/>
              <a:t>Virtual </a:t>
            </a:r>
            <a:r>
              <a:rPr lang="en-GB" sz="2000" dirty="0"/>
              <a:t>Worlds</a:t>
            </a:r>
            <a:endParaRPr lang="en-US" sz="2000" dirty="0"/>
          </a:p>
          <a:p>
            <a:pPr marL="354013" indent="-354013">
              <a:lnSpc>
                <a:spcPct val="150000"/>
              </a:lnSpc>
              <a:buClrTx/>
              <a:buFont typeface="Wingdings" pitchFamily="2" charset="2"/>
              <a:buChar char="§"/>
            </a:pPr>
            <a:r>
              <a:rPr lang="en-GB" sz="2000" dirty="0"/>
              <a:t>Virtual Worlds in supporting to communities of </a:t>
            </a:r>
            <a:r>
              <a:rPr lang="en-GB" sz="2000" dirty="0" err="1"/>
              <a:t>pratice</a:t>
            </a:r>
            <a:r>
              <a:rPr lang="en-GB" sz="2000" dirty="0"/>
              <a:t> </a:t>
            </a:r>
            <a:endParaRPr lang="en-US" sz="2000" dirty="0"/>
          </a:p>
          <a:p>
            <a:pPr marL="354013" indent="-354013">
              <a:lnSpc>
                <a:spcPct val="150000"/>
              </a:lnSpc>
              <a:buClrTx/>
              <a:buFont typeface="Wingdings" pitchFamily="2" charset="2"/>
              <a:buChar char="§"/>
            </a:pPr>
            <a:r>
              <a:rPr lang="pt-PT" sz="2000" dirty="0" err="1" smtClean="0"/>
              <a:t>Model</a:t>
            </a:r>
            <a:r>
              <a:rPr lang="pt-PT" sz="2000" dirty="0" smtClean="0"/>
              <a:t> </a:t>
            </a:r>
            <a:r>
              <a:rPr lang="pt-PT" sz="2000" dirty="0" err="1" smtClean="0"/>
              <a:t>and</a:t>
            </a:r>
            <a:r>
              <a:rPr lang="pt-PT" sz="2000" dirty="0" smtClean="0"/>
              <a:t> Case </a:t>
            </a:r>
            <a:r>
              <a:rPr lang="pt-PT" sz="2000" dirty="0" err="1" smtClean="0"/>
              <a:t>Study</a:t>
            </a:r>
            <a:endParaRPr lang="pt-PT" sz="2000" dirty="0"/>
          </a:p>
          <a:p>
            <a:pPr marL="354013" indent="-354013">
              <a:lnSpc>
                <a:spcPct val="150000"/>
              </a:lnSpc>
              <a:buClrTx/>
              <a:buFont typeface="Wingdings" pitchFamily="2" charset="2"/>
              <a:buChar char="§"/>
            </a:pPr>
            <a:r>
              <a:rPr lang="pt-PT" sz="2000" dirty="0" err="1" smtClean="0"/>
              <a:t>Conclusion</a:t>
            </a:r>
            <a:endParaRPr lang="pt-PT" sz="2000" dirty="0" smtClean="0"/>
          </a:p>
          <a:p>
            <a:pPr marL="354013" indent="-354013">
              <a:lnSpc>
                <a:spcPct val="150000"/>
              </a:lnSpc>
              <a:buClrTx/>
              <a:buFont typeface="Wingdings" pitchFamily="2" charset="2"/>
              <a:buChar char="§"/>
            </a:pPr>
            <a:endParaRPr lang="pt-PT" sz="2000" dirty="0" smtClean="0"/>
          </a:p>
        </p:txBody>
      </p:sp>
      <p:sp>
        <p:nvSpPr>
          <p:cNvPr id="6" name="Rectangle 2"/>
          <p:cNvSpPr>
            <a:spLocks noGrp="1" noChangeArrowheads="1"/>
          </p:cNvSpPr>
          <p:nvPr>
            <p:ph type="title"/>
          </p:nvPr>
        </p:nvSpPr>
        <p:spPr>
          <a:xfrm>
            <a:off x="457200" y="332656"/>
            <a:ext cx="8229600" cy="990600"/>
          </a:xfrm>
        </p:spPr>
        <p:txBody>
          <a:bodyPr/>
          <a:lstStyle/>
          <a:p>
            <a:r>
              <a:rPr lang="en-US" dirty="0"/>
              <a:t>Tips to be Covered</a:t>
            </a:r>
          </a:p>
        </p:txBody>
      </p:sp>
    </p:spTree>
    <p:extLst>
      <p:ext uri="{BB962C8B-B14F-4D97-AF65-F5344CB8AC3E}">
        <p14:creationId xmlns:p14="http://schemas.microsoft.com/office/powerpoint/2010/main" val="811781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Purpose</a:t>
            </a:r>
            <a:endParaRPr lang="en-US" dirty="0"/>
          </a:p>
        </p:txBody>
      </p:sp>
      <p:sp>
        <p:nvSpPr>
          <p:cNvPr id="2" name="Rectângulo 1"/>
          <p:cNvSpPr/>
          <p:nvPr/>
        </p:nvSpPr>
        <p:spPr>
          <a:xfrm>
            <a:off x="1259632" y="2636912"/>
            <a:ext cx="6480720" cy="1731243"/>
          </a:xfrm>
          <a:prstGeom prst="rect">
            <a:avLst/>
          </a:prstGeom>
        </p:spPr>
        <p:txBody>
          <a:bodyPr wrap="square">
            <a:spAutoFit/>
          </a:bodyPr>
          <a:lstStyle/>
          <a:p>
            <a:pPr algn="just">
              <a:lnSpc>
                <a:spcPct val="150000"/>
              </a:lnSpc>
            </a:pPr>
            <a:r>
              <a:rPr lang="en-GB" dirty="0" smtClean="0"/>
              <a:t>Describe a </a:t>
            </a:r>
            <a:r>
              <a:rPr lang="en-GB" dirty="0"/>
              <a:t>model for knowledge sharing in virtual communities of practice in virtual worlds, addressing some potential advantages when used to supporting communities of practice.</a:t>
            </a:r>
            <a:endParaRPr lang="pt-PT" dirty="0">
              <a:cs typeface="Calibri" pitchFamily="34" charset="0"/>
            </a:endParaRPr>
          </a:p>
        </p:txBody>
      </p:sp>
      <p:sp>
        <p:nvSpPr>
          <p:cNvPr id="5"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aseline="0" dirty="0" smtClean="0">
                <a:solidFill>
                  <a:srgbClr val="800000"/>
                </a:solidFill>
              </a:rPr>
              <a:t> </a:t>
            </a:r>
            <a:r>
              <a:rPr lang="pt-PT" sz="1000" b="1" baseline="0" dirty="0" smtClean="0">
                <a:solidFill>
                  <a:srgbClr val="800000"/>
                </a:solidFill>
              </a:rPr>
              <a:t>| </a:t>
            </a:r>
            <a:r>
              <a:rPr lang="pt-PT" sz="1000" b="1" baseline="0" dirty="0" err="1" smtClean="0">
                <a:solidFill>
                  <a:srgbClr val="FFBCBC"/>
                </a:solidFill>
              </a:rPr>
              <a:t>CoP</a:t>
            </a:r>
            <a:r>
              <a:rPr lang="pt-PT" sz="1000" b="1" baseline="0" dirty="0" smtClean="0">
                <a:solidFill>
                  <a:srgbClr val="FFBCBC"/>
                </a:solidFill>
              </a:rPr>
              <a:t> |  Virtual </a:t>
            </a:r>
            <a:r>
              <a:rPr lang="pt-PT" sz="1000" b="1" baseline="0" dirty="0" err="1" smtClean="0">
                <a:solidFill>
                  <a:srgbClr val="FFBCBC"/>
                </a:solidFill>
              </a:rPr>
              <a:t>Worlds</a:t>
            </a:r>
            <a:r>
              <a:rPr lang="pt-PT" sz="1000" b="1" baseline="0" dirty="0" smtClean="0">
                <a:solidFill>
                  <a:srgbClr val="FFBCBC"/>
                </a:solidFill>
              </a:rPr>
              <a:t> |  Virtual </a:t>
            </a:r>
            <a:r>
              <a:rPr lang="pt-PT" sz="1000" b="1" baseline="0" dirty="0" err="1" smtClean="0">
                <a:solidFill>
                  <a:srgbClr val="FFBCBC"/>
                </a:solidFill>
              </a:rPr>
              <a:t>World</a:t>
            </a:r>
            <a:r>
              <a:rPr lang="pt-PT" sz="1000" b="1" baseline="0" dirty="0" smtClean="0">
                <a:solidFill>
                  <a:srgbClr val="FFBCBC"/>
                </a:solidFill>
              </a:rPr>
              <a:t> </a:t>
            </a:r>
            <a:r>
              <a:rPr lang="pt-PT" sz="1000" b="1" baseline="0" dirty="0" err="1" smtClean="0">
                <a:solidFill>
                  <a:srgbClr val="FFBCBC"/>
                </a:solidFill>
              </a:rPr>
              <a:t>and</a:t>
            </a:r>
            <a:r>
              <a:rPr lang="pt-PT" sz="1000" b="1" baseline="0" dirty="0" smtClean="0">
                <a:solidFill>
                  <a:srgbClr val="FFBCBC"/>
                </a:solidFill>
              </a:rPr>
              <a:t> </a:t>
            </a:r>
            <a:r>
              <a:rPr lang="pt-PT" sz="1000" b="1" baseline="0" dirty="0" err="1" smtClean="0">
                <a:solidFill>
                  <a:srgbClr val="FFBCBC"/>
                </a:solidFill>
              </a:rPr>
              <a:t>CoP</a:t>
            </a:r>
            <a:r>
              <a:rPr lang="pt-PT" sz="1000" b="1" dirty="0" smtClean="0">
                <a:solidFill>
                  <a:srgbClr val="FFBCBC"/>
                </a:solidFill>
              </a:rPr>
              <a:t> | </a:t>
            </a:r>
            <a:r>
              <a:rPr lang="pt-PT" sz="1000" b="1" dirty="0" err="1" smtClean="0">
                <a:solidFill>
                  <a:srgbClr val="FFBCBC"/>
                </a:solidFill>
              </a:rPr>
              <a:t>Model</a:t>
            </a:r>
            <a:r>
              <a:rPr lang="pt-PT" sz="1000" b="1" dirty="0" smtClean="0">
                <a:solidFill>
                  <a:srgbClr val="FFBCBC"/>
                </a:solidFill>
              </a:rPr>
              <a:t>|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2637103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a:t>
            </a:r>
            <a:r>
              <a:rPr lang="en-US" dirty="0" err="1" smtClean="0"/>
              <a:t>CoP</a:t>
            </a:r>
            <a:endParaRPr lang="en-US" dirty="0"/>
          </a:p>
        </p:txBody>
      </p:sp>
      <p:sp>
        <p:nvSpPr>
          <p:cNvPr id="2" name="Rectângulo 1"/>
          <p:cNvSpPr/>
          <p:nvPr/>
        </p:nvSpPr>
        <p:spPr>
          <a:xfrm>
            <a:off x="683568" y="1988840"/>
            <a:ext cx="7632848" cy="3131627"/>
          </a:xfrm>
          <a:prstGeom prst="rect">
            <a:avLst/>
          </a:prstGeom>
        </p:spPr>
        <p:txBody>
          <a:bodyPr wrap="square">
            <a:spAutoFit/>
          </a:bodyPr>
          <a:lstStyle/>
          <a:p>
            <a:pPr marL="285750" indent="-285750" algn="just">
              <a:lnSpc>
                <a:spcPct val="150000"/>
              </a:lnSpc>
              <a:spcAft>
                <a:spcPts val="1200"/>
              </a:spcAft>
              <a:buFont typeface="Wingdings" pitchFamily="2" charset="2"/>
              <a:buChar char="v"/>
            </a:pPr>
            <a:r>
              <a:rPr lang="en-GB" dirty="0" smtClean="0"/>
              <a:t>Groups </a:t>
            </a:r>
            <a:r>
              <a:rPr lang="en-GB" dirty="0"/>
              <a:t>of people who share interests, problem sets by a particular topic, deepening their knowledge and expertise in specific areas, through interactions each </a:t>
            </a:r>
            <a:r>
              <a:rPr lang="en-GB" dirty="0" smtClean="0"/>
              <a:t>other</a:t>
            </a:r>
            <a:r>
              <a:rPr lang="en-US" i="1" dirty="0" smtClean="0"/>
              <a:t>;</a:t>
            </a:r>
          </a:p>
          <a:p>
            <a:pPr marL="285750" indent="-285750" algn="just">
              <a:lnSpc>
                <a:spcPct val="150000"/>
              </a:lnSpc>
              <a:spcAft>
                <a:spcPts val="1200"/>
              </a:spcAft>
              <a:buFont typeface="Wingdings" pitchFamily="2" charset="2"/>
              <a:buChar char="v"/>
            </a:pPr>
            <a:r>
              <a:rPr lang="en-US" dirty="0"/>
              <a:t>It is also important to remember that </a:t>
            </a:r>
            <a:r>
              <a:rPr lang="en-US" dirty="0" err="1"/>
              <a:t>CoP</a:t>
            </a:r>
            <a:r>
              <a:rPr lang="en-US" dirty="0"/>
              <a:t> is a strategy or approach.  It is a way of working together with various stakeholders to achieve common agreed upon goals in a manner that can be more beneficial compared to each stakeholder working in their own silos</a:t>
            </a:r>
            <a:r>
              <a:rPr lang="en-US" dirty="0" smtClean="0"/>
              <a:t>.</a:t>
            </a:r>
            <a:endParaRPr lang="en-US" dirty="0"/>
          </a:p>
        </p:txBody>
      </p:sp>
      <p:sp>
        <p:nvSpPr>
          <p:cNvPr id="5"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aseline="0" dirty="0" smtClean="0">
                <a:solidFill>
                  <a:srgbClr val="800000"/>
                </a:solidFill>
              </a:rPr>
              <a:t> </a:t>
            </a:r>
            <a:r>
              <a:rPr lang="pt-PT" sz="1000" b="1" baseline="0" dirty="0" smtClean="0">
                <a:solidFill>
                  <a:srgbClr val="800000"/>
                </a:solidFill>
              </a:rPr>
              <a:t>| </a:t>
            </a:r>
            <a:r>
              <a:rPr lang="pt-PT" sz="1000" b="1" baseline="0" dirty="0" err="1" smtClean="0">
                <a:solidFill>
                  <a:srgbClr val="800000"/>
                </a:solidFill>
              </a:rPr>
              <a:t>CoP</a:t>
            </a:r>
            <a:r>
              <a:rPr lang="pt-PT" sz="1000" b="1" baseline="0" dirty="0" smtClean="0">
                <a:solidFill>
                  <a:srgbClr val="800000"/>
                </a:solidFill>
              </a:rPr>
              <a:t> |  </a:t>
            </a:r>
            <a:r>
              <a:rPr lang="pt-PT" sz="1000" b="1" baseline="0" dirty="0" smtClean="0">
                <a:solidFill>
                  <a:schemeClr val="accent1">
                    <a:lumMod val="20000"/>
                    <a:lumOff val="80000"/>
                  </a:schemeClr>
                </a:solidFill>
              </a:rPr>
              <a:t>Virtual </a:t>
            </a:r>
            <a:r>
              <a:rPr lang="pt-PT" sz="1000" b="1" baseline="0" dirty="0" err="1" smtClean="0">
                <a:solidFill>
                  <a:schemeClr val="accent1">
                    <a:lumMod val="20000"/>
                    <a:lumOff val="80000"/>
                  </a:schemeClr>
                </a:solidFill>
              </a:rPr>
              <a:t>Worlds</a:t>
            </a:r>
            <a:r>
              <a:rPr lang="pt-PT" sz="1000" b="1" baseline="0" dirty="0" smtClean="0">
                <a:solidFill>
                  <a:schemeClr val="accent1">
                    <a:lumMod val="20000"/>
                    <a:lumOff val="80000"/>
                  </a:schemeClr>
                </a:solidFill>
              </a:rPr>
              <a:t> </a:t>
            </a:r>
            <a:r>
              <a:rPr lang="pt-PT" sz="1000" b="1" baseline="0" dirty="0" smtClean="0">
                <a:solidFill>
                  <a:srgbClr val="FFBCBC"/>
                </a:solidFill>
              </a:rPr>
              <a:t>|  Virtual </a:t>
            </a:r>
            <a:r>
              <a:rPr lang="pt-PT" sz="1000" b="1" baseline="0" dirty="0" err="1" smtClean="0">
                <a:solidFill>
                  <a:srgbClr val="FFBCBC"/>
                </a:solidFill>
              </a:rPr>
              <a:t>World</a:t>
            </a:r>
            <a:r>
              <a:rPr lang="pt-PT" sz="1000" b="1" baseline="0" dirty="0" smtClean="0">
                <a:solidFill>
                  <a:srgbClr val="FFBCBC"/>
                </a:solidFill>
              </a:rPr>
              <a:t> </a:t>
            </a:r>
            <a:r>
              <a:rPr lang="pt-PT" sz="1000" b="1" baseline="0" dirty="0" err="1" smtClean="0">
                <a:solidFill>
                  <a:srgbClr val="FFBCBC"/>
                </a:solidFill>
              </a:rPr>
              <a:t>and</a:t>
            </a:r>
            <a:r>
              <a:rPr lang="pt-PT" sz="1000" b="1" baseline="0" dirty="0" smtClean="0">
                <a:solidFill>
                  <a:srgbClr val="FFBCBC"/>
                </a:solidFill>
              </a:rPr>
              <a:t> </a:t>
            </a:r>
            <a:r>
              <a:rPr lang="pt-PT" sz="1000" b="1" baseline="0" dirty="0" err="1" smtClean="0">
                <a:solidFill>
                  <a:srgbClr val="FFBCBC"/>
                </a:solidFill>
              </a:rPr>
              <a:t>CoP</a:t>
            </a:r>
            <a:r>
              <a:rPr lang="pt-PT" sz="1000" b="1" dirty="0" smtClean="0">
                <a:solidFill>
                  <a:srgbClr val="FFBCBC"/>
                </a:solidFill>
              </a:rPr>
              <a:t> | </a:t>
            </a:r>
            <a:r>
              <a:rPr lang="pt-PT" sz="1000" b="1" dirty="0" err="1" smtClean="0">
                <a:solidFill>
                  <a:srgbClr val="FFBCBC"/>
                </a:solidFill>
              </a:rPr>
              <a:t>Model</a:t>
            </a:r>
            <a:r>
              <a:rPr lang="pt-PT" sz="1000" b="1" dirty="0" smtClean="0">
                <a:solidFill>
                  <a:srgbClr val="FFBCBC"/>
                </a:solidFill>
              </a:rPr>
              <a:t>|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53224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a:t>
            </a:r>
            <a:r>
              <a:rPr lang="en-US" dirty="0" err="1" smtClean="0"/>
              <a:t>CoP</a:t>
            </a:r>
            <a:r>
              <a:rPr lang="en-US" dirty="0" smtClean="0"/>
              <a:t> </a:t>
            </a:r>
            <a:endParaRPr lang="en-US" dirty="0"/>
          </a:p>
        </p:txBody>
      </p:sp>
      <p:sp>
        <p:nvSpPr>
          <p:cNvPr id="12"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aseline="0" dirty="0" smtClean="0">
                <a:solidFill>
                  <a:srgbClr val="800000"/>
                </a:solidFill>
              </a:rPr>
              <a:t> </a:t>
            </a:r>
            <a:r>
              <a:rPr lang="pt-PT" sz="1000" b="1" baseline="0" dirty="0" smtClean="0">
                <a:solidFill>
                  <a:srgbClr val="800000"/>
                </a:solidFill>
              </a:rPr>
              <a:t>| </a:t>
            </a:r>
            <a:r>
              <a:rPr lang="pt-PT" sz="1000" b="1" baseline="0" dirty="0" err="1" smtClean="0">
                <a:solidFill>
                  <a:srgbClr val="800000"/>
                </a:solidFill>
              </a:rPr>
              <a:t>CoP</a:t>
            </a:r>
            <a:r>
              <a:rPr lang="pt-PT" sz="1000" b="1" baseline="0" dirty="0" smtClean="0">
                <a:solidFill>
                  <a:srgbClr val="800000"/>
                </a:solidFill>
              </a:rPr>
              <a:t> |  </a:t>
            </a:r>
            <a:r>
              <a:rPr lang="pt-PT" sz="1000" b="1" baseline="0" dirty="0" smtClean="0">
                <a:solidFill>
                  <a:srgbClr val="FFBCBC"/>
                </a:solidFill>
              </a:rPr>
              <a:t>Virtual </a:t>
            </a:r>
            <a:r>
              <a:rPr lang="pt-PT" sz="1000" b="1" baseline="0" dirty="0" err="1" smtClean="0">
                <a:solidFill>
                  <a:srgbClr val="FFBCBC"/>
                </a:solidFill>
              </a:rPr>
              <a:t>Worlds</a:t>
            </a:r>
            <a:r>
              <a:rPr lang="pt-PT" sz="1000" b="1" baseline="0" dirty="0" smtClean="0">
                <a:solidFill>
                  <a:srgbClr val="FFBCBC"/>
                </a:solidFill>
              </a:rPr>
              <a:t> |  Virtual </a:t>
            </a:r>
            <a:r>
              <a:rPr lang="pt-PT" sz="1000" b="1" baseline="0" dirty="0" err="1" smtClean="0">
                <a:solidFill>
                  <a:srgbClr val="FFBCBC"/>
                </a:solidFill>
              </a:rPr>
              <a:t>World</a:t>
            </a:r>
            <a:r>
              <a:rPr lang="pt-PT" sz="1000" b="1" baseline="0" dirty="0" smtClean="0">
                <a:solidFill>
                  <a:srgbClr val="FFBCBC"/>
                </a:solidFill>
              </a:rPr>
              <a:t> </a:t>
            </a:r>
            <a:r>
              <a:rPr lang="pt-PT" sz="1000" b="1" baseline="0" dirty="0" err="1" smtClean="0">
                <a:solidFill>
                  <a:srgbClr val="FFBCBC"/>
                </a:solidFill>
              </a:rPr>
              <a:t>and</a:t>
            </a:r>
            <a:r>
              <a:rPr lang="pt-PT" sz="1000" b="1" baseline="0" dirty="0" smtClean="0">
                <a:solidFill>
                  <a:srgbClr val="FFBCBC"/>
                </a:solidFill>
              </a:rPr>
              <a:t> </a:t>
            </a:r>
            <a:r>
              <a:rPr lang="pt-PT" sz="1000" b="1" baseline="0" dirty="0" err="1" smtClean="0">
                <a:solidFill>
                  <a:srgbClr val="FFBCBC"/>
                </a:solidFill>
              </a:rPr>
              <a:t>CoP</a:t>
            </a:r>
            <a:r>
              <a:rPr lang="pt-PT" sz="1000" b="1" dirty="0" smtClean="0">
                <a:solidFill>
                  <a:srgbClr val="FFBCBC"/>
                </a:solidFill>
              </a:rPr>
              <a:t> | </a:t>
            </a:r>
            <a:r>
              <a:rPr lang="pt-PT" sz="1000" b="1" dirty="0" err="1" smtClean="0">
                <a:solidFill>
                  <a:srgbClr val="FFBCBC"/>
                </a:solidFill>
              </a:rPr>
              <a:t>Model</a:t>
            </a:r>
            <a:r>
              <a:rPr lang="pt-PT" sz="1000" b="1" dirty="0" smtClean="0">
                <a:solidFill>
                  <a:srgbClr val="FFBCBC"/>
                </a:solidFill>
              </a:rPr>
              <a:t>|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pic>
        <p:nvPicPr>
          <p:cNvPr id="13" name="Picture 12"/>
          <p:cNvPicPr/>
          <p:nvPr/>
        </p:nvPicPr>
        <p:blipFill rotWithShape="1">
          <a:blip r:embed="rId3">
            <a:clrChange>
              <a:clrFrom>
                <a:srgbClr val="FBFBFB"/>
              </a:clrFrom>
              <a:clrTo>
                <a:srgbClr val="FBFBFB">
                  <a:alpha val="0"/>
                </a:srgbClr>
              </a:clrTo>
            </a:clrChange>
            <a:extLst>
              <a:ext uri="{BEBA8EAE-BF5A-486C-A8C5-ECC9F3942E4B}">
                <a14:imgProps xmlns:a14="http://schemas.microsoft.com/office/drawing/2010/main">
                  <a14:imgLayer r:embed="rId4">
                    <a14:imgEffect>
                      <a14:sharpenSoften amount="25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l="11303" r="10413"/>
          <a:stretch/>
        </p:blipFill>
        <p:spPr bwMode="auto">
          <a:xfrm>
            <a:off x="7026279" y="1700808"/>
            <a:ext cx="2226241" cy="1728192"/>
          </a:xfrm>
          <a:prstGeom prst="rect">
            <a:avLst/>
          </a:prstGeom>
          <a:noFill/>
          <a:ln>
            <a:noFill/>
          </a:ln>
        </p:spPr>
      </p:pic>
      <p:sp>
        <p:nvSpPr>
          <p:cNvPr id="5" name="Rectangle 4"/>
          <p:cNvSpPr/>
          <p:nvPr/>
        </p:nvSpPr>
        <p:spPr>
          <a:xfrm>
            <a:off x="359902" y="1700808"/>
            <a:ext cx="3275994" cy="369332"/>
          </a:xfrm>
          <a:prstGeom prst="rect">
            <a:avLst/>
          </a:prstGeom>
        </p:spPr>
        <p:txBody>
          <a:bodyPr wrap="none">
            <a:spAutoFit/>
          </a:bodyPr>
          <a:lstStyle/>
          <a:p>
            <a:r>
              <a:rPr lang="en-GB" b="1" dirty="0"/>
              <a:t>Structural elements of </a:t>
            </a:r>
            <a:r>
              <a:rPr lang="en-GB" b="1" dirty="0" err="1" smtClean="0"/>
              <a:t>CoPs</a:t>
            </a:r>
            <a:endParaRPr lang="en-US" dirty="0"/>
          </a:p>
        </p:txBody>
      </p:sp>
      <p:sp>
        <p:nvSpPr>
          <p:cNvPr id="14" name="Rectangle 13"/>
          <p:cNvSpPr/>
          <p:nvPr/>
        </p:nvSpPr>
        <p:spPr>
          <a:xfrm>
            <a:off x="323528" y="2204864"/>
            <a:ext cx="7272808" cy="3924152"/>
          </a:xfrm>
          <a:prstGeom prst="rect">
            <a:avLst/>
          </a:prstGeom>
        </p:spPr>
        <p:txBody>
          <a:bodyPr wrap="square">
            <a:spAutoFit/>
          </a:bodyPr>
          <a:lstStyle/>
          <a:p>
            <a:pPr>
              <a:lnSpc>
                <a:spcPct val="120000"/>
              </a:lnSpc>
            </a:pPr>
            <a:r>
              <a:rPr lang="en-US" b="1" dirty="0" smtClean="0"/>
              <a:t>Domain</a:t>
            </a:r>
            <a:r>
              <a:rPr lang="en-US" dirty="0" smtClean="0"/>
              <a:t>: </a:t>
            </a:r>
            <a:r>
              <a:rPr lang="en-US" dirty="0"/>
              <a:t>has an identity defined by a shared domain of interest. Membership therefore implies a commitment to the domain, and a shared competence that distinguishes members from other people</a:t>
            </a:r>
            <a:r>
              <a:rPr lang="en-US" dirty="0" smtClean="0"/>
              <a:t>.</a:t>
            </a:r>
            <a:endParaRPr lang="en-US" dirty="0"/>
          </a:p>
          <a:p>
            <a:pPr>
              <a:lnSpc>
                <a:spcPct val="120000"/>
              </a:lnSpc>
            </a:pPr>
            <a:endParaRPr lang="en-US" sz="1400" dirty="0"/>
          </a:p>
          <a:p>
            <a:pPr>
              <a:lnSpc>
                <a:spcPct val="120000"/>
              </a:lnSpc>
            </a:pPr>
            <a:r>
              <a:rPr lang="en-US" b="1" dirty="0" smtClean="0"/>
              <a:t>Community</a:t>
            </a:r>
            <a:r>
              <a:rPr lang="en-US" dirty="0"/>
              <a:t>: Within their domain of interest, members engage in joint activities and discussions, help each other, and share information. </a:t>
            </a:r>
            <a:endParaRPr lang="en-US" dirty="0" smtClean="0"/>
          </a:p>
          <a:p>
            <a:pPr>
              <a:lnSpc>
                <a:spcPct val="120000"/>
              </a:lnSpc>
            </a:pPr>
            <a:endParaRPr lang="en-US" sz="1400" dirty="0"/>
          </a:p>
          <a:p>
            <a:pPr>
              <a:lnSpc>
                <a:spcPct val="120000"/>
              </a:lnSpc>
            </a:pPr>
            <a:r>
              <a:rPr lang="en-US" b="1" dirty="0"/>
              <a:t>P</a:t>
            </a:r>
            <a:r>
              <a:rPr lang="en-US" b="1" dirty="0" smtClean="0"/>
              <a:t>ractice</a:t>
            </a:r>
            <a:r>
              <a:rPr lang="en-US" b="1" dirty="0"/>
              <a:t>:  </a:t>
            </a:r>
            <a:r>
              <a:rPr lang="en-US" dirty="0"/>
              <a:t>Key to the paradigm is the fact that members of a community of practice are practitioners [our emphasis]. They develop a shared repertoire of resources: experiences, stories, tools, ways of addressing recurring problems, namely a shared practice. This takes time and sustained interaction.</a:t>
            </a:r>
          </a:p>
        </p:txBody>
      </p:sp>
      <p:sp>
        <p:nvSpPr>
          <p:cNvPr id="15" name="TextBox 14"/>
          <p:cNvSpPr txBox="1"/>
          <p:nvPr/>
        </p:nvSpPr>
        <p:spPr>
          <a:xfrm>
            <a:off x="5004048" y="2204864"/>
            <a:ext cx="413995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84045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a:t>
            </a:r>
            <a:r>
              <a:rPr lang="en-US" dirty="0"/>
              <a:t>V</a:t>
            </a:r>
            <a:r>
              <a:rPr lang="en-US" dirty="0" smtClean="0"/>
              <a:t>irtual World (VW)</a:t>
            </a:r>
            <a:endParaRPr lang="en-US" dirty="0"/>
          </a:p>
        </p:txBody>
      </p:sp>
      <p:sp>
        <p:nvSpPr>
          <p:cNvPr id="2" name="Rectangle 1"/>
          <p:cNvSpPr/>
          <p:nvPr/>
        </p:nvSpPr>
        <p:spPr>
          <a:xfrm>
            <a:off x="899592" y="2413338"/>
            <a:ext cx="7128792" cy="1731243"/>
          </a:xfrm>
          <a:prstGeom prst="rect">
            <a:avLst/>
          </a:prstGeom>
        </p:spPr>
        <p:txBody>
          <a:bodyPr wrap="square">
            <a:spAutoFit/>
          </a:bodyPr>
          <a:lstStyle/>
          <a:p>
            <a:pPr algn="just">
              <a:lnSpc>
                <a:spcPct val="150000"/>
              </a:lnSpc>
            </a:pPr>
            <a:r>
              <a:rPr lang="en-GB" dirty="0"/>
              <a:t>A virtual world is a simulated persistent space based on the interaction by computer, inhabited by several users, who are represented by iconic images called avatars, who can communicate with each other’s and the world in a synchronized way (Reis, 2011).</a:t>
            </a:r>
            <a:endParaRPr lang="en-US" dirty="0"/>
          </a:p>
        </p:txBody>
      </p:sp>
      <p:sp>
        <p:nvSpPr>
          <p:cNvPr id="17"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a:t>
            </a:r>
            <a:r>
              <a:rPr lang="pt-PT" sz="1000" b="1" baseline="0" dirty="0" smtClean="0">
                <a:solidFill>
                  <a:srgbClr val="FFBCBC"/>
                </a:solidFill>
              </a:rPr>
              <a:t>  Virtual </a:t>
            </a:r>
            <a:r>
              <a:rPr lang="pt-PT" sz="1000" b="1" baseline="0" dirty="0" err="1" smtClean="0">
                <a:solidFill>
                  <a:srgbClr val="FFBCBC"/>
                </a:solidFill>
              </a:rPr>
              <a:t>World</a:t>
            </a:r>
            <a:r>
              <a:rPr lang="pt-PT" sz="1000" b="1" baseline="0" dirty="0" smtClean="0">
                <a:solidFill>
                  <a:srgbClr val="FFBCBC"/>
                </a:solidFill>
              </a:rPr>
              <a:t> </a:t>
            </a:r>
            <a:r>
              <a:rPr lang="pt-PT" sz="1000" b="1" baseline="0" dirty="0" err="1" smtClean="0">
                <a:solidFill>
                  <a:srgbClr val="FFBCBC"/>
                </a:solidFill>
              </a:rPr>
              <a:t>and</a:t>
            </a:r>
            <a:r>
              <a:rPr lang="pt-PT" sz="1000" b="1" baseline="0" dirty="0" smtClean="0">
                <a:solidFill>
                  <a:srgbClr val="FFBCBC"/>
                </a:solidFill>
              </a:rPr>
              <a:t> </a:t>
            </a:r>
            <a:r>
              <a:rPr lang="pt-PT" sz="1000" b="1" baseline="0" dirty="0" err="1" smtClean="0">
                <a:solidFill>
                  <a:srgbClr val="FFBCBC"/>
                </a:solidFill>
              </a:rPr>
              <a:t>CoP</a:t>
            </a:r>
            <a:r>
              <a:rPr lang="pt-PT" sz="1000" b="1" dirty="0" smtClean="0">
                <a:solidFill>
                  <a:srgbClr val="FFBCBC"/>
                </a:solidFill>
              </a:rPr>
              <a:t> | </a:t>
            </a:r>
            <a:r>
              <a:rPr lang="pt-PT" sz="1000" b="1" dirty="0" err="1" smtClean="0">
                <a:solidFill>
                  <a:srgbClr val="FFBCBC"/>
                </a:solidFill>
              </a:rPr>
              <a:t>Model</a:t>
            </a:r>
            <a:r>
              <a:rPr lang="pt-PT" sz="1000" b="1" dirty="0" smtClean="0">
                <a:solidFill>
                  <a:srgbClr val="FFBCBC"/>
                </a:solidFill>
              </a:rPr>
              <a:t>|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376796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a:t>
            </a:r>
            <a:r>
              <a:rPr lang="en-US" dirty="0"/>
              <a:t>V</a:t>
            </a:r>
            <a:r>
              <a:rPr lang="en-US" dirty="0" smtClean="0"/>
              <a:t>irtual World (VW)</a:t>
            </a:r>
            <a:endParaRPr lang="en-US" dirty="0"/>
          </a:p>
        </p:txBody>
      </p:sp>
      <p:sp>
        <p:nvSpPr>
          <p:cNvPr id="3" name="Rectangle 2"/>
          <p:cNvSpPr/>
          <p:nvPr/>
        </p:nvSpPr>
        <p:spPr>
          <a:xfrm>
            <a:off x="395536" y="1628800"/>
            <a:ext cx="3712525" cy="369332"/>
          </a:xfrm>
          <a:prstGeom prst="rect">
            <a:avLst/>
          </a:prstGeom>
        </p:spPr>
        <p:txBody>
          <a:bodyPr wrap="none">
            <a:spAutoFit/>
          </a:bodyPr>
          <a:lstStyle/>
          <a:p>
            <a:r>
              <a:rPr lang="en-GB" dirty="0"/>
              <a:t>C</a:t>
            </a:r>
            <a:r>
              <a:rPr lang="en-GB" dirty="0" smtClean="0"/>
              <a:t>haracteristics </a:t>
            </a:r>
            <a:r>
              <a:rPr lang="en-GB" dirty="0"/>
              <a:t>of the virtual world: </a:t>
            </a:r>
            <a:endParaRPr lang="en-US" dirty="0"/>
          </a:p>
        </p:txBody>
      </p:sp>
      <p:graphicFrame>
        <p:nvGraphicFramePr>
          <p:cNvPr id="6" name="Diagrama 1"/>
          <p:cNvGraphicFramePr/>
          <p:nvPr>
            <p:extLst>
              <p:ext uri="{D42A27DB-BD31-4B8C-83A1-F6EECF244321}">
                <p14:modId xmlns:p14="http://schemas.microsoft.com/office/powerpoint/2010/main" val="2450870477"/>
              </p:ext>
            </p:extLst>
          </p:nvPr>
        </p:nvGraphicFramePr>
        <p:xfrm>
          <a:off x="1763688" y="2348880"/>
          <a:ext cx="5832648"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a:t>
            </a:r>
            <a:r>
              <a:rPr lang="pt-PT" sz="1000" b="1" baseline="0" dirty="0" smtClean="0">
                <a:solidFill>
                  <a:srgbClr val="FFBCBC"/>
                </a:solidFill>
              </a:rPr>
              <a:t>  Virtual </a:t>
            </a:r>
            <a:r>
              <a:rPr lang="pt-PT" sz="1000" b="1" baseline="0" dirty="0" err="1" smtClean="0">
                <a:solidFill>
                  <a:srgbClr val="FFBCBC"/>
                </a:solidFill>
              </a:rPr>
              <a:t>World</a:t>
            </a:r>
            <a:r>
              <a:rPr lang="pt-PT" sz="1000" b="1" baseline="0" dirty="0" smtClean="0">
                <a:solidFill>
                  <a:srgbClr val="FFBCBC"/>
                </a:solidFill>
              </a:rPr>
              <a:t> </a:t>
            </a:r>
            <a:r>
              <a:rPr lang="pt-PT" sz="1000" b="1" baseline="0" dirty="0" err="1" smtClean="0">
                <a:solidFill>
                  <a:srgbClr val="FFBCBC"/>
                </a:solidFill>
              </a:rPr>
              <a:t>and</a:t>
            </a:r>
            <a:r>
              <a:rPr lang="pt-PT" sz="1000" b="1" baseline="0" dirty="0" smtClean="0">
                <a:solidFill>
                  <a:srgbClr val="FFBCBC"/>
                </a:solidFill>
              </a:rPr>
              <a:t>  </a:t>
            </a:r>
            <a:r>
              <a:rPr lang="pt-PT" sz="1000" b="1" baseline="0" dirty="0" err="1" smtClean="0">
                <a:solidFill>
                  <a:srgbClr val="FFBCBC"/>
                </a:solidFill>
              </a:rPr>
              <a:t>CoP</a:t>
            </a:r>
            <a:r>
              <a:rPr lang="pt-PT" sz="1000" b="1" dirty="0" smtClean="0">
                <a:solidFill>
                  <a:srgbClr val="FFBCBC"/>
                </a:solidFill>
              </a:rPr>
              <a:t> | </a:t>
            </a:r>
            <a:r>
              <a:rPr lang="pt-PT" sz="1000" b="1" dirty="0" err="1" smtClean="0">
                <a:solidFill>
                  <a:srgbClr val="FFBCBC"/>
                </a:solidFill>
              </a:rPr>
              <a:t>Model</a:t>
            </a:r>
            <a:r>
              <a:rPr lang="pt-PT" sz="1000" b="1" dirty="0" smtClean="0">
                <a:solidFill>
                  <a:srgbClr val="FFBCBC"/>
                </a:solidFill>
              </a:rPr>
              <a:t>  |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3024105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332656"/>
            <a:ext cx="8229600" cy="990600"/>
          </a:xfrm>
        </p:spPr>
        <p:txBody>
          <a:bodyPr/>
          <a:lstStyle/>
          <a:p>
            <a:r>
              <a:rPr lang="en-US" dirty="0" smtClean="0"/>
              <a:t>The </a:t>
            </a:r>
            <a:r>
              <a:rPr lang="en-US" dirty="0"/>
              <a:t>V</a:t>
            </a:r>
            <a:r>
              <a:rPr lang="en-US" dirty="0" smtClean="0"/>
              <a:t>irtual World (VW)</a:t>
            </a:r>
            <a:endParaRPr lang="en-US" dirty="0"/>
          </a:p>
        </p:txBody>
      </p:sp>
      <p:sp>
        <p:nvSpPr>
          <p:cNvPr id="3" name="Rectangle 2"/>
          <p:cNvSpPr/>
          <p:nvPr/>
        </p:nvSpPr>
        <p:spPr>
          <a:xfrm>
            <a:off x="323528" y="1700808"/>
            <a:ext cx="2485100" cy="369332"/>
          </a:xfrm>
          <a:prstGeom prst="rect">
            <a:avLst/>
          </a:prstGeom>
        </p:spPr>
        <p:txBody>
          <a:bodyPr wrap="none">
            <a:spAutoFit/>
          </a:bodyPr>
          <a:lstStyle/>
          <a:p>
            <a:r>
              <a:rPr lang="en-GB" b="1" dirty="0"/>
              <a:t>S</a:t>
            </a:r>
            <a:r>
              <a:rPr lang="en-GB" b="1" dirty="0" smtClean="0"/>
              <a:t>ocial </a:t>
            </a:r>
            <a:r>
              <a:rPr lang="en-GB" b="1" dirty="0"/>
              <a:t>V</a:t>
            </a:r>
            <a:r>
              <a:rPr lang="en-GB" b="1" dirty="0" smtClean="0"/>
              <a:t>irtual </a:t>
            </a:r>
            <a:r>
              <a:rPr lang="en-GB" b="1" dirty="0"/>
              <a:t>W</a:t>
            </a:r>
            <a:r>
              <a:rPr lang="en-GB" b="1" dirty="0" smtClean="0"/>
              <a:t>orlds </a:t>
            </a:r>
            <a:endParaRPr lang="en-US" dirty="0"/>
          </a:p>
        </p:txBody>
      </p:sp>
      <p:sp>
        <p:nvSpPr>
          <p:cNvPr id="4" name="Rectangle 3"/>
          <p:cNvSpPr/>
          <p:nvPr/>
        </p:nvSpPr>
        <p:spPr>
          <a:xfrm>
            <a:off x="323528" y="2427677"/>
            <a:ext cx="4536504" cy="3665619"/>
          </a:xfrm>
          <a:prstGeom prst="rect">
            <a:avLst/>
          </a:prstGeom>
        </p:spPr>
        <p:txBody>
          <a:bodyPr wrap="square">
            <a:spAutoFit/>
          </a:bodyPr>
          <a:lstStyle/>
          <a:p>
            <a:pPr marL="285750" indent="-285750">
              <a:lnSpc>
                <a:spcPct val="120000"/>
              </a:lnSpc>
              <a:buFont typeface="Wingdings" charset="2"/>
              <a:buChar char="Ø"/>
            </a:pPr>
            <a:r>
              <a:rPr lang="en-GB" dirty="0"/>
              <a:t>are oriented by socialization and haven’t pre-defined rules. </a:t>
            </a:r>
            <a:endParaRPr lang="en-GB" dirty="0" smtClean="0"/>
          </a:p>
          <a:p>
            <a:pPr>
              <a:lnSpc>
                <a:spcPct val="120000"/>
              </a:lnSpc>
            </a:pPr>
            <a:endParaRPr lang="en-GB" sz="700" dirty="0" smtClean="0"/>
          </a:p>
          <a:p>
            <a:pPr marL="285750" indent="-285750">
              <a:lnSpc>
                <a:spcPct val="120000"/>
              </a:lnSpc>
              <a:buFont typeface="Wingdings" charset="2"/>
              <a:buChar char="Ø"/>
            </a:pPr>
            <a:r>
              <a:rPr lang="en-GB" dirty="0" smtClean="0"/>
              <a:t>Allow </a:t>
            </a:r>
            <a:r>
              <a:rPr lang="en-GB" dirty="0"/>
              <a:t>experiences being more realistic. </a:t>
            </a:r>
            <a:endParaRPr lang="en-GB" dirty="0" smtClean="0"/>
          </a:p>
          <a:p>
            <a:pPr>
              <a:lnSpc>
                <a:spcPct val="120000"/>
              </a:lnSpc>
            </a:pPr>
            <a:endParaRPr lang="en-GB" sz="700" dirty="0" smtClean="0"/>
          </a:p>
          <a:p>
            <a:pPr marL="285750" indent="-285750">
              <a:lnSpc>
                <a:spcPct val="120000"/>
              </a:lnSpc>
              <a:buFont typeface="Wingdings" charset="2"/>
              <a:buChar char="Ø"/>
            </a:pPr>
            <a:r>
              <a:rPr lang="en-GB" dirty="0"/>
              <a:t>have several technologies into a single platform: audio, video, webcam, text and voice chat (VOIP), graphical tools, scripting, web browser and of course, avatars – the user’s projection in the world. </a:t>
            </a:r>
            <a:endParaRPr lang="en-GB" dirty="0" smtClean="0"/>
          </a:p>
          <a:p>
            <a:pPr>
              <a:lnSpc>
                <a:spcPct val="120000"/>
              </a:lnSpc>
            </a:pPr>
            <a:endParaRPr lang="en-GB" dirty="0"/>
          </a:p>
        </p:txBody>
      </p:sp>
      <p:sp>
        <p:nvSpPr>
          <p:cNvPr id="5" name="TextBox 4"/>
          <p:cNvSpPr txBox="1"/>
          <p:nvPr/>
        </p:nvSpPr>
        <p:spPr>
          <a:xfrm>
            <a:off x="7977364" y="3809802"/>
            <a:ext cx="184666" cy="369332"/>
          </a:xfrm>
          <a:prstGeom prst="rect">
            <a:avLst/>
          </a:prstGeom>
          <a:noFill/>
        </p:spPr>
        <p:txBody>
          <a:bodyPr wrap="none" rtlCol="0">
            <a:spAutoFit/>
          </a:bodyPr>
          <a:lstStyle/>
          <a:p>
            <a:endParaRPr lang="en-US" dirty="0"/>
          </a:p>
        </p:txBody>
      </p:sp>
      <p:graphicFrame>
        <p:nvGraphicFramePr>
          <p:cNvPr id="9" name="Diagram 8"/>
          <p:cNvGraphicFramePr/>
          <p:nvPr>
            <p:extLst>
              <p:ext uri="{D42A27DB-BD31-4B8C-83A1-F6EECF244321}">
                <p14:modId xmlns:p14="http://schemas.microsoft.com/office/powerpoint/2010/main" val="3375098066"/>
              </p:ext>
            </p:extLst>
          </p:nvPr>
        </p:nvGraphicFramePr>
        <p:xfrm>
          <a:off x="4966270" y="2420888"/>
          <a:ext cx="378219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a:t>
            </a:r>
            <a:r>
              <a:rPr lang="pt-PT" sz="1000" b="1" baseline="0" dirty="0" smtClean="0">
                <a:solidFill>
                  <a:srgbClr val="FFBCBC"/>
                </a:solidFill>
              </a:rPr>
              <a:t>  Virtual </a:t>
            </a:r>
            <a:r>
              <a:rPr lang="pt-PT" sz="1000" b="1" baseline="0" dirty="0" err="1" smtClean="0">
                <a:solidFill>
                  <a:srgbClr val="FFBCBC"/>
                </a:solidFill>
              </a:rPr>
              <a:t>World</a:t>
            </a:r>
            <a:r>
              <a:rPr lang="pt-PT" sz="1000" b="1" baseline="0" dirty="0" smtClean="0">
                <a:solidFill>
                  <a:srgbClr val="FFBCBC"/>
                </a:solidFill>
              </a:rPr>
              <a:t> </a:t>
            </a:r>
            <a:r>
              <a:rPr lang="pt-PT" sz="1000" b="1" baseline="0" dirty="0" err="1" smtClean="0">
                <a:solidFill>
                  <a:srgbClr val="FFBCBC"/>
                </a:solidFill>
              </a:rPr>
              <a:t>and</a:t>
            </a:r>
            <a:r>
              <a:rPr lang="pt-PT" sz="1000" b="1" baseline="0" dirty="0" smtClean="0">
                <a:solidFill>
                  <a:srgbClr val="FFBCBC"/>
                </a:solidFill>
              </a:rPr>
              <a:t> </a:t>
            </a:r>
            <a:r>
              <a:rPr lang="pt-PT" sz="1000" b="1" baseline="0" dirty="0" err="1" smtClean="0">
                <a:solidFill>
                  <a:srgbClr val="FFBCBC"/>
                </a:solidFill>
              </a:rPr>
              <a:t>CoP</a:t>
            </a:r>
            <a:r>
              <a:rPr lang="pt-PT" sz="1000" b="1" dirty="0" smtClean="0">
                <a:solidFill>
                  <a:srgbClr val="FFBCBC"/>
                </a:solidFill>
              </a:rPr>
              <a:t> | </a:t>
            </a:r>
            <a:r>
              <a:rPr lang="pt-PT" sz="1000" b="1" dirty="0" err="1" smtClean="0">
                <a:solidFill>
                  <a:srgbClr val="FFBCBC"/>
                </a:solidFill>
              </a:rPr>
              <a:t>Model</a:t>
            </a:r>
            <a:r>
              <a:rPr lang="pt-PT" sz="1000" b="1" dirty="0" smtClean="0">
                <a:solidFill>
                  <a:srgbClr val="FFBCBC"/>
                </a:solidFill>
              </a:rPr>
              <a:t> |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3024105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charset="2"/>
              <a:buChar char="Ø"/>
            </a:pPr>
            <a:r>
              <a:rPr lang="en-GB" sz="4400" dirty="0" smtClean="0"/>
              <a:t>VW and  </a:t>
            </a:r>
            <a:r>
              <a:rPr lang="en-GB" sz="4400" dirty="0" err="1" smtClean="0"/>
              <a:t>CoP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a:t>
            </a:r>
          </a:p>
          <a:p>
            <a:endParaRPr lang="en-US" sz="1400" dirty="0"/>
          </a:p>
          <a:p>
            <a:pPr lvl="1">
              <a:buFont typeface="Wingdings" charset="2"/>
              <a:buChar char="Ø"/>
            </a:pPr>
            <a:r>
              <a:rPr lang="en-GB" sz="1900" dirty="0"/>
              <a:t>allow to support the collaboration and cooperation between the individuals of   practice community</a:t>
            </a:r>
            <a:r>
              <a:rPr lang="en-US" sz="1900" dirty="0"/>
              <a:t> </a:t>
            </a:r>
            <a:endParaRPr lang="en-US" sz="1900" dirty="0" smtClean="0"/>
          </a:p>
          <a:p>
            <a:pPr lvl="1">
              <a:buFont typeface="Wingdings" charset="2"/>
              <a:buChar char="Ø"/>
            </a:pPr>
            <a:endParaRPr lang="en-US" sz="1900" dirty="0"/>
          </a:p>
          <a:p>
            <a:pPr lvl="1">
              <a:buFont typeface="Wingdings" charset="2"/>
              <a:buChar char="Ø"/>
            </a:pPr>
            <a:r>
              <a:rPr lang="en-GB" sz="1900" dirty="0"/>
              <a:t>the community members can </a:t>
            </a:r>
            <a:r>
              <a:rPr lang="en-GB" sz="1900" dirty="0" smtClean="0"/>
              <a:t>build objects in together </a:t>
            </a:r>
            <a:r>
              <a:rPr lang="en-GB" sz="1900" dirty="0"/>
              <a:t>performing simulations or participating in them in order to obtain an education through digital experiences</a:t>
            </a:r>
            <a:r>
              <a:rPr lang="en-US" sz="1900" dirty="0"/>
              <a:t> </a:t>
            </a:r>
            <a:endParaRPr lang="en-US" sz="1900" dirty="0" smtClean="0"/>
          </a:p>
          <a:p>
            <a:pPr lvl="1">
              <a:buFont typeface="Wingdings" charset="2"/>
              <a:buChar char="Ø"/>
            </a:pPr>
            <a:endParaRPr lang="en-US" sz="1900" dirty="0" smtClean="0"/>
          </a:p>
          <a:p>
            <a:pPr lvl="1">
              <a:buFont typeface="Wingdings" charset="2"/>
              <a:buChar char="Ø"/>
            </a:pPr>
            <a:r>
              <a:rPr lang="en-US" sz="1900" dirty="0"/>
              <a:t> allows the development of digital interactions between community members, they can construct objects of knowledge can make a digital representation of abstract concepts and can share experiences and practices in an environment that allows many actions </a:t>
            </a:r>
            <a:endParaRPr lang="en-US" sz="1900" dirty="0" smtClean="0"/>
          </a:p>
          <a:p>
            <a:pPr marL="274320" lvl="1" indent="0">
              <a:buNone/>
            </a:pPr>
            <a:endParaRPr lang="en-US" sz="1900" dirty="0" smtClean="0"/>
          </a:p>
          <a:p>
            <a:pPr lvl="1">
              <a:buFont typeface="Wingdings" charset="2"/>
              <a:buChar char="Ø"/>
            </a:pPr>
            <a:r>
              <a:rPr lang="en-US" sz="1900" dirty="0"/>
              <a:t> </a:t>
            </a:r>
            <a:r>
              <a:rPr lang="en-US" sz="1900" dirty="0" smtClean="0"/>
              <a:t>the </a:t>
            </a:r>
            <a:r>
              <a:rPr lang="en-US" sz="1900" dirty="0"/>
              <a:t>presence of different technologies( audio, text, video, 3D) allows the people belonging to different cultural systems can develop relationships;</a:t>
            </a:r>
          </a:p>
        </p:txBody>
      </p:sp>
      <p:sp>
        <p:nvSpPr>
          <p:cNvPr id="4" name="CaixaDeTexto 3"/>
          <p:cNvSpPr txBox="1"/>
          <p:nvPr/>
        </p:nvSpPr>
        <p:spPr>
          <a:xfrm>
            <a:off x="323528" y="6495727"/>
            <a:ext cx="7704856" cy="400110"/>
          </a:xfrm>
          <a:prstGeom prst="rect">
            <a:avLst/>
          </a:prstGeom>
          <a:noFill/>
        </p:spPr>
        <p:txBody>
          <a:bodyPr wrap="square" rtlCol="0">
            <a:spAutoFit/>
          </a:bodyPr>
          <a:lstStyle/>
          <a:p>
            <a:r>
              <a:rPr lang="pt-PT" sz="1000" b="1" dirty="0" err="1" smtClean="0">
                <a:solidFill>
                  <a:srgbClr val="800000"/>
                </a:solidFill>
              </a:rPr>
              <a:t>Purpose</a:t>
            </a:r>
            <a:r>
              <a:rPr lang="pt-PT" sz="1000" b="1" baseline="0" dirty="0" smtClean="0">
                <a:solidFill>
                  <a:srgbClr val="800000"/>
                </a:solidFill>
              </a:rPr>
              <a:t> | </a:t>
            </a:r>
            <a:r>
              <a:rPr lang="pt-PT" sz="1000" b="1" baseline="0" dirty="0" err="1" smtClean="0">
                <a:solidFill>
                  <a:srgbClr val="800000"/>
                </a:solidFill>
              </a:rPr>
              <a:t>CoP</a:t>
            </a:r>
            <a:r>
              <a:rPr lang="pt-PT" sz="1000" b="1" baseline="0" dirty="0" smtClean="0">
                <a:solidFill>
                  <a:srgbClr val="800000"/>
                </a:solidFill>
              </a:rPr>
              <a:t> |  Virtual </a:t>
            </a:r>
            <a:r>
              <a:rPr lang="pt-PT" sz="1000" b="1" baseline="0" dirty="0" err="1" smtClean="0">
                <a:solidFill>
                  <a:srgbClr val="800000"/>
                </a:solidFill>
              </a:rPr>
              <a:t>Worlds</a:t>
            </a:r>
            <a:r>
              <a:rPr lang="pt-PT" sz="1000" b="1" baseline="0" dirty="0" smtClean="0">
                <a:solidFill>
                  <a:srgbClr val="800000"/>
                </a:solidFill>
              </a:rPr>
              <a:t> |  Virtual </a:t>
            </a:r>
            <a:r>
              <a:rPr lang="pt-PT" sz="1000" b="1" baseline="0" dirty="0" err="1" smtClean="0">
                <a:solidFill>
                  <a:srgbClr val="800000"/>
                </a:solidFill>
              </a:rPr>
              <a:t>World</a:t>
            </a:r>
            <a:r>
              <a:rPr lang="pt-PT" sz="1000" b="1" dirty="0" smtClean="0">
                <a:solidFill>
                  <a:srgbClr val="800000"/>
                </a:solidFill>
              </a:rPr>
              <a:t> </a:t>
            </a:r>
            <a:r>
              <a:rPr lang="pt-PT" sz="1000" b="1" dirty="0" err="1" smtClean="0">
                <a:solidFill>
                  <a:srgbClr val="800000"/>
                </a:solidFill>
              </a:rPr>
              <a:t>and</a:t>
            </a:r>
            <a:r>
              <a:rPr lang="pt-PT" sz="1000" b="1" dirty="0" smtClean="0">
                <a:solidFill>
                  <a:srgbClr val="800000"/>
                </a:solidFill>
              </a:rPr>
              <a:t> </a:t>
            </a:r>
            <a:r>
              <a:rPr lang="pt-PT" sz="1000" b="1" baseline="0" dirty="0" err="1" smtClean="0">
                <a:solidFill>
                  <a:srgbClr val="800000"/>
                </a:solidFill>
              </a:rPr>
              <a:t>CoP</a:t>
            </a:r>
            <a:r>
              <a:rPr lang="pt-PT" sz="1000" b="1" dirty="0" smtClean="0">
                <a:solidFill>
                  <a:srgbClr val="800000"/>
                </a:solidFill>
              </a:rPr>
              <a:t> | </a:t>
            </a:r>
            <a:r>
              <a:rPr lang="pt-PT" sz="1000" b="1" dirty="0" err="1" smtClean="0">
                <a:solidFill>
                  <a:schemeClr val="accent1">
                    <a:lumMod val="20000"/>
                    <a:lumOff val="80000"/>
                  </a:schemeClr>
                </a:solidFill>
              </a:rPr>
              <a:t>Model</a:t>
            </a:r>
            <a:r>
              <a:rPr lang="pt-PT" sz="1000" b="1" dirty="0" smtClean="0">
                <a:solidFill>
                  <a:srgbClr val="800000"/>
                </a:solidFill>
              </a:rPr>
              <a:t> </a:t>
            </a:r>
            <a:r>
              <a:rPr lang="pt-PT" sz="1000" b="1" dirty="0" smtClean="0">
                <a:solidFill>
                  <a:srgbClr val="FFBCBC"/>
                </a:solidFill>
              </a:rPr>
              <a:t>| </a:t>
            </a:r>
            <a:r>
              <a:rPr lang="pt-PT" sz="1000" b="1" dirty="0" err="1" smtClean="0">
                <a:solidFill>
                  <a:srgbClr val="FFBCBC"/>
                </a:solidFill>
              </a:rPr>
              <a:t>Conclusion</a:t>
            </a:r>
            <a:endParaRPr lang="pt-PT" sz="1000" b="1" dirty="0">
              <a:solidFill>
                <a:srgbClr val="FFBCBC"/>
              </a:solidFill>
            </a:endParaRPr>
          </a:p>
          <a:p>
            <a:endParaRPr lang="pt-PT" sz="1000" b="1" dirty="0">
              <a:solidFill>
                <a:srgbClr val="FFBCBC"/>
              </a:solidFill>
            </a:endParaRPr>
          </a:p>
        </p:txBody>
      </p:sp>
    </p:spTree>
    <p:extLst>
      <p:ext uri="{BB962C8B-B14F-4D97-AF65-F5344CB8AC3E}">
        <p14:creationId xmlns:p14="http://schemas.microsoft.com/office/powerpoint/2010/main" val="3781682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e">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Office Clá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e">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2689</TotalTime>
  <Words>1700</Words>
  <Application>Microsoft Office PowerPoint</Application>
  <PresentationFormat>Apresentação no Ecrã (4:3)</PresentationFormat>
  <Paragraphs>161</Paragraphs>
  <Slides>16</Slides>
  <Notes>16</Notes>
  <HiddenSlides>0</HiddenSlides>
  <MMClips>0</MMClips>
  <ScaleCrop>false</ScaleCrop>
  <HeadingPairs>
    <vt:vector size="4" baseType="variant">
      <vt:variant>
        <vt:lpstr>Tema</vt:lpstr>
      </vt:variant>
      <vt:variant>
        <vt:i4>1</vt:i4>
      </vt:variant>
      <vt:variant>
        <vt:lpstr>Títulos dos diapositivos</vt:lpstr>
      </vt:variant>
      <vt:variant>
        <vt:i4>16</vt:i4>
      </vt:variant>
    </vt:vector>
  </HeadingPairs>
  <TitlesOfParts>
    <vt:vector size="17" baseType="lpstr">
      <vt:lpstr>Claridade</vt:lpstr>
      <vt:lpstr>Apresentação do PowerPoint</vt:lpstr>
      <vt:lpstr>Tips to be Covered</vt:lpstr>
      <vt:lpstr>Purpose</vt:lpstr>
      <vt:lpstr>The CoP</vt:lpstr>
      <vt:lpstr>The CoP </vt:lpstr>
      <vt:lpstr>The Virtual World (VW)</vt:lpstr>
      <vt:lpstr>The Virtual World (VW)</vt:lpstr>
      <vt:lpstr>The Virtual World (VW)</vt:lpstr>
      <vt:lpstr>VW and  CoP</vt:lpstr>
      <vt:lpstr>The Model - Phases </vt:lpstr>
      <vt:lpstr>The Model</vt:lpstr>
      <vt:lpstr>The Model </vt:lpstr>
      <vt:lpstr>The Model </vt:lpstr>
      <vt:lpstr>The Model </vt:lpstr>
      <vt:lpstr>Conclusion</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Rosa</dc:creator>
  <cp:lastModifiedBy>ralmeida</cp:lastModifiedBy>
  <cp:revision>186</cp:revision>
  <cp:lastPrinted>2014-09-23T08:57:34Z</cp:lastPrinted>
  <dcterms:created xsi:type="dcterms:W3CDTF">2012-05-30T14:53:54Z</dcterms:created>
  <dcterms:modified xsi:type="dcterms:W3CDTF">2014-09-25T08:27:12Z</dcterms:modified>
</cp:coreProperties>
</file>