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55" r:id="rId4"/>
  </p:sldMasterIdLst>
  <p:notesMasterIdLst>
    <p:notesMasterId r:id="rId29"/>
  </p:notesMasterIdLst>
  <p:handoutMasterIdLst>
    <p:handoutMasterId r:id="rId30"/>
  </p:handoutMasterIdLst>
  <p:sldIdLst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99"/>
    <a:srgbClr val="0000FF"/>
    <a:srgbClr val="0099CC"/>
    <a:srgbClr val="336699"/>
    <a:srgbClr val="0066CC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90A23-83F2-41B3-BD2B-165533F96655}" type="doc">
      <dgm:prSet loTypeId="urn:microsoft.com/office/officeart/2005/8/layout/StepDownProcess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1C924CC4-5086-42C8-BF3C-D81A2A8C3994}">
      <dgm:prSet phldrT="[Texto]" custT="1"/>
      <dgm:spPr>
        <a:solidFill>
          <a:srgbClr val="1F497D"/>
        </a:solidFill>
      </dgm:spPr>
      <dgm:t>
        <a:bodyPr/>
        <a:lstStyle/>
        <a:p>
          <a:pPr algn="ctr">
            <a:spcAft>
              <a:spcPts val="0"/>
            </a:spcAft>
          </a:pPr>
          <a:r>
            <a:rPr kumimoji="1" lang="en-US" sz="1800" dirty="0" smtClean="0">
              <a:latin typeface="Trebuchet MS" pitchFamily="34" charset="0"/>
            </a:rPr>
            <a:t>Creation of three-dimensional models with </a:t>
          </a:r>
        </a:p>
        <a:p>
          <a:pPr algn="ctr">
            <a:spcAft>
              <a:spcPts val="0"/>
            </a:spcAft>
          </a:pPr>
          <a:r>
            <a:rPr kumimoji="1"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3Ds Max</a:t>
          </a:r>
          <a:endParaRPr lang="en-GB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B4CDA6-ECB9-469F-BB89-94BAE9F76B42}" type="parTrans" cxnId="{2088C391-C525-4433-A680-343748E15BB1}">
      <dgm:prSet/>
      <dgm:spPr/>
      <dgm:t>
        <a:bodyPr/>
        <a:lstStyle/>
        <a:p>
          <a:endParaRPr lang="en-GB"/>
        </a:p>
      </dgm:t>
    </dgm:pt>
    <dgm:pt modelId="{293F64E8-7430-4FC3-83CB-A8A8ADFDCDD8}" type="sibTrans" cxnId="{2088C391-C525-4433-A680-343748E15BB1}">
      <dgm:prSet/>
      <dgm:spPr/>
      <dgm:t>
        <a:bodyPr/>
        <a:lstStyle/>
        <a:p>
          <a:endParaRPr lang="en-GB"/>
        </a:p>
      </dgm:t>
    </dgm:pt>
    <dgm:pt modelId="{67EFCB8B-A385-4498-BBD2-B627A1F8C457}">
      <dgm:prSet phldrT="[Texto]" custT="1"/>
      <dgm:spPr>
        <a:solidFill>
          <a:srgbClr val="1F497D"/>
        </a:solidFill>
      </dgm:spPr>
      <dgm:t>
        <a:bodyPr/>
        <a:lstStyle/>
        <a:p>
          <a:pPr algn="ctr">
            <a:spcAft>
              <a:spcPts val="0"/>
            </a:spcAft>
          </a:pPr>
          <a:r>
            <a:rPr kumimoji="1" lang="en-US" sz="1800" dirty="0" smtClean="0">
              <a:latin typeface="Trebuchet MS" pitchFamily="34" charset="0"/>
            </a:rPr>
            <a:t>Reduction of  the size of the 3D objects with </a:t>
          </a:r>
          <a:r>
            <a:rPr kumimoji="1" lang="en-US" sz="2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VizUp</a:t>
          </a:r>
          <a:endParaRPr kumimoji="1" lang="en-GB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gm:t>
    </dgm:pt>
    <dgm:pt modelId="{5E4BE8C1-3076-420E-83BA-08048BA4B7B0}" type="parTrans" cxnId="{9168CC9D-7DBD-4C0A-8303-EC86621D01BD}">
      <dgm:prSet/>
      <dgm:spPr/>
      <dgm:t>
        <a:bodyPr/>
        <a:lstStyle/>
        <a:p>
          <a:endParaRPr lang="en-GB"/>
        </a:p>
      </dgm:t>
    </dgm:pt>
    <dgm:pt modelId="{B561107F-512D-4FF7-9A83-7501682F5A44}" type="sibTrans" cxnId="{9168CC9D-7DBD-4C0A-8303-EC86621D01BD}">
      <dgm:prSet/>
      <dgm:spPr/>
      <dgm:t>
        <a:bodyPr/>
        <a:lstStyle/>
        <a:p>
          <a:endParaRPr lang="en-GB"/>
        </a:p>
      </dgm:t>
    </dgm:pt>
    <dgm:pt modelId="{C3E66A89-9A9D-478B-9697-1CF37FBC5912}">
      <dgm:prSet phldrT="[Texto]" custT="1"/>
      <dgm:spPr>
        <a:solidFill>
          <a:srgbClr val="1F497D"/>
        </a:solidFill>
      </dgm:spPr>
      <dgm:t>
        <a:bodyPr/>
        <a:lstStyle/>
        <a:p>
          <a:r>
            <a:rPr kumimoji="1" lang="en-US" sz="1800" dirty="0" smtClean="0">
              <a:latin typeface="Trebuchet MS" pitchFamily="34" charset="0"/>
            </a:rPr>
            <a:t>Export of objects to </a:t>
          </a:r>
          <a:r>
            <a:rPr kumimoji="1" lang="en-US" sz="2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WireFusion</a:t>
          </a:r>
          <a:r>
            <a:rPr kumimoji="1" lang="en-US" sz="1800" dirty="0" smtClean="0">
              <a:latin typeface="Trebuchet MS" pitchFamily="34" charset="0"/>
            </a:rPr>
            <a:t>, where some interactivity is added</a:t>
          </a:r>
          <a:endParaRPr lang="en-GB" sz="1800" dirty="0"/>
        </a:p>
      </dgm:t>
    </dgm:pt>
    <dgm:pt modelId="{E700B8A9-3B4F-4195-82BD-40FB4D62A009}" type="parTrans" cxnId="{1ABC8AFA-C965-4E59-8E21-8DCAB23CBAB1}">
      <dgm:prSet/>
      <dgm:spPr/>
      <dgm:t>
        <a:bodyPr/>
        <a:lstStyle/>
        <a:p>
          <a:endParaRPr lang="en-GB"/>
        </a:p>
      </dgm:t>
    </dgm:pt>
    <dgm:pt modelId="{4E9C9934-535B-4FE3-87A6-AF79936394D9}" type="sibTrans" cxnId="{1ABC8AFA-C965-4E59-8E21-8DCAB23CBAB1}">
      <dgm:prSet/>
      <dgm:spPr/>
      <dgm:t>
        <a:bodyPr/>
        <a:lstStyle/>
        <a:p>
          <a:endParaRPr lang="en-GB"/>
        </a:p>
      </dgm:t>
    </dgm:pt>
    <dgm:pt modelId="{AB8DA404-FCB8-400B-A661-B6D5DD3DCD2E}">
      <dgm:prSet phldrT="[Texto]" custT="1"/>
      <dgm:spPr>
        <a:solidFill>
          <a:srgbClr val="1F497D"/>
        </a:solidFill>
      </dgm:spPr>
      <dgm:t>
        <a:bodyPr/>
        <a:lstStyle/>
        <a:p>
          <a:r>
            <a:rPr kumimoji="1" lang="en-US" sz="1800" dirty="0" smtClean="0">
              <a:latin typeface="Trebuchet MS" pitchFamily="34" charset="0"/>
            </a:rPr>
            <a:t>Production of interactive contents using </a:t>
          </a:r>
          <a:r>
            <a:rPr kumimoji="1"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Dreamweaver</a:t>
          </a:r>
          <a:r>
            <a:rPr kumimoji="1" lang="en-US" sz="1800" dirty="0" smtClean="0">
              <a:latin typeface="Trebuchet MS" pitchFamily="34" charset="0"/>
            </a:rPr>
            <a:t> (HTML5, CSS3 and </a:t>
          </a:r>
          <a:r>
            <a:rPr kumimoji="1" lang="en-US" sz="1800" dirty="0" err="1" smtClean="0">
              <a:latin typeface="Trebuchet MS" pitchFamily="34" charset="0"/>
            </a:rPr>
            <a:t>Javascript</a:t>
          </a:r>
          <a:r>
            <a:rPr kumimoji="1" lang="en-US" sz="1800" dirty="0" smtClean="0">
              <a:latin typeface="Trebuchet MS" pitchFamily="34" charset="0"/>
            </a:rPr>
            <a:t>) and the introduction of presentations on the web as offline presentations</a:t>
          </a:r>
          <a:endParaRPr kumimoji="1" lang="en-GB" sz="1800" dirty="0">
            <a:latin typeface="Trebuchet MS" pitchFamily="34" charset="0"/>
          </a:endParaRPr>
        </a:p>
      </dgm:t>
    </dgm:pt>
    <dgm:pt modelId="{A03436EE-09BA-4253-B2D5-2F30269FAD62}" type="parTrans" cxnId="{C06A918C-6F22-4C06-9534-3AE5D6FD1900}">
      <dgm:prSet/>
      <dgm:spPr/>
      <dgm:t>
        <a:bodyPr/>
        <a:lstStyle/>
        <a:p>
          <a:endParaRPr lang="en-GB"/>
        </a:p>
      </dgm:t>
    </dgm:pt>
    <dgm:pt modelId="{F148279A-8978-4952-9C1E-8558456FB374}" type="sibTrans" cxnId="{C06A918C-6F22-4C06-9534-3AE5D6FD1900}">
      <dgm:prSet/>
      <dgm:spPr/>
      <dgm:t>
        <a:bodyPr/>
        <a:lstStyle/>
        <a:p>
          <a:endParaRPr lang="en-GB"/>
        </a:p>
      </dgm:t>
    </dgm:pt>
    <dgm:pt modelId="{D31C9479-2A25-4A7B-AA63-F3342FD34BBD}" type="pres">
      <dgm:prSet presAssocID="{B4790A23-83F2-41B3-BD2B-165533F9665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F10CB3AB-BE12-46CE-BF0C-7AB9C64A4E34}" type="pres">
      <dgm:prSet presAssocID="{1C924CC4-5086-42C8-BF3C-D81A2A8C3994}" presName="composite" presStyleCnt="0"/>
      <dgm:spPr/>
    </dgm:pt>
    <dgm:pt modelId="{98493A56-24AF-430F-81DB-FFD89403EBF1}" type="pres">
      <dgm:prSet presAssocID="{1C924CC4-5086-42C8-BF3C-D81A2A8C3994}" presName="bentUpArrow1" presStyleLbl="alignImgPlace1" presStyleIdx="0" presStyleCnt="3" custScaleX="76543" custScaleY="45758" custLinFactNeighborX="-45168" custLinFactNeighborY="-85425"/>
      <dgm:spPr>
        <a:gradFill flip="none" rotWithShape="1">
          <a:gsLst>
            <a:gs pos="46000">
              <a:srgbClr val="C00000"/>
            </a:gs>
            <a:gs pos="0">
              <a:srgbClr val="FF0000"/>
            </a:gs>
            <a:gs pos="33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GB"/>
        </a:p>
      </dgm:t>
    </dgm:pt>
    <dgm:pt modelId="{6AD6B950-D12D-4020-B8FC-0393395DD90C}" type="pres">
      <dgm:prSet presAssocID="{1C924CC4-5086-42C8-BF3C-D81A2A8C3994}" presName="ParentText" presStyleLbl="node1" presStyleIdx="0" presStyleCnt="4" custScaleX="196826" custScaleY="84319" custLinFactNeighborX="-270" custLinFactNeighborY="-440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4D95E9-A3E8-4031-8ABF-16BC0CA7D8D9}" type="pres">
      <dgm:prSet presAssocID="{1C924CC4-5086-42C8-BF3C-D81A2A8C399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87807-6443-4DC7-9249-7BD44F3AD491}" type="pres">
      <dgm:prSet presAssocID="{293F64E8-7430-4FC3-83CB-A8A8ADFDCDD8}" presName="sibTrans" presStyleCnt="0"/>
      <dgm:spPr/>
    </dgm:pt>
    <dgm:pt modelId="{B51A5B31-8B2C-458C-A941-BED596BBA633}" type="pres">
      <dgm:prSet presAssocID="{67EFCB8B-A385-4498-BBD2-B627A1F8C457}" presName="composite" presStyleCnt="0"/>
      <dgm:spPr/>
    </dgm:pt>
    <dgm:pt modelId="{C0601B11-C5A6-4A1C-AB39-CF5F838153FB}" type="pres">
      <dgm:prSet presAssocID="{67EFCB8B-A385-4498-BBD2-B627A1F8C457}" presName="bentUpArrow1" presStyleLbl="alignImgPlace1" presStyleIdx="1" presStyleCnt="3" custScaleY="70119" custLinFactNeighborX="-50245" custLinFactNeighborY="-44103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GB"/>
        </a:p>
      </dgm:t>
    </dgm:pt>
    <dgm:pt modelId="{4A7B9CF5-7C58-4DE1-81C8-9934ED200B06}" type="pres">
      <dgm:prSet presAssocID="{67EFCB8B-A385-4498-BBD2-B627A1F8C457}" presName="ParentText" presStyleLbl="node1" presStyleIdx="1" presStyleCnt="4" custScaleX="187770" custScaleY="85545" custLinFactNeighborX="-15500" custLinFactNeighborY="-177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562490-935B-4AA2-BC3A-1C92BE1F1BE2}" type="pres">
      <dgm:prSet presAssocID="{67EFCB8B-A385-4498-BBD2-B627A1F8C45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FE7069-F14E-4730-A24E-1753E5E6240C}" type="pres">
      <dgm:prSet presAssocID="{B561107F-512D-4FF7-9A83-7501682F5A44}" presName="sibTrans" presStyleCnt="0"/>
      <dgm:spPr/>
    </dgm:pt>
    <dgm:pt modelId="{1FA463CF-0259-49AB-927E-1773FAB89BCA}" type="pres">
      <dgm:prSet presAssocID="{C3E66A89-9A9D-478B-9697-1CF37FBC5912}" presName="composite" presStyleCnt="0"/>
      <dgm:spPr/>
    </dgm:pt>
    <dgm:pt modelId="{795F0EEE-6058-496A-BDFD-E93EAD396012}" type="pres">
      <dgm:prSet presAssocID="{C3E66A89-9A9D-478B-9697-1CF37FBC5912}" presName="bentUpArrow1" presStyleLbl="alignImgPlace1" presStyleIdx="2" presStyleCnt="3" custScaleY="75742" custLinFactNeighborX="-56471" custLinFactNeighborY="-1844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GB"/>
        </a:p>
      </dgm:t>
    </dgm:pt>
    <dgm:pt modelId="{557AD1C1-C3EF-4E58-B706-69354F5F590A}" type="pres">
      <dgm:prSet presAssocID="{C3E66A89-9A9D-478B-9697-1CF37FBC5912}" presName="ParentText" presStyleLbl="node1" presStyleIdx="2" presStyleCnt="4" custScaleX="216590" custScaleY="82905" custLinFactNeighborX="-19218" custLinFactNeighborY="47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9DFA96-7ED2-40FA-8851-65A9468D245A}" type="pres">
      <dgm:prSet presAssocID="{C3E66A89-9A9D-478B-9697-1CF37FBC591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C1815BB-6584-4C8C-BFE9-05E0C16388DB}" type="pres">
      <dgm:prSet presAssocID="{4E9C9934-535B-4FE3-87A6-AF79936394D9}" presName="sibTrans" presStyleCnt="0"/>
      <dgm:spPr/>
    </dgm:pt>
    <dgm:pt modelId="{F9706DC8-CA3A-4CCD-B440-6A578F8714D2}" type="pres">
      <dgm:prSet presAssocID="{AB8DA404-FCB8-400B-A661-B6D5DD3DCD2E}" presName="composite" presStyleCnt="0"/>
      <dgm:spPr/>
    </dgm:pt>
    <dgm:pt modelId="{808AA13D-E6DF-4178-8513-35D88300DF9A}" type="pres">
      <dgm:prSet presAssocID="{AB8DA404-FCB8-400B-A661-B6D5DD3DCD2E}" presName="ParentText" presStyleLbl="node1" presStyleIdx="3" presStyleCnt="4" custScaleX="295474" custScaleY="149216" custLinFactNeighborX="-9577" custLinFactNeighborY="142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88C391-C525-4433-A680-343748E15BB1}" srcId="{B4790A23-83F2-41B3-BD2B-165533F96655}" destId="{1C924CC4-5086-42C8-BF3C-D81A2A8C3994}" srcOrd="0" destOrd="0" parTransId="{79B4CDA6-ECB9-469F-BB89-94BAE9F76B42}" sibTransId="{293F64E8-7430-4FC3-83CB-A8A8ADFDCDD8}"/>
    <dgm:cxn modelId="{1ABC8AFA-C965-4E59-8E21-8DCAB23CBAB1}" srcId="{B4790A23-83F2-41B3-BD2B-165533F96655}" destId="{C3E66A89-9A9D-478B-9697-1CF37FBC5912}" srcOrd="2" destOrd="0" parTransId="{E700B8A9-3B4F-4195-82BD-40FB4D62A009}" sibTransId="{4E9C9934-535B-4FE3-87A6-AF79936394D9}"/>
    <dgm:cxn modelId="{A443F781-9ABF-4B89-8D80-B1B9887B04DB}" type="presOf" srcId="{B4790A23-83F2-41B3-BD2B-165533F96655}" destId="{D31C9479-2A25-4A7B-AA63-F3342FD34BBD}" srcOrd="0" destOrd="0" presId="urn:microsoft.com/office/officeart/2005/8/layout/StepDownProcess"/>
    <dgm:cxn modelId="{38E50CD8-1626-4EFD-835A-EB55F9DFAD38}" type="presOf" srcId="{AB8DA404-FCB8-400B-A661-B6D5DD3DCD2E}" destId="{808AA13D-E6DF-4178-8513-35D88300DF9A}" srcOrd="0" destOrd="0" presId="urn:microsoft.com/office/officeart/2005/8/layout/StepDownProcess"/>
    <dgm:cxn modelId="{A462ACCD-E79F-4475-B886-6B9861152E98}" type="presOf" srcId="{C3E66A89-9A9D-478B-9697-1CF37FBC5912}" destId="{557AD1C1-C3EF-4E58-B706-69354F5F590A}" srcOrd="0" destOrd="0" presId="urn:microsoft.com/office/officeart/2005/8/layout/StepDownProcess"/>
    <dgm:cxn modelId="{B6FCF181-291C-435A-BACA-68BE391CDB4B}" type="presOf" srcId="{1C924CC4-5086-42C8-BF3C-D81A2A8C3994}" destId="{6AD6B950-D12D-4020-B8FC-0393395DD90C}" srcOrd="0" destOrd="0" presId="urn:microsoft.com/office/officeart/2005/8/layout/StepDownProcess"/>
    <dgm:cxn modelId="{C06A918C-6F22-4C06-9534-3AE5D6FD1900}" srcId="{B4790A23-83F2-41B3-BD2B-165533F96655}" destId="{AB8DA404-FCB8-400B-A661-B6D5DD3DCD2E}" srcOrd="3" destOrd="0" parTransId="{A03436EE-09BA-4253-B2D5-2F30269FAD62}" sibTransId="{F148279A-8978-4952-9C1E-8558456FB374}"/>
    <dgm:cxn modelId="{023F9D46-7C4A-455E-A9DE-49024854F759}" type="presOf" srcId="{67EFCB8B-A385-4498-BBD2-B627A1F8C457}" destId="{4A7B9CF5-7C58-4DE1-81C8-9934ED200B06}" srcOrd="0" destOrd="0" presId="urn:microsoft.com/office/officeart/2005/8/layout/StepDownProcess"/>
    <dgm:cxn modelId="{9168CC9D-7DBD-4C0A-8303-EC86621D01BD}" srcId="{B4790A23-83F2-41B3-BD2B-165533F96655}" destId="{67EFCB8B-A385-4498-BBD2-B627A1F8C457}" srcOrd="1" destOrd="0" parTransId="{5E4BE8C1-3076-420E-83BA-08048BA4B7B0}" sibTransId="{B561107F-512D-4FF7-9A83-7501682F5A44}"/>
    <dgm:cxn modelId="{0C292B90-CAEB-4535-8BEC-C1EDC359DD0F}" type="presParOf" srcId="{D31C9479-2A25-4A7B-AA63-F3342FD34BBD}" destId="{F10CB3AB-BE12-46CE-BF0C-7AB9C64A4E34}" srcOrd="0" destOrd="0" presId="urn:microsoft.com/office/officeart/2005/8/layout/StepDownProcess"/>
    <dgm:cxn modelId="{0CE0C6CA-9C06-41CD-ADA2-0CDEB3D202FC}" type="presParOf" srcId="{F10CB3AB-BE12-46CE-BF0C-7AB9C64A4E34}" destId="{98493A56-24AF-430F-81DB-FFD89403EBF1}" srcOrd="0" destOrd="0" presId="urn:microsoft.com/office/officeart/2005/8/layout/StepDownProcess"/>
    <dgm:cxn modelId="{3ED87B83-3F26-4345-8C8C-5281A61AFCA7}" type="presParOf" srcId="{F10CB3AB-BE12-46CE-BF0C-7AB9C64A4E34}" destId="{6AD6B950-D12D-4020-B8FC-0393395DD90C}" srcOrd="1" destOrd="0" presId="urn:microsoft.com/office/officeart/2005/8/layout/StepDownProcess"/>
    <dgm:cxn modelId="{24002955-611E-4B2E-A27A-A4679133124A}" type="presParOf" srcId="{F10CB3AB-BE12-46CE-BF0C-7AB9C64A4E34}" destId="{5C4D95E9-A3E8-4031-8ABF-16BC0CA7D8D9}" srcOrd="2" destOrd="0" presId="urn:microsoft.com/office/officeart/2005/8/layout/StepDownProcess"/>
    <dgm:cxn modelId="{AAABDBB3-87AF-44A1-ACBC-37BC3F0A9BBB}" type="presParOf" srcId="{D31C9479-2A25-4A7B-AA63-F3342FD34BBD}" destId="{14087807-6443-4DC7-9249-7BD44F3AD491}" srcOrd="1" destOrd="0" presId="urn:microsoft.com/office/officeart/2005/8/layout/StepDownProcess"/>
    <dgm:cxn modelId="{B435740A-C45D-4DFB-8B73-4AD1864377E2}" type="presParOf" srcId="{D31C9479-2A25-4A7B-AA63-F3342FD34BBD}" destId="{B51A5B31-8B2C-458C-A941-BED596BBA633}" srcOrd="2" destOrd="0" presId="urn:microsoft.com/office/officeart/2005/8/layout/StepDownProcess"/>
    <dgm:cxn modelId="{C0C78C4B-3D12-4A20-AAA2-5CD0FD7BFBAB}" type="presParOf" srcId="{B51A5B31-8B2C-458C-A941-BED596BBA633}" destId="{C0601B11-C5A6-4A1C-AB39-CF5F838153FB}" srcOrd="0" destOrd="0" presId="urn:microsoft.com/office/officeart/2005/8/layout/StepDownProcess"/>
    <dgm:cxn modelId="{2E02E7DF-BED5-45CD-8E43-63998163B080}" type="presParOf" srcId="{B51A5B31-8B2C-458C-A941-BED596BBA633}" destId="{4A7B9CF5-7C58-4DE1-81C8-9934ED200B06}" srcOrd="1" destOrd="0" presId="urn:microsoft.com/office/officeart/2005/8/layout/StepDownProcess"/>
    <dgm:cxn modelId="{378148BF-3306-41A5-922F-B6DF98F46300}" type="presParOf" srcId="{B51A5B31-8B2C-458C-A941-BED596BBA633}" destId="{C1562490-935B-4AA2-BC3A-1C92BE1F1BE2}" srcOrd="2" destOrd="0" presId="urn:microsoft.com/office/officeart/2005/8/layout/StepDownProcess"/>
    <dgm:cxn modelId="{FDF75688-CAFB-4E62-9C17-AD2D88AA6840}" type="presParOf" srcId="{D31C9479-2A25-4A7B-AA63-F3342FD34BBD}" destId="{E9FE7069-F14E-4730-A24E-1753E5E6240C}" srcOrd="3" destOrd="0" presId="urn:microsoft.com/office/officeart/2005/8/layout/StepDownProcess"/>
    <dgm:cxn modelId="{7F099B7C-C89B-45CD-9675-824C087A6389}" type="presParOf" srcId="{D31C9479-2A25-4A7B-AA63-F3342FD34BBD}" destId="{1FA463CF-0259-49AB-927E-1773FAB89BCA}" srcOrd="4" destOrd="0" presId="urn:microsoft.com/office/officeart/2005/8/layout/StepDownProcess"/>
    <dgm:cxn modelId="{1125D85D-21D8-4D94-B5F7-A5423BDCD8BC}" type="presParOf" srcId="{1FA463CF-0259-49AB-927E-1773FAB89BCA}" destId="{795F0EEE-6058-496A-BDFD-E93EAD396012}" srcOrd="0" destOrd="0" presId="urn:microsoft.com/office/officeart/2005/8/layout/StepDownProcess"/>
    <dgm:cxn modelId="{016BA9BB-B06D-4BF2-B858-F1334988B17C}" type="presParOf" srcId="{1FA463CF-0259-49AB-927E-1773FAB89BCA}" destId="{557AD1C1-C3EF-4E58-B706-69354F5F590A}" srcOrd="1" destOrd="0" presId="urn:microsoft.com/office/officeart/2005/8/layout/StepDownProcess"/>
    <dgm:cxn modelId="{68DEA276-75B0-452A-B59E-EF9924F46392}" type="presParOf" srcId="{1FA463CF-0259-49AB-927E-1773FAB89BCA}" destId="{2E9DFA96-7ED2-40FA-8851-65A9468D245A}" srcOrd="2" destOrd="0" presId="urn:microsoft.com/office/officeart/2005/8/layout/StepDownProcess"/>
    <dgm:cxn modelId="{352B695C-F8DE-48EA-ADA4-6F3A2C06FDCD}" type="presParOf" srcId="{D31C9479-2A25-4A7B-AA63-F3342FD34BBD}" destId="{AC1815BB-6584-4C8C-BFE9-05E0C16388DB}" srcOrd="5" destOrd="0" presId="urn:microsoft.com/office/officeart/2005/8/layout/StepDownProcess"/>
    <dgm:cxn modelId="{F461F286-A29F-4644-BFB2-4164E455B5BC}" type="presParOf" srcId="{D31C9479-2A25-4A7B-AA63-F3342FD34BBD}" destId="{F9706DC8-CA3A-4CCD-B440-6A578F8714D2}" srcOrd="6" destOrd="0" presId="urn:microsoft.com/office/officeart/2005/8/layout/StepDownProcess"/>
    <dgm:cxn modelId="{6387D831-69FF-4D8E-98EE-D660642BC92A}" type="presParOf" srcId="{F9706DC8-CA3A-4CCD-B440-6A578F8714D2}" destId="{808AA13D-E6DF-4178-8513-35D88300DF9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19826-702F-4E4E-A562-3B2099493F24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2A094ACB-F1FC-4233-A353-716981058025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PT" sz="2200" b="1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3Ds Max</a:t>
          </a:r>
          <a:endParaRPr lang="en-GB" sz="2200" dirty="0">
            <a:solidFill>
              <a:srgbClr val="FF0000"/>
            </a:solidFill>
          </a:endParaRPr>
        </a:p>
      </dgm:t>
    </dgm:pt>
    <dgm:pt modelId="{0339DFD4-4407-4BF0-BC69-F5AA466A9D44}" type="parTrans" cxnId="{B33C92E2-E8B8-47F8-8639-B87FD70FAD7B}">
      <dgm:prSet/>
      <dgm:spPr/>
      <dgm:t>
        <a:bodyPr/>
        <a:lstStyle/>
        <a:p>
          <a:endParaRPr lang="en-GB"/>
        </a:p>
      </dgm:t>
    </dgm:pt>
    <dgm:pt modelId="{45C47617-01F6-4EAA-9B89-ABA1F99AC7B2}" type="sibTrans" cxnId="{B33C92E2-E8B8-47F8-8639-B87FD70FAD7B}">
      <dgm:prSet/>
      <dgm:spPr/>
      <dgm:t>
        <a:bodyPr/>
        <a:lstStyle/>
        <a:p>
          <a:endParaRPr lang="en-GB"/>
        </a:p>
      </dgm:t>
    </dgm:pt>
    <dgm:pt modelId="{D14B9CFB-3AFB-4712-84C6-F6CA01C9E9EA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PT" sz="2200" b="1" i="1" dirty="0" err="1" smtClean="0">
              <a:solidFill>
                <a:srgbClr val="FF0000"/>
              </a:solidFill>
              <a:latin typeface="+mn-lt"/>
              <a:ea typeface="+mn-ea"/>
              <a:cs typeface="+mn-cs"/>
            </a:rPr>
            <a:t>VizUp</a:t>
          </a:r>
          <a:endParaRPr lang="pt-PT" sz="2200" b="1" i="1" dirty="0" smtClean="0">
            <a:solidFill>
              <a:srgbClr val="FF0000"/>
            </a:solidFill>
            <a:latin typeface="+mn-lt"/>
            <a:ea typeface="+mn-ea"/>
            <a:cs typeface="+mn-cs"/>
          </a:endParaRPr>
        </a:p>
      </dgm:t>
    </dgm:pt>
    <dgm:pt modelId="{465178BF-4197-4AD1-945D-990E5C3C5000}" type="parTrans" cxnId="{CAFEDAB6-687A-4D8F-A6E2-4BB4CBB0EA5F}">
      <dgm:prSet/>
      <dgm:spPr/>
      <dgm:t>
        <a:bodyPr/>
        <a:lstStyle/>
        <a:p>
          <a:endParaRPr lang="en-GB"/>
        </a:p>
      </dgm:t>
    </dgm:pt>
    <dgm:pt modelId="{88B82650-DC90-45EB-89C7-60AC62B3E672}" type="sibTrans" cxnId="{CAFEDAB6-687A-4D8F-A6E2-4BB4CBB0EA5F}">
      <dgm:prSet/>
      <dgm:spPr/>
      <dgm:t>
        <a:bodyPr/>
        <a:lstStyle/>
        <a:p>
          <a:endParaRPr lang="en-GB"/>
        </a:p>
      </dgm:t>
    </dgm:pt>
    <dgm:pt modelId="{FCE9F7AF-F4A6-4169-8DBC-1747D04C17CD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PT" sz="2200" b="1" i="1" dirty="0" err="1" smtClean="0">
              <a:solidFill>
                <a:srgbClr val="FF0000"/>
              </a:solidFill>
              <a:latin typeface="+mn-lt"/>
              <a:ea typeface="+mn-ea"/>
              <a:cs typeface="+mn-cs"/>
            </a:rPr>
            <a:t>WireFusion</a:t>
          </a:r>
          <a:endParaRPr lang="pt-PT" sz="2200" b="1" i="1" dirty="0" smtClean="0">
            <a:solidFill>
              <a:srgbClr val="FF0000"/>
            </a:solidFill>
            <a:latin typeface="+mn-lt"/>
            <a:ea typeface="+mn-ea"/>
            <a:cs typeface="+mn-cs"/>
          </a:endParaRPr>
        </a:p>
      </dgm:t>
    </dgm:pt>
    <dgm:pt modelId="{A84F3064-74D7-41F6-95C0-CC96510ECC11}" type="parTrans" cxnId="{A5BE0543-50EB-4AA9-971F-7B9849F1C597}">
      <dgm:prSet/>
      <dgm:spPr/>
      <dgm:t>
        <a:bodyPr/>
        <a:lstStyle/>
        <a:p>
          <a:endParaRPr lang="en-GB"/>
        </a:p>
      </dgm:t>
    </dgm:pt>
    <dgm:pt modelId="{BABA819C-5B1C-4572-88F1-9FC1EDE8B433}" type="sibTrans" cxnId="{A5BE0543-50EB-4AA9-971F-7B9849F1C597}">
      <dgm:prSet/>
      <dgm:spPr/>
      <dgm:t>
        <a:bodyPr/>
        <a:lstStyle/>
        <a:p>
          <a:endParaRPr lang="en-GB"/>
        </a:p>
      </dgm:t>
    </dgm:pt>
    <dgm:pt modelId="{2C312CB7-44FF-4A6C-9BAC-BD77E3C69A78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PT" sz="2200" b="1" i="1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Dreamweaver</a:t>
          </a:r>
        </a:p>
      </dgm:t>
    </dgm:pt>
    <dgm:pt modelId="{6FBCAA78-E1CC-49C9-9A62-FE76221B8EEF}" type="parTrans" cxnId="{12D7F73E-0134-4469-A6C9-17CB9C12C108}">
      <dgm:prSet/>
      <dgm:spPr/>
      <dgm:t>
        <a:bodyPr/>
        <a:lstStyle/>
        <a:p>
          <a:endParaRPr lang="en-GB"/>
        </a:p>
      </dgm:t>
    </dgm:pt>
    <dgm:pt modelId="{9749A026-CA79-4873-87A2-D8F7864A858D}" type="sibTrans" cxnId="{12D7F73E-0134-4469-A6C9-17CB9C12C108}">
      <dgm:prSet/>
      <dgm:spPr/>
      <dgm:t>
        <a:bodyPr/>
        <a:lstStyle/>
        <a:p>
          <a:endParaRPr lang="en-GB"/>
        </a:p>
      </dgm:t>
    </dgm:pt>
    <dgm:pt modelId="{AB332AFF-AD2C-4A90-9CE8-0D372FD8961B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PT" sz="2200" b="1" i="1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Web</a:t>
          </a:r>
        </a:p>
      </dgm:t>
    </dgm:pt>
    <dgm:pt modelId="{1E22A0C2-CAF9-4580-B635-1FAA27535E7F}" type="parTrans" cxnId="{0D0A4A5A-498C-42DF-8D8D-34C90FB770FE}">
      <dgm:prSet/>
      <dgm:spPr/>
      <dgm:t>
        <a:bodyPr/>
        <a:lstStyle/>
        <a:p>
          <a:endParaRPr lang="en-GB"/>
        </a:p>
      </dgm:t>
    </dgm:pt>
    <dgm:pt modelId="{5A4FF0DD-0178-49C8-B340-5784AC8D309C}" type="sibTrans" cxnId="{0D0A4A5A-498C-42DF-8D8D-34C90FB770FE}">
      <dgm:prSet/>
      <dgm:spPr/>
      <dgm:t>
        <a:bodyPr/>
        <a:lstStyle/>
        <a:p>
          <a:endParaRPr lang="en-GB"/>
        </a:p>
      </dgm:t>
    </dgm:pt>
    <dgm:pt modelId="{950A2FB8-8690-45CE-A599-ADB1712B5557}" type="pres">
      <dgm:prSet presAssocID="{5A319826-702F-4E4E-A562-3B2099493F24}" presName="arrowDiagram" presStyleCnt="0">
        <dgm:presLayoutVars>
          <dgm:chMax val="5"/>
          <dgm:dir val="rev"/>
          <dgm:resizeHandles val="exact"/>
        </dgm:presLayoutVars>
      </dgm:prSet>
      <dgm:spPr/>
    </dgm:pt>
    <dgm:pt modelId="{EC033FBC-8811-4577-BEAE-1D6C141BEC07}" type="pres">
      <dgm:prSet presAssocID="{5A319826-702F-4E4E-A562-3B2099493F24}" presName="arrow" presStyleLbl="bgShp" presStyleIdx="0" presStyleCnt="1" custScaleX="100083"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</dgm:pt>
    <dgm:pt modelId="{F72EBC90-48F5-4547-8C7B-7DAE5311022F}" type="pres">
      <dgm:prSet presAssocID="{5A319826-702F-4E4E-A562-3B2099493F24}" presName="arrowDiagram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F0560F8-B98E-47BF-A865-2B9E6AE5BDEA}" type="pres">
      <dgm:prSet presAssocID="{2A094ACB-F1FC-4233-A353-716981058025}" presName="bullet5a" presStyleLbl="node1" presStyleIdx="0" presStyleCnt="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E511559-E770-4ED2-ADC1-73B00FE5A89A}" type="pres">
      <dgm:prSet presAssocID="{2A094ACB-F1FC-4233-A353-716981058025}" presName="textBox5a" presStyleLbl="revTx" presStyleIdx="0" presStyleCnt="5" custScaleX="184449" custScaleY="67422" custLinFactNeighborX="-57349" custLinFactNeighborY="116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C0F584-412B-4B1F-A00D-6EF19A242616}" type="pres">
      <dgm:prSet presAssocID="{D14B9CFB-3AFB-4712-84C6-F6CA01C9E9EA}" presName="bullet5b" presStyleLbl="node1" presStyleIdx="1" presStyleCnt="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8A22B4E-8DDB-4AFD-B52D-809E4FE601EC}" type="pres">
      <dgm:prSet presAssocID="{D14B9CFB-3AFB-4712-84C6-F6CA01C9E9EA}" presName="textBox5b" presStyleLbl="revTx" presStyleIdx="1" presStyleCnt="5" custScaleX="123188" custScaleY="69261" custLinFactNeighborX="-38199" custLinFactNeighborY="1608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827C75-B2FB-4E22-AD87-CB31F37E2474}" type="pres">
      <dgm:prSet presAssocID="{FCE9F7AF-F4A6-4169-8DBC-1747D04C17CD}" presName="bullet5c" presStyleLbl="node1" presStyleIdx="2" presStyleCnt="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73F533B-9EB9-4F19-9945-44D81578D735}" type="pres">
      <dgm:prSet presAssocID="{FCE9F7AF-F4A6-4169-8DBC-1747D04C17CD}" presName="textBox5c" presStyleLbl="revTx" presStyleIdx="2" presStyleCnt="5" custScaleX="175167" custScaleY="56068" custLinFactNeighborX="-33894" custLinFactNeighborY="1103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7203D3B-FE1E-4FF7-8AF2-8EBE7F39D2BC}" type="pres">
      <dgm:prSet presAssocID="{2C312CB7-44FF-4A6C-9BAC-BD77E3C69A78}" presName="bullet5d" presStyleLbl="node1" presStyleIdx="3" presStyleCnt="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7A7BB44-8CEB-43C8-BA89-16E7CA0A2420}" type="pres">
      <dgm:prSet presAssocID="{2C312CB7-44FF-4A6C-9BAC-BD77E3C69A78}" presName="textBox5d" presStyleLbl="revTx" presStyleIdx="3" presStyleCnt="5" custScaleX="187376" custScaleY="44494" custLinFactNeighborY="-626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8C2D6A-8151-4789-9184-10AD12D93D62}" type="pres">
      <dgm:prSet presAssocID="{AB332AFF-AD2C-4A90-9CE8-0D372FD8961B}" presName="bullet5e" presStyleLbl="node1" presStyleIdx="4" presStyleCnt="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EC0FFAC-D7F5-4819-A7D7-ECA90E51BFE6}" type="pres">
      <dgm:prSet presAssocID="{AB332AFF-AD2C-4A90-9CE8-0D372FD8961B}" presName="textBox5e" presStyleLbl="revTx" presStyleIdx="4" presStyleCnt="5" custScaleY="46268" custLinFactNeighborX="27318" custLinFactNeighborY="-2014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EF549DD-DE99-4D55-A4B3-9938A585D00A}" type="presOf" srcId="{5A319826-702F-4E4E-A562-3B2099493F24}" destId="{950A2FB8-8690-45CE-A599-ADB1712B5557}" srcOrd="0" destOrd="0" presId="urn:microsoft.com/office/officeart/2005/8/layout/arrow2"/>
    <dgm:cxn modelId="{CAFEDAB6-687A-4D8F-A6E2-4BB4CBB0EA5F}" srcId="{5A319826-702F-4E4E-A562-3B2099493F24}" destId="{D14B9CFB-3AFB-4712-84C6-F6CA01C9E9EA}" srcOrd="1" destOrd="0" parTransId="{465178BF-4197-4AD1-945D-990E5C3C5000}" sibTransId="{88B82650-DC90-45EB-89C7-60AC62B3E672}"/>
    <dgm:cxn modelId="{0D0A4A5A-498C-42DF-8D8D-34C90FB770FE}" srcId="{5A319826-702F-4E4E-A562-3B2099493F24}" destId="{AB332AFF-AD2C-4A90-9CE8-0D372FD8961B}" srcOrd="4" destOrd="0" parTransId="{1E22A0C2-CAF9-4580-B635-1FAA27535E7F}" sibTransId="{5A4FF0DD-0178-49C8-B340-5784AC8D309C}"/>
    <dgm:cxn modelId="{A5BE0543-50EB-4AA9-971F-7B9849F1C597}" srcId="{5A319826-702F-4E4E-A562-3B2099493F24}" destId="{FCE9F7AF-F4A6-4169-8DBC-1747D04C17CD}" srcOrd="2" destOrd="0" parTransId="{A84F3064-74D7-41F6-95C0-CC96510ECC11}" sibTransId="{BABA819C-5B1C-4572-88F1-9FC1EDE8B433}"/>
    <dgm:cxn modelId="{BB88DCF9-044F-4930-94F1-AA1CCEE6D89B}" type="presOf" srcId="{FCE9F7AF-F4A6-4169-8DBC-1747D04C17CD}" destId="{273F533B-9EB9-4F19-9945-44D81578D735}" srcOrd="0" destOrd="0" presId="urn:microsoft.com/office/officeart/2005/8/layout/arrow2"/>
    <dgm:cxn modelId="{12D7F73E-0134-4469-A6C9-17CB9C12C108}" srcId="{5A319826-702F-4E4E-A562-3B2099493F24}" destId="{2C312CB7-44FF-4A6C-9BAC-BD77E3C69A78}" srcOrd="3" destOrd="0" parTransId="{6FBCAA78-E1CC-49C9-9A62-FE76221B8EEF}" sibTransId="{9749A026-CA79-4873-87A2-D8F7864A858D}"/>
    <dgm:cxn modelId="{EABDF251-AB9B-4ED0-A965-87F0E6B67362}" type="presOf" srcId="{2A094ACB-F1FC-4233-A353-716981058025}" destId="{EE511559-E770-4ED2-ADC1-73B00FE5A89A}" srcOrd="0" destOrd="0" presId="urn:microsoft.com/office/officeart/2005/8/layout/arrow2"/>
    <dgm:cxn modelId="{AA33E5B7-1CBC-4B35-9C96-3089E4B1DCFE}" type="presOf" srcId="{AB332AFF-AD2C-4A90-9CE8-0D372FD8961B}" destId="{6EC0FFAC-D7F5-4819-A7D7-ECA90E51BFE6}" srcOrd="0" destOrd="0" presId="urn:microsoft.com/office/officeart/2005/8/layout/arrow2"/>
    <dgm:cxn modelId="{B33C92E2-E8B8-47F8-8639-B87FD70FAD7B}" srcId="{5A319826-702F-4E4E-A562-3B2099493F24}" destId="{2A094ACB-F1FC-4233-A353-716981058025}" srcOrd="0" destOrd="0" parTransId="{0339DFD4-4407-4BF0-BC69-F5AA466A9D44}" sibTransId="{45C47617-01F6-4EAA-9B89-ABA1F99AC7B2}"/>
    <dgm:cxn modelId="{B7D812F2-A0C7-463C-86C3-3F09EC7D7A7D}" type="presOf" srcId="{D14B9CFB-3AFB-4712-84C6-F6CA01C9E9EA}" destId="{38A22B4E-8DDB-4AFD-B52D-809E4FE601EC}" srcOrd="0" destOrd="0" presId="urn:microsoft.com/office/officeart/2005/8/layout/arrow2"/>
    <dgm:cxn modelId="{E7E2F230-5E98-4157-8978-22B2D1BB194B}" type="presOf" srcId="{2C312CB7-44FF-4A6C-9BAC-BD77E3C69A78}" destId="{67A7BB44-8CEB-43C8-BA89-16E7CA0A2420}" srcOrd="0" destOrd="0" presId="urn:microsoft.com/office/officeart/2005/8/layout/arrow2"/>
    <dgm:cxn modelId="{A671CACC-3B2D-42A5-9AF0-01A1B6CB23F1}" type="presParOf" srcId="{950A2FB8-8690-45CE-A599-ADB1712B5557}" destId="{EC033FBC-8811-4577-BEAE-1D6C141BEC07}" srcOrd="0" destOrd="0" presId="urn:microsoft.com/office/officeart/2005/8/layout/arrow2"/>
    <dgm:cxn modelId="{0C5BF6A4-8C30-4EFC-8B71-BB2160A53F3B}" type="presParOf" srcId="{950A2FB8-8690-45CE-A599-ADB1712B5557}" destId="{F72EBC90-48F5-4547-8C7B-7DAE5311022F}" srcOrd="1" destOrd="0" presId="urn:microsoft.com/office/officeart/2005/8/layout/arrow2"/>
    <dgm:cxn modelId="{0E26F062-3488-47F6-BA1F-2A787559283A}" type="presParOf" srcId="{F72EBC90-48F5-4547-8C7B-7DAE5311022F}" destId="{6F0560F8-B98E-47BF-A865-2B9E6AE5BDEA}" srcOrd="0" destOrd="0" presId="urn:microsoft.com/office/officeart/2005/8/layout/arrow2"/>
    <dgm:cxn modelId="{A9B2F5DD-D6FA-49E1-A637-46252E6DB565}" type="presParOf" srcId="{F72EBC90-48F5-4547-8C7B-7DAE5311022F}" destId="{EE511559-E770-4ED2-ADC1-73B00FE5A89A}" srcOrd="1" destOrd="0" presId="urn:microsoft.com/office/officeart/2005/8/layout/arrow2"/>
    <dgm:cxn modelId="{7BA46F3A-0B09-4CCF-8382-289E09882A3E}" type="presParOf" srcId="{F72EBC90-48F5-4547-8C7B-7DAE5311022F}" destId="{1BC0F584-412B-4B1F-A00D-6EF19A242616}" srcOrd="2" destOrd="0" presId="urn:microsoft.com/office/officeart/2005/8/layout/arrow2"/>
    <dgm:cxn modelId="{1DFA366D-D26B-4910-9983-124ADE000082}" type="presParOf" srcId="{F72EBC90-48F5-4547-8C7B-7DAE5311022F}" destId="{38A22B4E-8DDB-4AFD-B52D-809E4FE601EC}" srcOrd="3" destOrd="0" presId="urn:microsoft.com/office/officeart/2005/8/layout/arrow2"/>
    <dgm:cxn modelId="{B4D7D51F-FAB9-4722-90EC-CFB438D4CDF5}" type="presParOf" srcId="{F72EBC90-48F5-4547-8C7B-7DAE5311022F}" destId="{82827C75-B2FB-4E22-AD87-CB31F37E2474}" srcOrd="4" destOrd="0" presId="urn:microsoft.com/office/officeart/2005/8/layout/arrow2"/>
    <dgm:cxn modelId="{5A40BA2D-151C-4650-9DBF-4104342CE0EE}" type="presParOf" srcId="{F72EBC90-48F5-4547-8C7B-7DAE5311022F}" destId="{273F533B-9EB9-4F19-9945-44D81578D735}" srcOrd="5" destOrd="0" presId="urn:microsoft.com/office/officeart/2005/8/layout/arrow2"/>
    <dgm:cxn modelId="{02359164-2A52-4FB2-8434-5C29EAA645E6}" type="presParOf" srcId="{F72EBC90-48F5-4547-8C7B-7DAE5311022F}" destId="{97203D3B-FE1E-4FF7-8AF2-8EBE7F39D2BC}" srcOrd="6" destOrd="0" presId="urn:microsoft.com/office/officeart/2005/8/layout/arrow2"/>
    <dgm:cxn modelId="{1058826E-5A96-47C9-A3A9-CC833C6283D2}" type="presParOf" srcId="{F72EBC90-48F5-4547-8C7B-7DAE5311022F}" destId="{67A7BB44-8CEB-43C8-BA89-16E7CA0A2420}" srcOrd="7" destOrd="0" presId="urn:microsoft.com/office/officeart/2005/8/layout/arrow2"/>
    <dgm:cxn modelId="{910E3D16-B5A0-40F9-8693-8D8194965C66}" type="presParOf" srcId="{F72EBC90-48F5-4547-8C7B-7DAE5311022F}" destId="{2E8C2D6A-8151-4789-9184-10AD12D93D62}" srcOrd="8" destOrd="0" presId="urn:microsoft.com/office/officeart/2005/8/layout/arrow2"/>
    <dgm:cxn modelId="{72258788-C1A4-4390-AF21-05DB1987F802}" type="presParOf" srcId="{F72EBC90-48F5-4547-8C7B-7DAE5311022F}" destId="{6EC0FFAC-D7F5-4819-A7D7-ECA90E51BFE6}" srcOrd="9" destOrd="0" presId="urn:microsoft.com/office/officeart/2005/8/layout/arrow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93A56-24AF-430F-81DB-FFD89403EBF1}">
      <dsp:nvSpPr>
        <dsp:cNvPr id="0" name=""/>
        <dsp:cNvSpPr/>
      </dsp:nvSpPr>
      <dsp:spPr>
        <a:xfrm rot="5400000">
          <a:off x="731459" y="904451"/>
          <a:ext cx="397758" cy="7574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flip="none" rotWithShape="1">
          <a:gsLst>
            <a:gs pos="46000">
              <a:srgbClr val="C00000"/>
            </a:gs>
            <a:gs pos="0">
              <a:srgbClr val="FF0000"/>
            </a:gs>
            <a:gs pos="33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D6B950-D12D-4020-B8FC-0393395DD90C}">
      <dsp:nvSpPr>
        <dsp:cNvPr id="0" name=""/>
        <dsp:cNvSpPr/>
      </dsp:nvSpPr>
      <dsp:spPr>
        <a:xfrm>
          <a:off x="5" y="196292"/>
          <a:ext cx="2880214" cy="863665"/>
        </a:xfrm>
        <a:prstGeom prst="roundRect">
          <a:avLst>
            <a:gd name="adj" fmla="val 16670"/>
          </a:avLst>
        </a:prstGeom>
        <a:solidFill>
          <a:srgbClr val="1F49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n-US" sz="1800" kern="1200" dirty="0" smtClean="0">
              <a:latin typeface="Trebuchet MS" pitchFamily="34" charset="0"/>
            </a:rPr>
            <a:t>Creation of three-dimensional models with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3Ds Max</a:t>
          </a:r>
          <a:endParaRPr lang="en-GB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73" y="238460"/>
        <a:ext cx="2795878" cy="779329"/>
      </dsp:txXfrm>
    </dsp:sp>
    <dsp:sp modelId="{5C4D95E9-A3E8-4031-8ABF-16BC0CA7D8D9}">
      <dsp:nvSpPr>
        <dsp:cNvPr id="0" name=""/>
        <dsp:cNvSpPr/>
      </dsp:nvSpPr>
      <dsp:spPr>
        <a:xfrm>
          <a:off x="2175729" y="665043"/>
          <a:ext cx="1064287" cy="8278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01B11-C5A6-4A1C-AB39-CF5F838153FB}">
      <dsp:nvSpPr>
        <dsp:cNvPr id="0" name=""/>
        <dsp:cNvSpPr/>
      </dsp:nvSpPr>
      <dsp:spPr>
        <a:xfrm rot="5400000">
          <a:off x="2062384" y="1988405"/>
          <a:ext cx="609519" cy="9896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7B9CF5-7C58-4DE1-81C8-9934ED200B06}">
      <dsp:nvSpPr>
        <dsp:cNvPr id="0" name=""/>
        <dsp:cNvSpPr/>
      </dsp:nvSpPr>
      <dsp:spPr>
        <a:xfrm>
          <a:off x="1330449" y="1300604"/>
          <a:ext cx="2747695" cy="876223"/>
        </a:xfrm>
        <a:prstGeom prst="roundRect">
          <a:avLst>
            <a:gd name="adj" fmla="val 16670"/>
          </a:avLst>
        </a:prstGeom>
        <a:solidFill>
          <a:srgbClr val="1F49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n-US" sz="1800" kern="1200" dirty="0" smtClean="0">
              <a:latin typeface="Trebuchet MS" pitchFamily="34" charset="0"/>
            </a:rPr>
            <a:t>Reduction of  the size of the 3D objects with </a:t>
          </a:r>
          <a:r>
            <a:rPr kumimoji="1" lang="en-US" sz="20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VizUp</a:t>
          </a:r>
          <a:endParaRPr kumimoji="1" lang="en-GB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sp:txBody>
      <dsp:txXfrm>
        <a:off x="1373230" y="1343385"/>
        <a:ext cx="2662133" cy="790661"/>
      </dsp:txXfrm>
    </dsp:sp>
    <dsp:sp modelId="{C1562490-935B-4AA2-BC3A-1C92BE1F1BE2}">
      <dsp:nvSpPr>
        <dsp:cNvPr id="0" name=""/>
        <dsp:cNvSpPr/>
      </dsp:nvSpPr>
      <dsp:spPr>
        <a:xfrm>
          <a:off x="3662778" y="1505868"/>
          <a:ext cx="1064287" cy="8278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F0EEE-6058-496A-BDFD-E93EAD396012}">
      <dsp:nvSpPr>
        <dsp:cNvPr id="0" name=""/>
        <dsp:cNvSpPr/>
      </dsp:nvSpPr>
      <dsp:spPr>
        <a:xfrm rot="5400000">
          <a:off x="3740505" y="3144661"/>
          <a:ext cx="658398" cy="9896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7AD1C1-C3EF-4E58-B706-69354F5F590A}">
      <dsp:nvSpPr>
        <dsp:cNvPr id="0" name=""/>
        <dsp:cNvSpPr/>
      </dsp:nvSpPr>
      <dsp:spPr>
        <a:xfrm>
          <a:off x="2829351" y="2477508"/>
          <a:ext cx="3169427" cy="849182"/>
        </a:xfrm>
        <a:prstGeom prst="roundRect">
          <a:avLst>
            <a:gd name="adj" fmla="val 16670"/>
          </a:avLst>
        </a:prstGeom>
        <a:solidFill>
          <a:srgbClr val="1F49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Trebuchet MS" pitchFamily="34" charset="0"/>
            </a:rPr>
            <a:t>Export of objects to </a:t>
          </a:r>
          <a:r>
            <a:rPr kumimoji="1" lang="en-US" sz="20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WireFusion</a:t>
          </a:r>
          <a:r>
            <a:rPr kumimoji="1" lang="en-US" sz="1800" kern="1200" dirty="0" smtClean="0">
              <a:latin typeface="Trebuchet MS" pitchFamily="34" charset="0"/>
            </a:rPr>
            <a:t>, where some interactivity is added</a:t>
          </a:r>
          <a:endParaRPr lang="en-GB" sz="1800" kern="1200" dirty="0"/>
        </a:p>
      </dsp:txBody>
      <dsp:txXfrm>
        <a:off x="2870812" y="2518969"/>
        <a:ext cx="3086505" cy="766260"/>
      </dsp:txXfrm>
    </dsp:sp>
    <dsp:sp modelId="{2E9DFA96-7ED2-40FA-8851-65A9468D245A}">
      <dsp:nvSpPr>
        <dsp:cNvPr id="0" name=""/>
        <dsp:cNvSpPr/>
      </dsp:nvSpPr>
      <dsp:spPr>
        <a:xfrm>
          <a:off x="5426952" y="2439054"/>
          <a:ext cx="1064287" cy="8278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AA13D-E6DF-4178-8513-35D88300DF9A}">
      <dsp:nvSpPr>
        <dsp:cNvPr id="0" name=""/>
        <dsp:cNvSpPr/>
      </dsp:nvSpPr>
      <dsp:spPr>
        <a:xfrm>
          <a:off x="4523739" y="3533003"/>
          <a:ext cx="4323760" cy="1528395"/>
        </a:xfrm>
        <a:prstGeom prst="roundRect">
          <a:avLst>
            <a:gd name="adj" fmla="val 16670"/>
          </a:avLst>
        </a:prstGeom>
        <a:solidFill>
          <a:srgbClr val="1F49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>
              <a:latin typeface="Trebuchet MS" pitchFamily="34" charset="0"/>
            </a:rPr>
            <a:t>Production of interactive contents using </a:t>
          </a:r>
          <a:r>
            <a:rPr kumimoji="1" 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Dreamweaver</a:t>
          </a:r>
          <a:r>
            <a:rPr kumimoji="1" lang="en-US" sz="1800" kern="1200" dirty="0" smtClean="0">
              <a:latin typeface="Trebuchet MS" pitchFamily="34" charset="0"/>
            </a:rPr>
            <a:t> (HTML5, CSS3 and </a:t>
          </a:r>
          <a:r>
            <a:rPr kumimoji="1" lang="en-US" sz="1800" kern="1200" dirty="0" err="1" smtClean="0">
              <a:latin typeface="Trebuchet MS" pitchFamily="34" charset="0"/>
            </a:rPr>
            <a:t>Javascript</a:t>
          </a:r>
          <a:r>
            <a:rPr kumimoji="1" lang="en-US" sz="1800" kern="1200" dirty="0" smtClean="0">
              <a:latin typeface="Trebuchet MS" pitchFamily="34" charset="0"/>
            </a:rPr>
            <a:t>) and the introduction of presentations on the web as offline presentations</a:t>
          </a:r>
          <a:endParaRPr kumimoji="1" lang="en-GB" sz="1800" kern="1200" dirty="0">
            <a:latin typeface="Trebuchet MS" pitchFamily="34" charset="0"/>
          </a:endParaRPr>
        </a:p>
      </dsp:txBody>
      <dsp:txXfrm>
        <a:off x="4598363" y="3607627"/>
        <a:ext cx="4174512" cy="1379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33FBC-8811-4577-BEAE-1D6C141BEC07}">
      <dsp:nvSpPr>
        <dsp:cNvPr id="0" name=""/>
        <dsp:cNvSpPr/>
      </dsp:nvSpPr>
      <dsp:spPr>
        <a:xfrm>
          <a:off x="832308" y="0"/>
          <a:ext cx="6881487" cy="42973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F0560F8-B98E-47BF-A865-2B9E6AE5BDEA}">
      <dsp:nvSpPr>
        <dsp:cNvPr id="0" name=""/>
        <dsp:cNvSpPr/>
      </dsp:nvSpPr>
      <dsp:spPr>
        <a:xfrm>
          <a:off x="1512426" y="3195519"/>
          <a:ext cx="158142" cy="1581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511559-E770-4ED2-ADC1-73B00FE5A89A}">
      <dsp:nvSpPr>
        <dsp:cNvPr id="0" name=""/>
        <dsp:cNvSpPr/>
      </dsp:nvSpPr>
      <dsp:spPr>
        <a:xfrm>
          <a:off x="82052" y="914396"/>
          <a:ext cx="1395053" cy="2207794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3797" bIns="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3Ds Max</a:t>
          </a:r>
          <a:endParaRPr lang="en-GB" sz="2200" kern="1200" dirty="0">
            <a:solidFill>
              <a:srgbClr val="FF0000"/>
            </a:solidFill>
          </a:endParaRPr>
        </a:p>
      </dsp:txBody>
      <dsp:txXfrm>
        <a:off x="82052" y="914396"/>
        <a:ext cx="1395053" cy="2207794"/>
      </dsp:txXfrm>
    </dsp:sp>
    <dsp:sp modelId="{1BC0F584-412B-4B1F-A00D-6EF19A242616}">
      <dsp:nvSpPr>
        <dsp:cNvPr id="0" name=""/>
        <dsp:cNvSpPr/>
      </dsp:nvSpPr>
      <dsp:spPr>
        <a:xfrm>
          <a:off x="2368461" y="2373003"/>
          <a:ext cx="247528" cy="2475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22B4E-8DDB-4AFD-B52D-809E4FE601EC}">
      <dsp:nvSpPr>
        <dsp:cNvPr id="0" name=""/>
        <dsp:cNvSpPr/>
      </dsp:nvSpPr>
      <dsp:spPr>
        <a:xfrm>
          <a:off x="1142999" y="785320"/>
          <a:ext cx="1109587" cy="1729286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1160" bIns="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i="1" kern="1200" dirty="0" err="1" smtClean="0">
              <a:solidFill>
                <a:srgbClr val="FF0000"/>
              </a:solidFill>
              <a:latin typeface="+mn-lt"/>
              <a:ea typeface="+mn-ea"/>
              <a:cs typeface="+mn-cs"/>
            </a:rPr>
            <a:t>VizUp</a:t>
          </a:r>
          <a:endParaRPr lang="pt-PT" sz="2200" b="1" i="1" kern="1200" dirty="0" smtClean="0">
            <a:solidFill>
              <a:srgbClr val="FF0000"/>
            </a:solidFill>
            <a:latin typeface="+mn-lt"/>
            <a:ea typeface="+mn-ea"/>
            <a:cs typeface="+mn-cs"/>
          </a:endParaRPr>
        </a:p>
      </dsp:txBody>
      <dsp:txXfrm>
        <a:off x="1142999" y="785320"/>
        <a:ext cx="1109587" cy="1729286"/>
      </dsp:txXfrm>
    </dsp:sp>
    <dsp:sp modelId="{82827C75-B2FB-4E22-AD87-CB31F37E2474}">
      <dsp:nvSpPr>
        <dsp:cNvPr id="0" name=""/>
        <dsp:cNvSpPr/>
      </dsp:nvSpPr>
      <dsp:spPr>
        <a:xfrm>
          <a:off x="3468586" y="1717226"/>
          <a:ext cx="330037" cy="3300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F533B-9EB9-4F19-9945-44D81578D735}">
      <dsp:nvSpPr>
        <dsp:cNvPr id="0" name=""/>
        <dsp:cNvSpPr/>
      </dsp:nvSpPr>
      <dsp:spPr>
        <a:xfrm>
          <a:off x="1676395" y="621065"/>
          <a:ext cx="1999320" cy="1055337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4880" bIns="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i="1" kern="1200" dirty="0" err="1" smtClean="0">
              <a:solidFill>
                <a:srgbClr val="FF0000"/>
              </a:solidFill>
              <a:latin typeface="+mn-lt"/>
              <a:ea typeface="+mn-ea"/>
              <a:cs typeface="+mn-cs"/>
            </a:rPr>
            <a:t>WireFusion</a:t>
          </a:r>
          <a:endParaRPr lang="pt-PT" sz="2200" b="1" i="1" kern="1200" dirty="0" smtClean="0">
            <a:solidFill>
              <a:srgbClr val="FF0000"/>
            </a:solidFill>
            <a:latin typeface="+mn-lt"/>
            <a:ea typeface="+mn-ea"/>
            <a:cs typeface="+mn-cs"/>
          </a:endParaRPr>
        </a:p>
      </dsp:txBody>
      <dsp:txXfrm>
        <a:off x="1676395" y="621065"/>
        <a:ext cx="1999320" cy="1055337"/>
      </dsp:txXfrm>
    </dsp:sp>
    <dsp:sp modelId="{97203D3B-FE1E-4FF7-8AF2-8EBE7F39D2BC}">
      <dsp:nvSpPr>
        <dsp:cNvPr id="0" name=""/>
        <dsp:cNvSpPr/>
      </dsp:nvSpPr>
      <dsp:spPr>
        <a:xfrm>
          <a:off x="4747481" y="1204980"/>
          <a:ext cx="426298" cy="4262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7BB44-8CEB-43C8-BA89-16E7CA0A2420}">
      <dsp:nvSpPr>
        <dsp:cNvPr id="0" name=""/>
        <dsp:cNvSpPr/>
      </dsp:nvSpPr>
      <dsp:spPr>
        <a:xfrm>
          <a:off x="3053854" y="304798"/>
          <a:ext cx="2486527" cy="630982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5887" bIns="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i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Dreamweaver</a:t>
          </a:r>
        </a:p>
      </dsp:txBody>
      <dsp:txXfrm>
        <a:off x="3053854" y="304798"/>
        <a:ext cx="2486527" cy="630982"/>
      </dsp:txXfrm>
    </dsp:sp>
    <dsp:sp modelId="{2E8C2D6A-8151-4789-9184-10AD12D93D62}">
      <dsp:nvSpPr>
        <dsp:cNvPr id="0" name=""/>
        <dsp:cNvSpPr/>
      </dsp:nvSpPr>
      <dsp:spPr>
        <a:xfrm>
          <a:off x="6064193" y="862910"/>
          <a:ext cx="543186" cy="543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C0FFAC-D7F5-4819-A7D7-ECA90E51BFE6}">
      <dsp:nvSpPr>
        <dsp:cNvPr id="0" name=""/>
        <dsp:cNvSpPr/>
      </dsp:nvSpPr>
      <dsp:spPr>
        <a:xfrm>
          <a:off x="5336296" y="76204"/>
          <a:ext cx="1375156" cy="524912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7823" bIns="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i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Web</a:t>
          </a:r>
        </a:p>
      </dsp:txBody>
      <dsp:txXfrm>
        <a:off x="5336296" y="76204"/>
        <a:ext cx="1375156" cy="52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9817B-9C26-DA41-B1EE-5E78DB6A4980}" type="datetime1">
              <a:rPr lang="nl-BE" smtClean="0"/>
              <a:pPr/>
              <a:t>22/09/2014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A04EA-6761-6A43-9B65-F9F7F050D06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16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814A9-C00C-2C4B-9432-3AFAAC2B69A8}" type="datetime1">
              <a:rPr lang="nl-BE" smtClean="0"/>
              <a:pPr/>
              <a:t>22/09/2014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D58DC-440C-3D48-B1A3-35E0CA88E24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907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84CCC1-FA3A-4D87-91F5-13A164F08E9C}" type="slidenum">
              <a:rPr lang="en-US" altLang="pt-PT" smtClean="0"/>
              <a:pPr>
                <a:spcBef>
                  <a:spcPct val="0"/>
                </a:spcBef>
              </a:pPr>
              <a:t>1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269714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5AEBB-977F-4B2D-919B-42B32DCAEF1C}" type="slidenum">
              <a:rPr lang="en-US" altLang="pt-PT" smtClean="0"/>
              <a:pPr>
                <a:spcBef>
                  <a:spcPct val="0"/>
                </a:spcBef>
              </a:pPr>
              <a:t>12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129396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474FED-3816-4003-86AA-8AD5B21C434E}" type="slidenum">
              <a:rPr lang="en-US" altLang="pt-PT" smtClean="0"/>
              <a:pPr>
                <a:spcBef>
                  <a:spcPct val="0"/>
                </a:spcBef>
              </a:pPr>
              <a:t>13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192509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EDE25-41FC-4F70-A77B-4FE9A698BDF6}" type="slidenum">
              <a:rPr lang="en-US" altLang="pt-PT" smtClean="0"/>
              <a:pPr>
                <a:spcBef>
                  <a:spcPct val="0"/>
                </a:spcBef>
              </a:pPr>
              <a:t>14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199572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36B806-57D9-49F6-BD7A-F8DB05D77D21}" type="slidenum">
              <a:rPr lang="en-US" altLang="pt-PT" smtClean="0"/>
              <a:pPr>
                <a:spcBef>
                  <a:spcPct val="0"/>
                </a:spcBef>
              </a:pPr>
              <a:t>15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2291657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A0519C-34B4-461A-BD9E-784572B4E9DC}" type="slidenum">
              <a:rPr lang="en-US" altLang="pt-PT" smtClean="0"/>
              <a:pPr>
                <a:spcBef>
                  <a:spcPct val="0"/>
                </a:spcBef>
              </a:pPr>
              <a:t>16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392264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42539F-6B5C-430C-9CF1-C5BC4D00BC39}" type="slidenum">
              <a:rPr lang="en-US" altLang="pt-PT" smtClean="0"/>
              <a:pPr>
                <a:spcBef>
                  <a:spcPct val="0"/>
                </a:spcBef>
              </a:pPr>
              <a:t>17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2547227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3986CB-F535-449A-A2CE-F42986A92BE5}" type="slidenum">
              <a:rPr lang="en-US" altLang="pt-PT" smtClean="0"/>
              <a:pPr>
                <a:spcBef>
                  <a:spcPct val="0"/>
                </a:spcBef>
              </a:pPr>
              <a:t>18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3739262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6DB1D-2A29-4CB0-ACB5-5C1402E4E708}" type="slidenum">
              <a:rPr lang="en-US" altLang="pt-PT" smtClean="0"/>
              <a:pPr>
                <a:spcBef>
                  <a:spcPct val="0"/>
                </a:spcBef>
              </a:pPr>
              <a:t>19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1718248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2560A-3396-4489-92D4-2FEB401786C1}" type="slidenum">
              <a:rPr lang="en-US" altLang="pt-PT" smtClean="0"/>
              <a:pPr>
                <a:spcBef>
                  <a:spcPct val="0"/>
                </a:spcBef>
              </a:pPr>
              <a:t>20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1521778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AC8043-D889-476D-9F21-150502AE5782}" type="slidenum">
              <a:rPr lang="en-US" altLang="pt-PT" smtClean="0"/>
              <a:pPr>
                <a:spcBef>
                  <a:spcPct val="0"/>
                </a:spcBef>
              </a:pPr>
              <a:t>21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267084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15468E-B488-4AE5-BFFD-20BAFF4A6B43}" type="slidenum">
              <a:rPr lang="en-US" altLang="pt-PT" smtClean="0"/>
              <a:pPr>
                <a:spcBef>
                  <a:spcPct val="0"/>
                </a:spcBef>
              </a:pPr>
              <a:t>2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60824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06094-9E88-40EE-A11B-97D424C1BDF9}" type="slidenum">
              <a:rPr lang="en-US" altLang="pt-PT" smtClean="0"/>
              <a:pPr>
                <a:spcBef>
                  <a:spcPct val="0"/>
                </a:spcBef>
              </a:pPr>
              <a:t>3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270539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6CD7DB-9442-4F7C-AF58-E0AD62B07A68}" type="slidenum">
              <a:rPr lang="en-US" altLang="pt-PT" smtClean="0"/>
              <a:pPr>
                <a:spcBef>
                  <a:spcPct val="0"/>
                </a:spcBef>
              </a:pPr>
              <a:t>4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4257318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038723-8B6F-4423-AE17-D9DB566916E0}" type="slidenum">
              <a:rPr lang="en-US" altLang="pt-PT" smtClean="0"/>
              <a:pPr>
                <a:spcBef>
                  <a:spcPct val="0"/>
                </a:spcBef>
              </a:pPr>
              <a:t>5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204215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689172-F0CB-478E-8B05-F8CCF531FFED}" type="slidenum">
              <a:rPr lang="en-US" altLang="pt-PT" smtClean="0"/>
              <a:pPr>
                <a:spcBef>
                  <a:spcPct val="0"/>
                </a:spcBef>
              </a:pPr>
              <a:t>6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31818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86E0ED-7DF0-4415-9A0A-F47FA585AE3A}" type="slidenum">
              <a:rPr lang="en-US" altLang="pt-PT" smtClean="0"/>
              <a:pPr>
                <a:spcBef>
                  <a:spcPct val="0"/>
                </a:spcBef>
              </a:pPr>
              <a:t>9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18352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0809AB-901A-4E5B-84E0-56C1843D25E2}" type="slidenum">
              <a:rPr lang="en-US" altLang="pt-PT" smtClean="0"/>
              <a:pPr>
                <a:spcBef>
                  <a:spcPct val="0"/>
                </a:spcBef>
              </a:pPr>
              <a:t>10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127967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530E69-39CC-41C4-BA0E-EBDDB6A49EA8}" type="slidenum">
              <a:rPr lang="en-US" altLang="pt-PT" smtClean="0"/>
              <a:pPr>
                <a:spcBef>
                  <a:spcPct val="0"/>
                </a:spcBef>
              </a:pPr>
              <a:t>11</a:t>
            </a:fld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152132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289E-972D-C343-B389-51AE77B5C0FD}" type="datetime1">
              <a:rPr lang="nl-BE" smtClean="0"/>
              <a:pPr/>
              <a:t>22/09/2014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88D1-7127-7245-8145-0D7DAB11FD44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BE8-F5FA-EF44-85A0-8FF64B4C18AF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343-AD1D-8E45-9CC7-F3348446752E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6C4-9D6E-D74C-A706-3B5A8CDBE53B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A7C-BED3-5F4C-A4A0-219959284CBF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D54-0450-8A40-A07F-E306D3A5C2CD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36A9-C953-2F41-BAA1-30FC4760325F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8DAD-BA81-7943-8943-D13414C93647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CF4-5C64-BD47-8946-3E21F9C99A71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2576-4FBD-384E-A976-7C4353C54C64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3925-FAC5-5E4A-9AF0-B7747AAC98A8}" type="datetime1">
              <a:rPr lang="nl-BE" smtClean="0"/>
              <a:pPr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82965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2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93143" y="353982"/>
            <a:ext cx="1182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25.09.14</a:t>
            </a:r>
            <a:endParaRPr lang="nl-NL" sz="12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9" name="Afbeelding 8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1" y="345492"/>
            <a:ext cx="730511" cy="309133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53096" y="1314991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cs typeface="Trebuchet MS"/>
              </a:rPr>
              <a:t>INNOVATION IN TEACHING AND LEARNING IN HIGHER EDUCATION WITH 3D VIRTUAL TECHNOLOGIES</a:t>
            </a:r>
            <a:endParaRPr lang="nl-NL" sz="2800" b="1" dirty="0">
              <a:cs typeface="Trebuchet M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" y="3472353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cs typeface="Trebuchet MS"/>
              </a:rPr>
              <a:t>M. Travassos Valdez</a:t>
            </a:r>
            <a:r>
              <a:rPr lang="pt-PT" sz="1600" b="1" baseline="30000" dirty="0">
                <a:cs typeface="Trebuchet MS"/>
              </a:rPr>
              <a:t>1</a:t>
            </a:r>
            <a:r>
              <a:rPr lang="pt-PT" sz="1600" b="1" dirty="0">
                <a:cs typeface="Trebuchet MS"/>
              </a:rPr>
              <a:t>, C. Machado Ferreira</a:t>
            </a:r>
            <a:r>
              <a:rPr lang="pt-PT" sz="1600" b="1" baseline="30000" dirty="0">
                <a:cs typeface="Trebuchet MS"/>
              </a:rPr>
              <a:t>2</a:t>
            </a:r>
            <a:r>
              <a:rPr lang="pt-PT" sz="1600" b="1" dirty="0">
                <a:cs typeface="Trebuchet MS"/>
              </a:rPr>
              <a:t> and </a:t>
            </a:r>
            <a:r>
              <a:rPr kumimoji="1" lang="pt-PT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Fernando Maciel Barbosa </a:t>
            </a:r>
            <a:r>
              <a:rPr lang="pt-PT" sz="1600" b="1" baseline="30000" dirty="0">
                <a:cs typeface="Trebuchet MS"/>
              </a:rPr>
              <a:t>3</a:t>
            </a:r>
            <a:r>
              <a:rPr lang="pt-PT" sz="1600" b="1" dirty="0">
                <a:cs typeface="Trebuchet MS"/>
              </a:rPr>
              <a:t/>
            </a:r>
            <a:br>
              <a:rPr lang="pt-PT" sz="1600" b="1" dirty="0">
                <a:cs typeface="Trebuchet MS"/>
              </a:rPr>
            </a:br>
            <a:r>
              <a:rPr lang="pt-PT" sz="1600" b="1" dirty="0">
                <a:cs typeface="Trebuchet MS"/>
              </a:rPr>
              <a:t/>
            </a:r>
            <a:br>
              <a:rPr lang="pt-PT" sz="1600" b="1" dirty="0">
                <a:cs typeface="Trebuchet MS"/>
              </a:rPr>
            </a:br>
            <a:endParaRPr lang="pt-PT" sz="1600" b="1" dirty="0" smtClean="0">
              <a:cs typeface="Trebuchet MS"/>
            </a:endParaRPr>
          </a:p>
          <a:p>
            <a:pPr algn="ctr"/>
            <a:endParaRPr lang="pt-PT" sz="1600" b="1" dirty="0">
              <a:cs typeface="Trebuchet MS"/>
            </a:endParaRPr>
          </a:p>
          <a:p>
            <a:pPr algn="ctr"/>
            <a:endParaRPr lang="pt-PT" sz="1600" b="1" dirty="0" smtClean="0">
              <a:cs typeface="Trebuchet MS"/>
            </a:endParaRPr>
          </a:p>
          <a:p>
            <a:pPr algn="ctr"/>
            <a:r>
              <a:rPr lang="pt-PT" sz="1600" b="1" dirty="0">
                <a:cs typeface="Trebuchet MS"/>
              </a:rPr>
              <a:t/>
            </a:r>
            <a:br>
              <a:rPr lang="pt-PT" sz="1600" b="1" dirty="0">
                <a:cs typeface="Trebuchet MS"/>
              </a:rPr>
            </a:br>
            <a:r>
              <a:rPr lang="pt-PT" sz="1600" b="1" dirty="0">
                <a:cs typeface="Trebuchet MS"/>
              </a:rPr>
              <a:t> </a:t>
            </a:r>
            <a:br>
              <a:rPr lang="pt-PT" sz="1600" b="1" dirty="0">
                <a:cs typeface="Trebuchet MS"/>
              </a:rPr>
            </a:br>
            <a:r>
              <a:rPr lang="pt-PT" sz="1600" b="1" baseline="30000" dirty="0">
                <a:cs typeface="Trebuchet MS"/>
              </a:rPr>
              <a:t>1</a:t>
            </a:r>
            <a:r>
              <a:rPr lang="pt-PT" sz="1600" b="1" dirty="0">
                <a:cs typeface="Trebuchet MS"/>
              </a:rPr>
              <a:t> Departamento de Engenharia Eletrotécnica</a:t>
            </a:r>
            <a:br>
              <a:rPr lang="pt-PT" sz="1600" b="1" dirty="0">
                <a:cs typeface="Trebuchet MS"/>
              </a:rPr>
            </a:br>
            <a:r>
              <a:rPr lang="pt-PT" sz="1600" b="1" dirty="0">
                <a:cs typeface="Trebuchet MS"/>
              </a:rPr>
              <a:t>Instituto Superior de Engenharia Coimbra (IPC/ISEC)</a:t>
            </a:r>
            <a:br>
              <a:rPr lang="pt-PT" sz="1600" b="1" dirty="0">
                <a:cs typeface="Trebuchet MS"/>
              </a:rPr>
            </a:br>
            <a:r>
              <a:rPr lang="pt-PT" sz="1600" b="1" baseline="30000" dirty="0">
                <a:cs typeface="Trebuchet MS"/>
              </a:rPr>
              <a:t>2</a:t>
            </a:r>
            <a:r>
              <a:rPr lang="pt-PT" sz="1600" b="1" dirty="0">
                <a:cs typeface="Trebuchet MS"/>
              </a:rPr>
              <a:t> Instituto Superior de Engenharia Coimbra (IPC/ISEC) e INESC Coimbra</a:t>
            </a:r>
            <a:br>
              <a:rPr lang="pt-PT" sz="1600" b="1" dirty="0">
                <a:cs typeface="Trebuchet MS"/>
              </a:rPr>
            </a:br>
            <a:r>
              <a:rPr lang="pt-PT" sz="1600" b="1" baseline="30000" dirty="0">
                <a:cs typeface="Trebuchet MS"/>
              </a:rPr>
              <a:t>3</a:t>
            </a:r>
            <a:r>
              <a:rPr lang="pt-PT" sz="1600" b="1" dirty="0">
                <a:cs typeface="Trebuchet MS"/>
              </a:rPr>
              <a:t>Faculdade de Engenharia da Universidade do Porto (FEUP) e INESC </a:t>
            </a:r>
            <a:r>
              <a:rPr lang="pt-PT" sz="1600" b="1" dirty="0" smtClean="0">
                <a:cs typeface="Trebuchet MS"/>
              </a:rPr>
              <a:t>TEC</a:t>
            </a:r>
            <a:endParaRPr lang="nl-NL" sz="1600" b="1" dirty="0">
              <a:latin typeface="Trebuchet MS"/>
              <a:cs typeface="Trebuchet M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0"/>
          <p:cNvSpPr txBox="1"/>
          <p:nvPr/>
        </p:nvSpPr>
        <p:spPr>
          <a:xfrm>
            <a:off x="1009990" y="353982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- event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31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22098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500" dirty="0">
                <a:solidFill>
                  <a:srgbClr val="0000FF"/>
                </a:solidFill>
                <a:latin typeface="Georgia" pitchFamily="18" charset="0"/>
              </a:rPr>
              <a:t>The cenario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4798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PT" smtClean="0">
                <a:solidFill>
                  <a:schemeClr val="bg1"/>
                </a:solidFill>
              </a:rPr>
              <a:t>UPEC2012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87F282E0-B940-4B62-8ADC-98A54F568DD1}" type="slidenum">
              <a:rPr lang="en-US" altLang="pt-PT"/>
              <a:pPr/>
              <a:t>9</a:t>
            </a:fld>
            <a:endParaRPr lang="en-US" altLang="pt-PT"/>
          </a:p>
        </p:txBody>
      </p:sp>
      <p:sp>
        <p:nvSpPr>
          <p:cNvPr id="36871" name="AutoShape 2"/>
          <p:cNvSpPr>
            <a:spLocks noChangeAspect="1" noChangeArrowheads="1"/>
          </p:cNvSpPr>
          <p:nvPr/>
        </p:nvSpPr>
        <p:spPr bwMode="auto">
          <a:xfrm>
            <a:off x="1184275" y="620713"/>
            <a:ext cx="6669088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Arial" panose="020B0604020202020204" pitchFamily="34" charset="0"/>
            </a:endParaRP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2209800" y="5634255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PT" sz="1800" dirty="0">
                <a:latin typeface="Trebuchet MS" panose="020B0603020202020204" pitchFamily="34" charset="0"/>
              </a:rPr>
              <a:t>Referenced objects </a:t>
            </a:r>
            <a:r>
              <a:rPr lang="en-US" altLang="pt-P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merge</a:t>
            </a:r>
            <a:r>
              <a:rPr lang="en-US" altLang="pt-PT" sz="1800" dirty="0">
                <a:latin typeface="Trebuchet MS" panose="020B0603020202020204" pitchFamily="34" charset="0"/>
              </a:rPr>
              <a:t> in the scene</a:t>
            </a:r>
            <a:endParaRPr lang="pt-BR" altLang="pt-PT" sz="1800" dirty="0">
              <a:latin typeface="Trebuchet MS" panose="020B0603020202020204" pitchFamily="34" charset="0"/>
            </a:endParaRPr>
          </a:p>
        </p:txBody>
      </p:sp>
      <p:pic>
        <p:nvPicPr>
          <p:cNvPr id="36873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586175"/>
            <a:ext cx="68072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ângulo 1"/>
          <p:cNvSpPr>
            <a:spLocks noChangeArrowheads="1"/>
          </p:cNvSpPr>
          <p:nvPr/>
        </p:nvSpPr>
        <p:spPr bwMode="auto">
          <a:xfrm>
            <a:off x="4038600" y="5939055"/>
            <a:ext cx="1059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3Ds </a:t>
            </a:r>
            <a:r>
              <a:rPr lang="en-US" altLang="pt-PT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Max</a:t>
            </a:r>
            <a:endParaRPr lang="pt-PT" altLang="pt-PT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2895600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500" dirty="0">
                <a:solidFill>
                  <a:srgbClr val="0000FF"/>
                </a:solidFill>
                <a:latin typeface="Georgia" pitchFamily="18" charset="0"/>
              </a:rPr>
              <a:t>Lab scenarios</a:t>
            </a:r>
            <a:endParaRPr lang="en-US" sz="2500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38915" name="Marcador de Posição de Conteúdo 4" descr="C:\Users\valdez\Dropbox\doutoramento\05novembro\bancad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763" y="1638300"/>
            <a:ext cx="3890963" cy="2413000"/>
          </a:xfrm>
        </p:spPr>
      </p:pic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PT" smtClean="0">
                <a:solidFill>
                  <a:schemeClr val="bg1"/>
                </a:solidFill>
              </a:rPr>
              <a:t>UPEC2012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1772A-7056-4F32-9E37-E7CAA1843CA9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32272" y="1811740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rgbClr val="800000"/>
                </a:solidFill>
                <a:latin typeface="Arial" pitchFamily="34" charset="0"/>
              </a:defRPr>
            </a:lvl1pPr>
            <a:lvl2pPr>
              <a:defRPr kumimoji="1" sz="2600">
                <a:solidFill>
                  <a:srgbClr val="800000"/>
                </a:solidFill>
                <a:latin typeface="Arial" pitchFamily="34" charset="0"/>
              </a:defRPr>
            </a:lvl2pPr>
            <a:lvl3pPr>
              <a:defRPr kumimoji="1" sz="2400">
                <a:solidFill>
                  <a:srgbClr val="800000"/>
                </a:solidFill>
                <a:latin typeface="Arial" pitchFamily="34" charset="0"/>
              </a:defRPr>
            </a:lvl3pPr>
            <a:lvl4pPr>
              <a:defRPr kumimoji="1" sz="2000">
                <a:solidFill>
                  <a:srgbClr val="800000"/>
                </a:solidFill>
                <a:latin typeface="Arial" pitchFamily="34" charset="0"/>
              </a:defRPr>
            </a:lvl4pPr>
            <a:lvl5pPr>
              <a:defRPr kumimoji="1" sz="2000">
                <a:solidFill>
                  <a:srgbClr val="800000"/>
                </a:solidFill>
                <a:latin typeface="Arial" pitchFamily="34" charset="0"/>
              </a:defRPr>
            </a:lvl5pPr>
            <a:lvl6pPr>
              <a:defRPr kumimoji="1" sz="2000">
                <a:solidFill>
                  <a:srgbClr val="800000"/>
                </a:solidFill>
                <a:latin typeface="Arial" pitchFamily="34" charset="0"/>
              </a:defRPr>
            </a:lvl6pPr>
            <a:lvl7pPr>
              <a:defRPr kumimoji="1" sz="2000">
                <a:solidFill>
                  <a:srgbClr val="800000"/>
                </a:solidFill>
                <a:latin typeface="Arial" pitchFamily="34" charset="0"/>
              </a:defRPr>
            </a:lvl7pPr>
            <a:lvl8pPr>
              <a:defRPr kumimoji="1" sz="2000">
                <a:solidFill>
                  <a:srgbClr val="800000"/>
                </a:solidFill>
                <a:latin typeface="Arial" pitchFamily="34" charset="0"/>
              </a:defRPr>
            </a:lvl8pPr>
            <a:lvl9pPr>
              <a:defRPr kumimoji="1" sz="2000">
                <a:solidFill>
                  <a:srgbClr val="8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Lab scenarios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pt-B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3Ds Max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kumimoji="0" lang="pt-PT" sz="2400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2582863"/>
            <a:ext cx="5049837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1"/>
          <p:cNvSpPr>
            <a:spLocks noChangeArrowheads="1"/>
          </p:cNvSpPr>
          <p:nvPr/>
        </p:nvSpPr>
        <p:spPr bwMode="auto">
          <a:xfrm>
            <a:off x="-152400" y="4724400"/>
            <a:ext cx="4113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Layout of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workbench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and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desired equipment</a:t>
            </a:r>
            <a:endParaRPr lang="pt-PT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8922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807FAB7C-5FDA-4D3B-8FBF-AA1353A2C78B}" type="slidenum">
              <a:rPr lang="en-US" altLang="pt-PT"/>
              <a:pPr/>
              <a:t>10</a:t>
            </a:fld>
            <a:endParaRPr lang="en-US" altLang="pt-PT"/>
          </a:p>
        </p:txBody>
      </p:sp>
      <p:sp>
        <p:nvSpPr>
          <p:cNvPr id="4" name="Seta para a direita 3"/>
          <p:cNvSpPr/>
          <p:nvPr/>
        </p:nvSpPr>
        <p:spPr>
          <a:xfrm rot="1968079">
            <a:off x="7590429" y="2169992"/>
            <a:ext cx="475396" cy="1774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eta para a direita 15"/>
          <p:cNvSpPr/>
          <p:nvPr/>
        </p:nvSpPr>
        <p:spPr>
          <a:xfrm rot="913265" flipH="1">
            <a:off x="4041924" y="1959745"/>
            <a:ext cx="475396" cy="1774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4BB933D7-0A29-4C24-A640-A8290A3E66E9}" type="slidenum">
              <a:rPr lang="en-US" altLang="pt-PT"/>
              <a:pPr/>
              <a:t>11</a:t>
            </a:fld>
            <a:endParaRPr lang="en-US" altLang="pt-PT"/>
          </a:p>
        </p:txBody>
      </p:sp>
      <p:pic>
        <p:nvPicPr>
          <p:cNvPr id="40965" name="Imagem 4" descr="C:\Users\valdez\Dropbox\doutoramento\AGOSTO_NOVO\Imagens\6.1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300163"/>
            <a:ext cx="4338637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Imagem 3" descr="C:\Users\valdez\Dropbox\doutoramento\AGOSTO_NOVO\Imagens\6.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01750"/>
            <a:ext cx="44831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2" descr="C:\Users\valdez\Dropbox\doutoramento\Fotos para 3D\Foto0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83609"/>
            <a:ext cx="1876562" cy="246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ângulo 13"/>
          <p:cNvSpPr>
            <a:spLocks noChangeArrowheads="1"/>
          </p:cNvSpPr>
          <p:nvPr/>
        </p:nvSpPr>
        <p:spPr bwMode="auto">
          <a:xfrm>
            <a:off x="5652756" y="5890240"/>
            <a:ext cx="1487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Real</a:t>
            </a:r>
            <a:r>
              <a:rPr kumimoji="1"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kumimoji="1"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lab</a:t>
            </a:r>
            <a:endParaRPr kumimoji="1" lang="pt-PT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kumimoji="1"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scene </a:t>
            </a:r>
            <a:endParaRPr kumimoji="1" lang="pt-PT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Seta para a direita 16"/>
          <p:cNvSpPr>
            <a:spLocks noChangeArrowheads="1"/>
          </p:cNvSpPr>
          <p:nvPr/>
        </p:nvSpPr>
        <p:spPr bwMode="auto">
          <a:xfrm rot="20266855">
            <a:off x="6758782" y="5902095"/>
            <a:ext cx="503238" cy="193675"/>
          </a:xfrm>
          <a:prstGeom prst="rightArrow">
            <a:avLst>
              <a:gd name="adj1" fmla="val 50000"/>
              <a:gd name="adj2" fmla="val 49970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PT" sz="12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36" name="Rectângulo 5"/>
          <p:cNvSpPr>
            <a:spLocks noChangeArrowheads="1"/>
          </p:cNvSpPr>
          <p:nvPr/>
        </p:nvSpPr>
        <p:spPr bwMode="auto">
          <a:xfrm>
            <a:off x="1221193" y="5215320"/>
            <a:ext cx="472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Laboratory scene in </a:t>
            </a:r>
            <a:r>
              <a:rPr lang="en-US" b="1" dirty="0">
                <a:solidFill>
                  <a:srgbClr val="FF0000"/>
                </a:solidFill>
                <a:latin typeface="Trebuchet MS" panose="020B0603020202020204" pitchFamily="34" charset="0"/>
              </a:rPr>
              <a:t>3Ds Max </a:t>
            </a:r>
            <a:r>
              <a:rPr kumimoji="1"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for Virtual Electric </a:t>
            </a:r>
            <a:r>
              <a:rPr kumimoji="1" lang="en-US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MAnual</a:t>
            </a:r>
            <a:r>
              <a:rPr kumimoji="1" lang="en-US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-</a:t>
            </a:r>
            <a:r>
              <a:rPr kumimoji="1"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VEMA</a:t>
            </a:r>
            <a:endParaRPr kumimoji="1" lang="pt-PT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Seta para a direita 15"/>
          <p:cNvSpPr>
            <a:spLocks noChangeArrowheads="1"/>
          </p:cNvSpPr>
          <p:nvPr/>
        </p:nvSpPr>
        <p:spPr bwMode="auto">
          <a:xfrm rot="4517801">
            <a:off x="2055072" y="4808107"/>
            <a:ext cx="504825" cy="231775"/>
          </a:xfrm>
          <a:prstGeom prst="rightArrow">
            <a:avLst>
              <a:gd name="adj1" fmla="val 50000"/>
              <a:gd name="adj2" fmla="val 50128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PT" sz="12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39" name="Seta para a direita 15"/>
          <p:cNvSpPr>
            <a:spLocks noChangeArrowheads="1"/>
          </p:cNvSpPr>
          <p:nvPr/>
        </p:nvSpPr>
        <p:spPr bwMode="auto">
          <a:xfrm rot="6825978">
            <a:off x="5192559" y="4821721"/>
            <a:ext cx="504825" cy="231775"/>
          </a:xfrm>
          <a:prstGeom prst="rightArrow">
            <a:avLst>
              <a:gd name="adj1" fmla="val 50000"/>
              <a:gd name="adj2" fmla="val 50128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PT" sz="120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19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2895600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500" dirty="0">
                <a:solidFill>
                  <a:srgbClr val="0000FF"/>
                </a:solidFill>
                <a:latin typeface="Georgia" pitchFamily="18" charset="0"/>
              </a:rPr>
              <a:t>Lab scenarios</a:t>
            </a:r>
            <a:endParaRPr lang="en-US" sz="2500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77724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500" dirty="0">
                <a:solidFill>
                  <a:srgbClr val="0000FF"/>
                </a:solidFill>
                <a:latin typeface="Georgia" pitchFamily="18" charset="0"/>
              </a:rPr>
              <a:t>Reducing the number of polygons - </a:t>
            </a:r>
            <a:r>
              <a:rPr lang="en-US" sz="2500" dirty="0" err="1">
                <a:solidFill>
                  <a:srgbClr val="0000FF"/>
                </a:solidFill>
                <a:latin typeface="Georgia" pitchFamily="18" charset="0"/>
              </a:rPr>
              <a:t>VizUp</a:t>
            </a:r>
            <a:endParaRPr lang="en-US" sz="2500" dirty="0">
              <a:solidFill>
                <a:srgbClr val="0000FF"/>
              </a:solidFill>
              <a:latin typeface="Georgia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" y="1143000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5ED66965-054B-49B0-9AAF-2D71E9F9CDFE}" type="slidenum">
              <a:rPr lang="en-US" altLang="pt-PT"/>
              <a:pPr/>
              <a:t>12</a:t>
            </a:fld>
            <a:endParaRPr lang="en-US" altLang="pt-PT"/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533400" y="4909572"/>
            <a:ext cx="8077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pt-PT" sz="1800" dirty="0">
                <a:latin typeface="Trebuchet MS" panose="020B0603020202020204" pitchFamily="34" charset="0"/>
              </a:rPr>
              <a:t>With </a:t>
            </a:r>
            <a:r>
              <a:rPr lang="en-US" altLang="pt-PT" sz="18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VizUp</a:t>
            </a:r>
            <a:r>
              <a:rPr lang="en-US" altLang="pt-PT" sz="1800" dirty="0">
                <a:latin typeface="Trebuchet MS" panose="020B0603020202020204" pitchFamily="34" charset="0"/>
              </a:rPr>
              <a:t> </a:t>
            </a:r>
            <a:r>
              <a:rPr lang="en-US" altLang="pt-PT" sz="1800" dirty="0" smtClean="0">
                <a:latin typeface="Trebuchet MS" panose="020B0603020202020204" pitchFamily="34" charset="0"/>
              </a:rPr>
              <a:t>it is </a:t>
            </a:r>
            <a:r>
              <a:rPr lang="en-US" altLang="pt-PT" sz="1800" dirty="0">
                <a:latin typeface="Trebuchet MS" panose="020B0603020202020204" pitchFamily="34" charset="0"/>
              </a:rPr>
              <a:t>possible to obtain a polygonal reduction and optimization of a system that provides a </a:t>
            </a:r>
            <a:r>
              <a:rPr lang="en-US" alt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reduction in the number of polygons</a:t>
            </a:r>
            <a:r>
              <a:rPr lang="en-US" altLang="pt-PT" sz="1800" b="1" dirty="0">
                <a:latin typeface="Trebuchet MS" panose="020B0603020202020204" pitchFamily="34" charset="0"/>
              </a:rPr>
              <a:t> </a:t>
            </a:r>
            <a:r>
              <a:rPr lang="en-US" altLang="pt-PT" sz="1800" dirty="0">
                <a:latin typeface="Trebuchet MS" panose="020B0603020202020204" pitchFamily="34" charset="0"/>
              </a:rPr>
              <a:t>in a complex 3D model and </a:t>
            </a:r>
            <a:r>
              <a:rPr lang="en-US" alt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optimizes</a:t>
            </a:r>
            <a:r>
              <a:rPr lang="en-US" altLang="pt-PT" sz="1800" dirty="0">
                <a:latin typeface="Trebuchet MS" panose="020B0603020202020204" pitchFamily="34" charset="0"/>
              </a:rPr>
              <a:t> its geometry</a:t>
            </a:r>
            <a:endParaRPr lang="pt-BR" altLang="pt-PT" sz="1800" dirty="0">
              <a:latin typeface="Trebuchet MS" panose="020B0603020202020204" pitchFamily="34" charset="0"/>
            </a:endParaRPr>
          </a:p>
        </p:txBody>
      </p:sp>
      <p:pic>
        <p:nvPicPr>
          <p:cNvPr id="43015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10052" b="4237"/>
          <a:stretch>
            <a:fillRect/>
          </a:stretch>
        </p:blipFill>
        <p:spPr bwMode="auto">
          <a:xfrm>
            <a:off x="762000" y="1295400"/>
            <a:ext cx="328581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Imagem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5" r="10052" b="4520"/>
          <a:stretch>
            <a:fillRect/>
          </a:stretch>
        </p:blipFill>
        <p:spPr bwMode="auto">
          <a:xfrm>
            <a:off x="5410200" y="1295400"/>
            <a:ext cx="297367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Seta para a direita 2"/>
          <p:cNvSpPr/>
          <p:nvPr/>
        </p:nvSpPr>
        <p:spPr>
          <a:xfrm>
            <a:off x="4343400" y="2667000"/>
            <a:ext cx="481818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l_fi" descr="http://www.spc.ac-aix-marseille.fr/labospc/local/cache-vignettes/L448xH326/alim-metrixAX_322-00f8f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0475"/>
            <a:ext cx="4572000" cy="3460750"/>
          </a:xfrm>
        </p:spPr>
      </p:pic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04D7AC-D125-454B-A345-64066397A9EE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" y="1143000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35230490-E6D2-41B8-A0F7-172FF4E231B3}" type="slidenum">
              <a:rPr lang="en-US" altLang="pt-PT"/>
              <a:pPr/>
              <a:t>13</a:t>
            </a:fld>
            <a:endParaRPr lang="en-US" altLang="pt-PT"/>
          </a:p>
        </p:txBody>
      </p:sp>
      <p:pic>
        <p:nvPicPr>
          <p:cNvPr id="45062" name="Imagem 10" descr="C:\Users\valdez\Dropbox\doutoramento\05novembro\fonte de alimentac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337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ângulo 12"/>
          <p:cNvSpPr>
            <a:spLocks noChangeArrowheads="1"/>
          </p:cNvSpPr>
          <p:nvPr/>
        </p:nvSpPr>
        <p:spPr bwMode="auto">
          <a:xfrm>
            <a:off x="533400" y="5638800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PT" sz="1800" dirty="0">
                <a:latin typeface="Trebuchet MS" panose="020B0603020202020204" pitchFamily="34" charset="0"/>
              </a:rPr>
              <a:t>Power supply </a:t>
            </a:r>
            <a:r>
              <a:rPr lang="en-US" altLang="pt-PT" sz="1800" dirty="0" smtClean="0">
                <a:latin typeface="Trebuchet MS" panose="020B0603020202020204" pitchFamily="34" charset="0"/>
              </a:rPr>
              <a:t>in </a:t>
            </a:r>
            <a:r>
              <a:rPr lang="en-US" altLang="pt-PT" sz="1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3Ds </a:t>
            </a:r>
            <a:r>
              <a:rPr lang="en-US" altLang="pt-PT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Max </a:t>
            </a:r>
            <a:r>
              <a:rPr lang="en-US" altLang="pt-PT" sz="1800" dirty="0">
                <a:latin typeface="Trebuchet MS" panose="020B0603020202020204" pitchFamily="34" charset="0"/>
              </a:rPr>
              <a:t>using </a:t>
            </a:r>
            <a:r>
              <a:rPr lang="en-US" altLang="pt-PT" sz="18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VizUp</a:t>
            </a:r>
            <a:endParaRPr lang="pt-PT" altLang="pt-PT" sz="1800" dirty="0">
              <a:latin typeface="Trebuchet MS" panose="020B0603020202020204" pitchFamily="34" charset="0"/>
            </a:endParaRPr>
          </a:p>
        </p:txBody>
      </p:sp>
      <p:sp>
        <p:nvSpPr>
          <p:cNvPr id="45064" name="Rectângulo 13"/>
          <p:cNvSpPr>
            <a:spLocks noChangeArrowheads="1"/>
          </p:cNvSpPr>
          <p:nvPr/>
        </p:nvSpPr>
        <p:spPr bwMode="auto">
          <a:xfrm>
            <a:off x="4572000" y="1371600"/>
            <a:ext cx="4440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 dirty="0">
                <a:latin typeface="Trebuchet MS" panose="020B0603020202020204" pitchFamily="34" charset="0"/>
              </a:rPr>
              <a:t>Power supply-</a:t>
            </a:r>
            <a:r>
              <a:rPr lang="en-GB" altLang="pt-PT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real image</a:t>
            </a:r>
          </a:p>
        </p:txBody>
      </p:sp>
      <p:sp>
        <p:nvSpPr>
          <p:cNvPr id="15" name="Title 34"/>
          <p:cNvSpPr txBox="1">
            <a:spLocks/>
          </p:cNvSpPr>
          <p:nvPr/>
        </p:nvSpPr>
        <p:spPr>
          <a:xfrm>
            <a:off x="0" y="609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50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Reducing the number of polygons - </a:t>
            </a:r>
            <a:r>
              <a:rPr lang="en-US" dirty="0" err="1"/>
              <a:t>VizUp</a:t>
            </a:r>
            <a:endParaRPr lang="en-US" dirty="0"/>
          </a:p>
        </p:txBody>
      </p:sp>
      <p:sp>
        <p:nvSpPr>
          <p:cNvPr id="3" name="Seta para a direita 2"/>
          <p:cNvSpPr/>
          <p:nvPr/>
        </p:nvSpPr>
        <p:spPr>
          <a:xfrm>
            <a:off x="4038600" y="6096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Seta para a direita 3"/>
          <p:cNvSpPr/>
          <p:nvPr/>
        </p:nvSpPr>
        <p:spPr>
          <a:xfrm rot="10800000">
            <a:off x="4724400" y="1828801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CCE5F8-6C78-4671-A165-FE575378E81F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3251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B08E2D16-5D5F-45EB-8263-099E73E17B06}" type="slidenum">
              <a:rPr lang="en-US" altLang="pt-PT"/>
              <a:pPr/>
              <a:t>14</a:t>
            </a:fld>
            <a:endParaRPr lang="en-US" altLang="pt-PT"/>
          </a:p>
        </p:txBody>
      </p:sp>
      <p:cxnSp>
        <p:nvCxnSpPr>
          <p:cNvPr id="18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4" r="11420" b="9950"/>
          <a:stretch>
            <a:fillRect/>
          </a:stretch>
        </p:blipFill>
        <p:spPr bwMode="auto">
          <a:xfrm>
            <a:off x="2438400" y="1295400"/>
            <a:ext cx="615315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4" name="Rectângulo 1"/>
          <p:cNvSpPr>
            <a:spLocks noChangeArrowheads="1"/>
          </p:cNvSpPr>
          <p:nvPr/>
        </p:nvSpPr>
        <p:spPr bwMode="auto">
          <a:xfrm>
            <a:off x="152400" y="2362200"/>
            <a:ext cx="2114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600" b="1" dirty="0">
                <a:solidFill>
                  <a:srgbClr val="0033CC"/>
                </a:solidFill>
                <a:latin typeface="Trebuchet MS" panose="020B0603020202020204" pitchFamily="34" charset="0"/>
              </a:rPr>
              <a:t>Home page </a:t>
            </a:r>
            <a:r>
              <a:rPr lang="en-US" altLang="pt-PT" sz="1600" b="1" dirty="0" smtClean="0">
                <a:solidFill>
                  <a:srgbClr val="0033CC"/>
                </a:solidFill>
                <a:latin typeface="Trebuchet MS" panose="020B0603020202020204" pitchFamily="34" charset="0"/>
              </a:rPr>
              <a:t>of </a:t>
            </a:r>
            <a:r>
              <a:rPr lang="en-US" altLang="pt-PT" sz="16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VEMA</a:t>
            </a:r>
            <a:endParaRPr lang="pt-PT" altLang="pt-PT" sz="1600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3255" name="Seta para a direita 15"/>
          <p:cNvSpPr>
            <a:spLocks noChangeArrowheads="1"/>
          </p:cNvSpPr>
          <p:nvPr/>
        </p:nvSpPr>
        <p:spPr bwMode="auto">
          <a:xfrm flipV="1">
            <a:off x="2133600" y="2133600"/>
            <a:ext cx="441325" cy="13493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200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98475" y="5081520"/>
            <a:ext cx="8147050" cy="1592744"/>
          </a:xfrm>
          <a:prstGeom prst="rect">
            <a:avLst/>
          </a:prstGeom>
          <a:solidFill>
            <a:srgbClr val="336699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kumimoji="1" sz="2800">
                <a:solidFill>
                  <a:srgbClr val="800000"/>
                </a:solidFill>
                <a:latin typeface="Arial" pitchFamily="34" charset="0"/>
              </a:defRPr>
            </a:lvl1pPr>
            <a:lvl2pPr>
              <a:defRPr kumimoji="1" sz="2600">
                <a:solidFill>
                  <a:srgbClr val="800000"/>
                </a:solidFill>
                <a:latin typeface="Arial" pitchFamily="34" charset="0"/>
              </a:defRPr>
            </a:lvl2pPr>
            <a:lvl3pPr>
              <a:defRPr kumimoji="1" sz="2400">
                <a:solidFill>
                  <a:srgbClr val="800000"/>
                </a:solidFill>
                <a:latin typeface="Arial" pitchFamily="34" charset="0"/>
              </a:defRPr>
            </a:lvl3pPr>
            <a:lvl4pPr>
              <a:defRPr kumimoji="1" sz="2000">
                <a:solidFill>
                  <a:srgbClr val="800000"/>
                </a:solidFill>
                <a:latin typeface="Arial" pitchFamily="34" charset="0"/>
              </a:defRPr>
            </a:lvl4pPr>
            <a:lvl5pPr>
              <a:defRPr kumimoji="1" sz="2000">
                <a:solidFill>
                  <a:srgbClr val="800000"/>
                </a:solidFill>
                <a:latin typeface="Arial" pitchFamily="34" charset="0"/>
              </a:defRPr>
            </a:lvl5pPr>
            <a:lvl6pPr>
              <a:defRPr kumimoji="1" sz="2000">
                <a:solidFill>
                  <a:srgbClr val="800000"/>
                </a:solidFill>
                <a:latin typeface="Arial" pitchFamily="34" charset="0"/>
              </a:defRPr>
            </a:lvl6pPr>
            <a:lvl7pPr>
              <a:defRPr kumimoji="1" sz="2000">
                <a:solidFill>
                  <a:srgbClr val="800000"/>
                </a:solidFill>
                <a:latin typeface="Arial" pitchFamily="34" charset="0"/>
              </a:defRPr>
            </a:lvl7pPr>
            <a:lvl8pPr>
              <a:defRPr kumimoji="1" sz="2000">
                <a:solidFill>
                  <a:srgbClr val="800000"/>
                </a:solidFill>
                <a:latin typeface="Arial" pitchFamily="34" charset="0"/>
              </a:defRPr>
            </a:lvl8pPr>
            <a:lvl9pPr>
              <a:defRPr kumimoji="1" sz="2000">
                <a:solidFill>
                  <a:srgbClr val="800000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  <a:defRPr/>
            </a:pPr>
            <a:endParaRPr kumimoji="0" lang="en-US" sz="16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kumimoji="0" lang="en-US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NO BROWSER PLUG-IN IS REQUIRED TO VIEW PRESENTATIONS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en-US" sz="1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WireFusion</a:t>
            </a:r>
            <a:r>
              <a:rPr kumimoji="0"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web player is a Java applet which is downloaded to the user's browser, as well as other files on the </a:t>
            </a:r>
            <a:r>
              <a:rPr kumimoji="0" lang="en-US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web </a:t>
            </a:r>
            <a:r>
              <a:rPr kumimoji="0"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server, using the HTTP protocol</a:t>
            </a:r>
            <a:endParaRPr kumimoji="0" lang="pt-BR" sz="18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itle 34"/>
          <p:cNvSpPr txBox="1">
            <a:spLocks/>
          </p:cNvSpPr>
          <p:nvPr/>
        </p:nvSpPr>
        <p:spPr>
          <a:xfrm>
            <a:off x="0" y="6096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50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Virtual desktop Prototype Electric </a:t>
            </a:r>
            <a:r>
              <a:rPr lang="en-US" dirty="0" err="1"/>
              <a:t>MAnual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VEMA</a:t>
            </a:r>
          </a:p>
        </p:txBody>
      </p:sp>
    </p:spTree>
    <p:extLst>
      <p:ext uri="{BB962C8B-B14F-4D97-AF65-F5344CB8AC3E}">
        <p14:creationId xmlns:p14="http://schemas.microsoft.com/office/powerpoint/2010/main" val="4153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9" name="Imagem 1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r="13280" b="9700"/>
          <a:stretch>
            <a:fillRect/>
          </a:stretch>
        </p:blipFill>
        <p:spPr bwMode="auto">
          <a:xfrm>
            <a:off x="685800" y="1295400"/>
            <a:ext cx="426753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32056C-9E06-4AE7-8D72-004FD587B8E6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299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29E26CB2-A591-413C-9CEF-1E87EF634292}" type="slidenum">
              <a:rPr lang="en-US" altLang="pt-PT"/>
              <a:pPr/>
              <a:t>15</a:t>
            </a:fld>
            <a:endParaRPr lang="en-US" altLang="pt-PT" dirty="0"/>
          </a:p>
        </p:txBody>
      </p:sp>
      <p:cxnSp>
        <p:nvCxnSpPr>
          <p:cNvPr id="18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295400" y="4953000"/>
            <a:ext cx="2826415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pt-PT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Use cases</a:t>
            </a:r>
          </a:p>
          <a:p>
            <a:pPr eaLnBrk="1" hangingPunct="1">
              <a:defRPr/>
            </a:pPr>
            <a:r>
              <a:rPr kumimoji="1" lang="en-US" sz="1600" b="1" dirty="0">
                <a:solidFill>
                  <a:srgbClr val="FFFFFF"/>
                </a:solidFill>
                <a:latin typeface="Trebuchet MS" panose="020B0603020202020204" pitchFamily="34" charset="0"/>
              </a:rPr>
              <a:t>Direct </a:t>
            </a:r>
            <a:r>
              <a:rPr kumimoji="1" lang="en-US" sz="16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current</a:t>
            </a:r>
            <a:r>
              <a:rPr lang="en-US" sz="1600" dirty="0"/>
              <a:t>, Introduction</a:t>
            </a:r>
            <a:endParaRPr kumimoji="1" lang="en-US" sz="16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5302" name="Seta curvada à direita 21"/>
          <p:cNvSpPr>
            <a:spLocks noChangeArrowheads="1"/>
          </p:cNvSpPr>
          <p:nvPr/>
        </p:nvSpPr>
        <p:spPr bwMode="auto">
          <a:xfrm>
            <a:off x="3624262" y="4067175"/>
            <a:ext cx="566738" cy="788988"/>
          </a:xfrm>
          <a:prstGeom prst="curvedRightArrow">
            <a:avLst>
              <a:gd name="adj1" fmla="val 25027"/>
              <a:gd name="adj2" fmla="val 50047"/>
              <a:gd name="adj3" fmla="val 25000"/>
            </a:avLst>
          </a:prstGeom>
          <a:solidFill>
            <a:srgbClr val="C0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200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530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1" r="13239" b="4384"/>
          <a:stretch>
            <a:fillRect/>
          </a:stretch>
        </p:blipFill>
        <p:spPr bwMode="auto">
          <a:xfrm>
            <a:off x="4343400" y="3733800"/>
            <a:ext cx="437515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ângulo 13"/>
          <p:cNvSpPr>
            <a:spLocks noChangeArrowheads="1"/>
          </p:cNvSpPr>
          <p:nvPr/>
        </p:nvSpPr>
        <p:spPr bwMode="auto">
          <a:xfrm>
            <a:off x="5029200" y="1600200"/>
            <a:ext cx="2590799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en-US" sz="16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Layout </a:t>
            </a:r>
            <a:r>
              <a:rPr kumimoji="1" lang="en-US" sz="1600" b="1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of the equipment</a:t>
            </a:r>
            <a:endParaRPr kumimoji="1" lang="en-GB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itle 34"/>
          <p:cNvSpPr txBox="1">
            <a:spLocks/>
          </p:cNvSpPr>
          <p:nvPr/>
        </p:nvSpPr>
        <p:spPr>
          <a:xfrm>
            <a:off x="0" y="6096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50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Virtual desktop Prototype Electric </a:t>
            </a:r>
            <a:r>
              <a:rPr lang="en-US" dirty="0" err="1"/>
              <a:t>MAnual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VEMA</a:t>
            </a:r>
          </a:p>
        </p:txBody>
      </p:sp>
      <p:sp>
        <p:nvSpPr>
          <p:cNvPr id="55304" name="Seta para a direita 20"/>
          <p:cNvSpPr>
            <a:spLocks noChangeArrowheads="1"/>
          </p:cNvSpPr>
          <p:nvPr/>
        </p:nvSpPr>
        <p:spPr bwMode="auto">
          <a:xfrm>
            <a:off x="228600" y="2209800"/>
            <a:ext cx="466725" cy="204788"/>
          </a:xfrm>
          <a:prstGeom prst="rightArrow">
            <a:avLst>
              <a:gd name="adj1" fmla="val 50000"/>
              <a:gd name="adj2" fmla="val 50076"/>
            </a:avLst>
          </a:prstGeom>
          <a:solidFill>
            <a:srgbClr val="FF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200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09F3D4-BEA4-4BC1-8C97-D6A17C9E51F3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7347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0CF26C59-1F27-489F-9A24-11B05623F37A}" type="slidenum">
              <a:rPr lang="en-US" altLang="pt-PT"/>
              <a:pPr/>
              <a:t>16</a:t>
            </a:fld>
            <a:endParaRPr lang="en-US" altLang="pt-PT"/>
          </a:p>
        </p:txBody>
      </p:sp>
      <p:cxnSp>
        <p:nvCxnSpPr>
          <p:cNvPr id="18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3" name="Imagem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4" r="13033" b="9387"/>
          <a:stretch>
            <a:fillRect/>
          </a:stretch>
        </p:blipFill>
        <p:spPr bwMode="auto">
          <a:xfrm>
            <a:off x="0" y="1689100"/>
            <a:ext cx="4343399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Imagem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6" r="13066" b="11053"/>
          <a:stretch>
            <a:fillRect/>
          </a:stretch>
        </p:blipFill>
        <p:spPr bwMode="auto">
          <a:xfrm>
            <a:off x="5105400" y="1689100"/>
            <a:ext cx="4038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Seta para a direita 8"/>
          <p:cNvSpPr>
            <a:spLocks noChangeArrowheads="1"/>
          </p:cNvSpPr>
          <p:nvPr/>
        </p:nvSpPr>
        <p:spPr bwMode="auto">
          <a:xfrm>
            <a:off x="7731125" y="4915803"/>
            <a:ext cx="268288" cy="204788"/>
          </a:xfrm>
          <a:prstGeom prst="rightArrow">
            <a:avLst>
              <a:gd name="adj1" fmla="val 50000"/>
              <a:gd name="adj2" fmla="val 49989"/>
            </a:avLst>
          </a:prstGeom>
          <a:solidFill>
            <a:srgbClr val="FF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200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8" name="Seta para a direita 9"/>
          <p:cNvSpPr>
            <a:spLocks noChangeArrowheads="1"/>
          </p:cNvSpPr>
          <p:nvPr/>
        </p:nvSpPr>
        <p:spPr bwMode="auto">
          <a:xfrm flipH="1">
            <a:off x="619125" y="2501900"/>
            <a:ext cx="268288" cy="206375"/>
          </a:xfrm>
          <a:prstGeom prst="rightArrow">
            <a:avLst>
              <a:gd name="adj1" fmla="val 50000"/>
              <a:gd name="adj2" fmla="val 49605"/>
            </a:avLst>
          </a:prstGeom>
          <a:solidFill>
            <a:srgbClr val="FF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200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CaixaDeTexto 7"/>
          <p:cNvSpPr txBox="1">
            <a:spLocks noChangeArrowheads="1"/>
          </p:cNvSpPr>
          <p:nvPr/>
        </p:nvSpPr>
        <p:spPr bwMode="auto">
          <a:xfrm>
            <a:off x="1524000" y="1219200"/>
            <a:ext cx="6324600" cy="338554"/>
          </a:xfrm>
          <a:prstGeom prst="rect">
            <a:avLst/>
          </a:prstGeom>
          <a:solidFill>
            <a:srgbClr val="0099CC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300"/>
              </a:spcBef>
              <a:defRPr kumimoji="0" sz="1600" b="1">
                <a:solidFill>
                  <a:srgbClr val="FF0000"/>
                </a:solidFill>
                <a:latin typeface="Trebuchet MS" panose="020B0603020202020204" pitchFamily="34" charset="0"/>
              </a:defRPr>
            </a:lvl1pPr>
            <a:lvl2pPr>
              <a:defRPr kumimoji="1" sz="2600">
                <a:solidFill>
                  <a:srgbClr val="800000"/>
                </a:solidFill>
                <a:latin typeface="Arial" pitchFamily="34" charset="0"/>
              </a:defRPr>
            </a:lvl2pPr>
            <a:lvl3pPr>
              <a:defRPr kumimoji="1" sz="2400">
                <a:solidFill>
                  <a:srgbClr val="800000"/>
                </a:solidFill>
                <a:latin typeface="Arial" pitchFamily="34" charset="0"/>
              </a:defRPr>
            </a:lvl3pPr>
            <a:lvl4pPr>
              <a:defRPr kumimoji="1" sz="2000">
                <a:solidFill>
                  <a:srgbClr val="800000"/>
                </a:solidFill>
                <a:latin typeface="Arial" pitchFamily="34" charset="0"/>
              </a:defRPr>
            </a:lvl4pPr>
            <a:lvl5pPr>
              <a:defRPr kumimoji="1" sz="2000">
                <a:solidFill>
                  <a:srgbClr val="800000"/>
                </a:solidFill>
                <a:latin typeface="Arial" pitchFamily="34" charset="0"/>
              </a:defRPr>
            </a:lvl5pPr>
            <a:lvl6pPr>
              <a:defRPr kumimoji="1" sz="2000">
                <a:solidFill>
                  <a:srgbClr val="800000"/>
                </a:solidFill>
                <a:latin typeface="Arial" pitchFamily="34" charset="0"/>
              </a:defRPr>
            </a:lvl6pPr>
            <a:lvl7pPr>
              <a:defRPr kumimoji="1" sz="2000">
                <a:solidFill>
                  <a:srgbClr val="800000"/>
                </a:solidFill>
                <a:latin typeface="Arial" pitchFamily="34" charset="0"/>
              </a:defRPr>
            </a:lvl7pPr>
            <a:lvl8pPr>
              <a:defRPr kumimoji="1" sz="2000">
                <a:solidFill>
                  <a:srgbClr val="800000"/>
                </a:solidFill>
                <a:latin typeface="Arial" pitchFamily="34" charset="0"/>
              </a:defRPr>
            </a:lvl8pPr>
            <a:lvl9pPr>
              <a:defRPr kumimoji="1" sz="2000">
                <a:solidFill>
                  <a:srgbClr val="800000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dirty="0"/>
              <a:t>Menus developed for equipment and simulated circuits </a:t>
            </a:r>
            <a:endParaRPr lang="pt-PT" dirty="0"/>
          </a:p>
        </p:txBody>
      </p:sp>
      <p:sp>
        <p:nvSpPr>
          <p:cNvPr id="23" name="Title 34"/>
          <p:cNvSpPr txBox="1">
            <a:spLocks/>
          </p:cNvSpPr>
          <p:nvPr/>
        </p:nvSpPr>
        <p:spPr>
          <a:xfrm>
            <a:off x="0" y="6096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50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Virtual desktop Prototype Electric </a:t>
            </a:r>
            <a:r>
              <a:rPr lang="en-US" dirty="0" err="1"/>
              <a:t>MAnual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VEMA</a:t>
            </a:r>
          </a:p>
        </p:txBody>
      </p:sp>
      <p:pic>
        <p:nvPicPr>
          <p:cNvPr id="21" name="Imagem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r="12729" b="8253"/>
          <a:stretch>
            <a:fillRect/>
          </a:stretch>
        </p:blipFill>
        <p:spPr bwMode="auto">
          <a:xfrm>
            <a:off x="5105400" y="4264928"/>
            <a:ext cx="401118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eta para a direita 10"/>
          <p:cNvSpPr>
            <a:spLocks noChangeArrowheads="1"/>
          </p:cNvSpPr>
          <p:nvPr/>
        </p:nvSpPr>
        <p:spPr bwMode="auto">
          <a:xfrm>
            <a:off x="4876800" y="5407928"/>
            <a:ext cx="269875" cy="204787"/>
          </a:xfrm>
          <a:prstGeom prst="rightArrow">
            <a:avLst>
              <a:gd name="adj1" fmla="val 50000"/>
              <a:gd name="adj2" fmla="val 50285"/>
            </a:avLst>
          </a:prstGeom>
          <a:solidFill>
            <a:srgbClr val="FF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200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" name="Imagem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r="12553" b="8972"/>
          <a:stretch>
            <a:fillRect/>
          </a:stretch>
        </p:blipFill>
        <p:spPr bwMode="auto">
          <a:xfrm>
            <a:off x="0" y="4264928"/>
            <a:ext cx="4343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eta para a direita 11"/>
          <p:cNvSpPr>
            <a:spLocks noChangeArrowheads="1"/>
          </p:cNvSpPr>
          <p:nvPr/>
        </p:nvSpPr>
        <p:spPr bwMode="auto">
          <a:xfrm>
            <a:off x="4876800" y="2590800"/>
            <a:ext cx="268288" cy="204787"/>
          </a:xfrm>
          <a:prstGeom prst="rightArrow">
            <a:avLst>
              <a:gd name="adj1" fmla="val 50000"/>
              <a:gd name="adj2" fmla="val 49989"/>
            </a:avLst>
          </a:prstGeom>
          <a:solidFill>
            <a:srgbClr val="FF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200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Seta para a direita 10"/>
          <p:cNvSpPr>
            <a:spLocks noChangeArrowheads="1"/>
          </p:cNvSpPr>
          <p:nvPr/>
        </p:nvSpPr>
        <p:spPr bwMode="auto">
          <a:xfrm flipH="1">
            <a:off x="609600" y="5331728"/>
            <a:ext cx="269875" cy="204787"/>
          </a:xfrm>
          <a:prstGeom prst="rightArrow">
            <a:avLst>
              <a:gd name="adj1" fmla="val 50000"/>
              <a:gd name="adj2" fmla="val 50285"/>
            </a:avLst>
          </a:prstGeom>
          <a:solidFill>
            <a:srgbClr val="FF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200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84DEC3-4A75-4FCA-BBD5-75DC04337DB4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9395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F8AA426F-A71A-4C52-AC63-D88D670F979E}" type="slidenum">
              <a:rPr lang="en-US" altLang="pt-PT"/>
              <a:pPr/>
              <a:t>17</a:t>
            </a:fld>
            <a:endParaRPr lang="en-US" altLang="pt-PT"/>
          </a:p>
        </p:txBody>
      </p:sp>
      <p:cxnSp>
        <p:nvCxnSpPr>
          <p:cNvPr id="18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Rectangle 3"/>
          <p:cNvSpPr txBox="1">
            <a:spLocks noChangeArrowheads="1"/>
          </p:cNvSpPr>
          <p:nvPr/>
        </p:nvSpPr>
        <p:spPr bwMode="auto">
          <a:xfrm>
            <a:off x="457200" y="1222375"/>
            <a:ext cx="8229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  <a:buFont typeface="Monotype Sorts"/>
              <a:buBlip>
                <a:blip r:embed="rId3"/>
              </a:buBlip>
            </a:pPr>
            <a:r>
              <a:rPr lang="pt-BR" altLang="pt-PT" dirty="0">
                <a:solidFill>
                  <a:srgbClr val="215968"/>
                </a:solidFill>
                <a:latin typeface="Trebuchet MS" panose="020B0603020202020204" pitchFamily="34" charset="0"/>
              </a:rPr>
              <a:t>The aim is to:</a:t>
            </a:r>
          </a:p>
          <a:p>
            <a:pPr lvl="2" algn="just">
              <a:lnSpc>
                <a:spcPct val="150000"/>
              </a:lnSpc>
              <a:spcBef>
                <a:spcPct val="0"/>
              </a:spcBef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build a 3D lab environment in which the components can be seen and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manipulated</a:t>
            </a:r>
          </a:p>
          <a:p>
            <a:pPr lvl="2" algn="just">
              <a:lnSpc>
                <a:spcPct val="150000"/>
              </a:lnSpc>
              <a:spcBef>
                <a:spcPct val="0"/>
              </a:spcBef>
              <a:buClr>
                <a:srgbClr val="215968"/>
              </a:buClr>
              <a:buFont typeface="Wingdings" panose="05000000000000000000" pitchFamily="2" charset="2"/>
              <a:buChar char="§"/>
            </a:pPr>
            <a:endParaRPr lang="pt-PT" altLang="pt-PT" sz="1900" dirty="0">
              <a:solidFill>
                <a:srgbClr val="215968"/>
              </a:solidFill>
              <a:latin typeface="Trebuchet MS" panose="020B0603020202020204" pitchFamily="34" charset="0"/>
            </a:endParaRPr>
          </a:p>
          <a:p>
            <a:pPr lvl="2" algn="just">
              <a:lnSpc>
                <a:spcPct val="150000"/>
              </a:lnSpc>
              <a:spcBef>
                <a:spcPct val="0"/>
              </a:spcBef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give students an overview of electrical circuits and the corresponding equipment and provide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an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adapted</a:t>
            </a:r>
            <a:r>
              <a:rPr lang="pt-PT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environment</a:t>
            </a:r>
          </a:p>
          <a:p>
            <a:pPr marL="914400" lvl="2" indent="0" algn="just">
              <a:lnSpc>
                <a:spcPct val="150000"/>
              </a:lnSpc>
              <a:spcBef>
                <a:spcPct val="0"/>
              </a:spcBef>
              <a:buClr>
                <a:srgbClr val="215968"/>
              </a:buClr>
              <a:buNone/>
            </a:pP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 </a:t>
            </a:r>
          </a:p>
          <a:p>
            <a:pPr lvl="2" algn="just">
              <a:lnSpc>
                <a:spcPct val="150000"/>
              </a:lnSpc>
              <a:spcBef>
                <a:spcPct val="0"/>
              </a:spcBef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allow students to contact and train with the virtual environment and be quickly involved in minor electrical projects using this virtual lab</a:t>
            </a:r>
          </a:p>
        </p:txBody>
      </p:sp>
      <p:sp>
        <p:nvSpPr>
          <p:cNvPr id="13" name="Title 34"/>
          <p:cNvSpPr txBox="1">
            <a:spLocks/>
          </p:cNvSpPr>
          <p:nvPr/>
        </p:nvSpPr>
        <p:spPr>
          <a:xfrm>
            <a:off x="0" y="6096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50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Virtual desktop Prototype Electric </a:t>
            </a:r>
            <a:r>
              <a:rPr lang="en-US" dirty="0" err="1"/>
              <a:t>MAnual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VEMA</a:t>
            </a:r>
          </a:p>
        </p:txBody>
      </p:sp>
    </p:spTree>
    <p:extLst>
      <p:ext uri="{BB962C8B-B14F-4D97-AF65-F5344CB8AC3E}">
        <p14:creationId xmlns:p14="http://schemas.microsoft.com/office/powerpoint/2010/main" val="20186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33338" y="609600"/>
            <a:ext cx="2657475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500" dirty="0">
                <a:solidFill>
                  <a:srgbClr val="0000FF"/>
                </a:solidFill>
                <a:latin typeface="Georgia" pitchFamily="18" charset="0"/>
              </a:rPr>
              <a:t>Discussion</a:t>
            </a:r>
            <a:endParaRPr lang="en-US" sz="25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9C08F8-8862-442E-8530-A5A846DD4598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C9D50FFD-7966-4F35-80A5-570D302D7098}" type="slidenum">
              <a:rPr lang="en-US" altLang="pt-PT"/>
              <a:pPr/>
              <a:t>18</a:t>
            </a:fld>
            <a:endParaRPr lang="en-US" altLang="pt-PT"/>
          </a:p>
        </p:txBody>
      </p:sp>
      <p:cxnSp>
        <p:nvCxnSpPr>
          <p:cNvPr id="18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6" name="Rectangle 3"/>
          <p:cNvSpPr txBox="1">
            <a:spLocks noChangeArrowheads="1"/>
          </p:cNvSpPr>
          <p:nvPr/>
        </p:nvSpPr>
        <p:spPr bwMode="auto">
          <a:xfrm>
            <a:off x="300251" y="1140487"/>
            <a:ext cx="8411949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30000"/>
              </a:lnSpc>
              <a:buClr>
                <a:srgbClr val="FF0000"/>
              </a:buClr>
              <a:buFont typeface="Monotype Sorts"/>
              <a:buBlip>
                <a:blip r:embed="rId3"/>
              </a:buBlip>
            </a:pPr>
            <a:r>
              <a:rPr lang="pt-BR" altLang="pt-PT" dirty="0">
                <a:solidFill>
                  <a:srgbClr val="215968"/>
                </a:solidFill>
                <a:latin typeface="Trebuchet MS" panose="020B0603020202020204" pitchFamily="34" charset="0"/>
              </a:rPr>
              <a:t>Discussion</a:t>
            </a:r>
            <a:r>
              <a:rPr lang="pt-BR" altLang="pt-PT" sz="2200" dirty="0">
                <a:solidFill>
                  <a:srgbClr val="215968"/>
                </a:solidFill>
                <a:latin typeface="Calibri" panose="020F0502020204030204" pitchFamily="34" charset="0"/>
              </a:rPr>
              <a:t>:</a:t>
            </a:r>
          </a:p>
          <a:p>
            <a:pPr lvl="2" algn="just">
              <a:lnSpc>
                <a:spcPct val="150000"/>
              </a:lnSpc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Theories of education and cognitive science support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the role of VR as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a training tool</a:t>
            </a:r>
          </a:p>
          <a:p>
            <a:pPr lvl="2" algn="just">
              <a:lnSpc>
                <a:spcPct val="150000"/>
              </a:lnSpc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Interaction with an environment or a process is fundamental to the learning process</a:t>
            </a:r>
          </a:p>
          <a:p>
            <a:pPr lvl="2" algn="just">
              <a:lnSpc>
                <a:spcPct val="150000"/>
              </a:lnSpc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Students learn through their experience of the world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in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a process of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construction of knowledge</a:t>
            </a:r>
            <a:endParaRPr lang="en-US" altLang="pt-PT" sz="1900" dirty="0">
              <a:solidFill>
                <a:srgbClr val="215968"/>
              </a:solidFill>
              <a:latin typeface="Trebuchet MS" panose="020B0603020202020204" pitchFamily="34" charset="0"/>
            </a:endParaRPr>
          </a:p>
          <a:p>
            <a:pPr lvl="2" algn="just">
              <a:lnSpc>
                <a:spcPct val="150000"/>
              </a:lnSpc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VR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can be a useful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tool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because it confirms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that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knowledge must be acquired through contextualized activities in authentic situations</a:t>
            </a:r>
          </a:p>
          <a:p>
            <a:pPr lvl="2" algn="just">
              <a:lnSpc>
                <a:spcPct val="150000"/>
              </a:lnSpc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Students acquire more information if the physical senses are more involved in the learning process</a:t>
            </a:r>
          </a:p>
        </p:txBody>
      </p:sp>
    </p:spTree>
    <p:extLst>
      <p:ext uri="{BB962C8B-B14F-4D97-AF65-F5344CB8AC3E}">
        <p14:creationId xmlns:p14="http://schemas.microsoft.com/office/powerpoint/2010/main" val="30064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1981200" cy="609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500" dirty="0">
                <a:solidFill>
                  <a:srgbClr val="0000FF"/>
                </a:solidFill>
                <a:latin typeface="Georgia" pitchFamily="18" charset="0"/>
              </a:rPr>
              <a:t>Introduction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PT" smtClean="0">
                <a:solidFill>
                  <a:schemeClr val="bg1"/>
                </a:solidFill>
              </a:rPr>
              <a:t>UPEC2012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78405B4-07EB-41EB-8A98-CD4FC2CA292B}" type="slidenum">
              <a:rPr lang="en-US" altLang="pt-PT"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pt-PT" sz="12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34157" y="1898789"/>
            <a:ext cx="8675687" cy="38377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6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8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Main project objectives:</a:t>
            </a:r>
            <a:endParaRPr lang="lv-LV" sz="38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  <a:p>
            <a:pPr marL="812800" indent="-45720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en-US" sz="3000" dirty="0">
                <a:solidFill>
                  <a:schemeClr val="bg1"/>
                </a:solidFill>
                <a:latin typeface="Trebuchet MS" pitchFamily="34" charset="0"/>
              </a:rPr>
              <a:t>Improve vocational training curricular units of "Electrical Engineering“</a:t>
            </a:r>
          </a:p>
          <a:p>
            <a:pPr marL="812800" indent="-45720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en-US" sz="3000" dirty="0">
                <a:solidFill>
                  <a:schemeClr val="bg1"/>
                </a:solidFill>
                <a:latin typeface="Trebuchet MS" pitchFamily="34" charset="0"/>
              </a:rPr>
              <a:t> Create interactive learning tools for: </a:t>
            </a:r>
            <a:endParaRPr kumimoji="1" lang="en-GB" sz="3000" dirty="0">
              <a:solidFill>
                <a:schemeClr val="bg1"/>
              </a:solidFill>
              <a:latin typeface="Trebuchet MS" pitchFamily="34" charset="0"/>
            </a:endParaRPr>
          </a:p>
          <a:p>
            <a:pPr marL="1438275" lvl="1" indent="-258763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kumimoji="1" lang="pt-BR" sz="2800" dirty="0">
                <a:solidFill>
                  <a:schemeClr val="bg1"/>
                </a:solidFill>
                <a:latin typeface="Trebuchet MS" pitchFamily="34" charset="0"/>
              </a:rPr>
              <a:t>Circuit </a:t>
            </a:r>
            <a:r>
              <a:rPr kumimoji="1" lang="pt-BR" sz="2800" dirty="0" smtClean="0">
                <a:solidFill>
                  <a:schemeClr val="bg1"/>
                </a:solidFill>
                <a:latin typeface="Trebuchet MS" pitchFamily="34" charset="0"/>
              </a:rPr>
              <a:t>Theory</a:t>
            </a:r>
            <a:endParaRPr kumimoji="1" lang="en-GB" sz="2800" dirty="0">
              <a:solidFill>
                <a:schemeClr val="bg1"/>
              </a:solidFill>
              <a:latin typeface="Trebuchet MS" pitchFamily="34" charset="0"/>
            </a:endParaRPr>
          </a:p>
          <a:p>
            <a:pPr marL="1438275" lvl="1" indent="-258763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kumimoji="1" lang="en-GB" sz="2800" dirty="0">
                <a:solidFill>
                  <a:schemeClr val="bg1"/>
                </a:solidFill>
                <a:latin typeface="Trebuchet MS" pitchFamily="34" charset="0"/>
              </a:rPr>
              <a:t>Analysis of Electric Circuits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-25400" y="541360"/>
            <a:ext cx="3124200" cy="70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500" dirty="0">
                <a:solidFill>
                  <a:srgbClr val="0000FF"/>
                </a:solidFill>
                <a:latin typeface="Georgia" pitchFamily="18" charset="0"/>
              </a:rPr>
              <a:t>Expectations</a:t>
            </a:r>
            <a:endParaRPr lang="en-US" sz="25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11E32C-6BB5-4531-B2F8-00F2B7F2B9BE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492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A04F7C84-6C4A-4AEE-B69E-C4D0F3E06B85}" type="slidenum">
              <a:rPr lang="en-US" altLang="pt-PT"/>
              <a:pPr/>
              <a:t>19</a:t>
            </a:fld>
            <a:endParaRPr lang="en-US" altLang="pt-PT"/>
          </a:p>
        </p:txBody>
      </p:sp>
      <p:cxnSp>
        <p:nvCxnSpPr>
          <p:cNvPr id="18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4" name="Rectangle 3"/>
          <p:cNvSpPr txBox="1">
            <a:spLocks noChangeArrowheads="1"/>
          </p:cNvSpPr>
          <p:nvPr/>
        </p:nvSpPr>
        <p:spPr bwMode="auto">
          <a:xfrm>
            <a:off x="308968" y="1222375"/>
            <a:ext cx="837783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30000"/>
              </a:lnSpc>
              <a:buClr>
                <a:srgbClr val="FF0000"/>
              </a:buClr>
              <a:buFont typeface="Monotype Sorts"/>
              <a:buBlip>
                <a:blip r:embed="rId3"/>
              </a:buBlip>
            </a:pPr>
            <a:r>
              <a:rPr lang="pt-BR" altLang="pt-PT" dirty="0">
                <a:solidFill>
                  <a:srgbClr val="215968"/>
                </a:solidFill>
                <a:latin typeface="Trebuchet MS" panose="020B0603020202020204" pitchFamily="34" charset="0"/>
              </a:rPr>
              <a:t>The work </a:t>
            </a:r>
            <a:r>
              <a:rPr lang="pt-BR" altLang="pt-PT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intends to</a:t>
            </a:r>
            <a:r>
              <a:rPr lang="pt-BR" altLang="pt-PT" dirty="0">
                <a:solidFill>
                  <a:srgbClr val="215968"/>
                </a:solidFill>
                <a:latin typeface="Trebuchet MS" panose="020B0603020202020204" pitchFamily="34" charset="0"/>
              </a:rPr>
              <a:t>:</a:t>
            </a:r>
          </a:p>
          <a:p>
            <a:pPr lvl="2" algn="just">
              <a:lnSpc>
                <a:spcPct val="150000"/>
              </a:lnSpc>
              <a:spcAft>
                <a:spcPts val="1200"/>
              </a:spcAft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develop a system of lessons on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Circuit Theory (specific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domain)</a:t>
            </a:r>
            <a:endParaRPr lang="en-US" altLang="pt-PT" sz="1900" dirty="0">
              <a:solidFill>
                <a:srgbClr val="215968"/>
              </a:solidFill>
              <a:latin typeface="Trebuchet MS" panose="020B0603020202020204" pitchFamily="34" charset="0"/>
            </a:endParaRPr>
          </a:p>
          <a:p>
            <a:pPr lvl="2" algn="just">
              <a:lnSpc>
                <a:spcPct val="150000"/>
              </a:lnSpc>
              <a:spcAft>
                <a:spcPts val="1200"/>
              </a:spcAft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associate this tool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with current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teaching techniques, improving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the teaching methods</a:t>
            </a:r>
            <a:endParaRPr lang="pt-BR" altLang="pt-PT" sz="1900" dirty="0">
              <a:solidFill>
                <a:srgbClr val="215968"/>
              </a:solidFill>
              <a:latin typeface="Trebuchet MS" panose="020B0603020202020204" pitchFamily="34" charset="0"/>
            </a:endParaRPr>
          </a:p>
          <a:p>
            <a:pPr lvl="2" algn="just">
              <a:lnSpc>
                <a:spcPct val="150000"/>
              </a:lnSpc>
              <a:spcAft>
                <a:spcPts val="1200"/>
              </a:spcAft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use the circuit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simulator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as a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student-centered 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educational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tool</a:t>
            </a:r>
            <a:endParaRPr lang="en-US" altLang="pt-PT" sz="1900" dirty="0">
              <a:solidFill>
                <a:srgbClr val="215968"/>
              </a:solidFill>
              <a:latin typeface="Trebuchet MS" panose="020B0603020202020204" pitchFamily="34" charset="0"/>
            </a:endParaRPr>
          </a:p>
          <a:p>
            <a:pPr lvl="2" algn="just">
              <a:lnSpc>
                <a:spcPct val="150000"/>
              </a:lnSpc>
              <a:spcAft>
                <a:spcPts val="1200"/>
              </a:spcAft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make use of techniques of Virtual Reality systems for users who have no previous knowledge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on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the subject </a:t>
            </a:r>
          </a:p>
          <a:p>
            <a:pPr lvl="2" algn="just">
              <a:lnSpc>
                <a:spcPct val="150000"/>
              </a:lnSpc>
              <a:buClr>
                <a:srgbClr val="215968"/>
              </a:buClr>
              <a:buFont typeface="Wingdings" panose="05000000000000000000" pitchFamily="2" charset="2"/>
              <a:buChar char="§"/>
            </a:pP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create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a low-cost tool to be used as a support </a:t>
            </a:r>
            <a:r>
              <a:rPr lang="en-US" altLang="pt-PT" sz="1900" dirty="0" smtClean="0">
                <a:solidFill>
                  <a:srgbClr val="215968"/>
                </a:solidFill>
                <a:latin typeface="Trebuchet MS" panose="020B0603020202020204" pitchFamily="34" charset="0"/>
              </a:rPr>
              <a:t>in the lab or </a:t>
            </a:r>
            <a:r>
              <a:rPr lang="en-US" altLang="pt-PT" sz="1900" dirty="0">
                <a:solidFill>
                  <a:srgbClr val="215968"/>
                </a:solidFill>
                <a:latin typeface="Trebuchet MS" panose="020B0603020202020204" pitchFamily="34" charset="0"/>
              </a:rPr>
              <a:t>remotely through an educational license</a:t>
            </a:r>
          </a:p>
        </p:txBody>
      </p:sp>
    </p:spTree>
    <p:extLst>
      <p:ext uri="{BB962C8B-B14F-4D97-AF65-F5344CB8AC3E}">
        <p14:creationId xmlns:p14="http://schemas.microsoft.com/office/powerpoint/2010/main" val="36436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4343400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500" dirty="0">
                <a:solidFill>
                  <a:srgbClr val="0000FF"/>
                </a:solidFill>
                <a:latin typeface="Georgia" pitchFamily="18" charset="0"/>
              </a:rPr>
              <a:t>Conclusions and future work</a:t>
            </a:r>
            <a:endParaRPr lang="en-US" sz="25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27CA77-7498-4D25-9677-01FFDBAAFCD4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5540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83C6592C-47D6-4B34-B895-301132D61989}" type="slidenum">
              <a:rPr lang="en-US" altLang="pt-PT"/>
              <a:pPr/>
              <a:t>20</a:t>
            </a:fld>
            <a:endParaRPr lang="en-US" altLang="pt-PT"/>
          </a:p>
        </p:txBody>
      </p:sp>
      <p:cxnSp>
        <p:nvCxnSpPr>
          <p:cNvPr id="18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31800" y="1371600"/>
            <a:ext cx="82804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As the desktop Virtual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Reality applications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are reusable, and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easily updated, they potentially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allow a reduction in the budgets of preparation and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training</a:t>
            </a:r>
            <a:r>
              <a:rPr lang="pt-PT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It presents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itself as a very attractive option both for education and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industry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because it is possible to distribute them on the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web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The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VR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desktop applications create new opportunities for each student to get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more actively involved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in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his/her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own learning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4743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75F1EF-8B41-4CF0-B268-645768E236E2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587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4022B1BD-8627-47E1-834C-714848D60FBB}" type="slidenum">
              <a:rPr lang="en-US" altLang="pt-PT"/>
              <a:pPr/>
              <a:t>21</a:t>
            </a:fld>
            <a:endParaRPr lang="en-US" altLang="pt-PT"/>
          </a:p>
        </p:txBody>
      </p:sp>
      <p:cxnSp>
        <p:nvCxnSpPr>
          <p:cNvPr id="18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31800" y="1260144"/>
            <a:ext cx="82804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The VEMA prototype contributes to the construction of new virtual environments, benefiting the communication between teachers and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students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VEMA is a E-learning platform that promotes interaction and experimentation through technological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resources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t-PT" sz="2000" i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VEMA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consists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of experimental interactive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scenes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VEMA is not seen as a replacement of the traditional teaching methods, but as an additional resource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4343400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500" dirty="0">
                <a:solidFill>
                  <a:srgbClr val="0000FF"/>
                </a:solidFill>
                <a:latin typeface="Georgia" pitchFamily="18" charset="0"/>
              </a:rPr>
              <a:t>Conclusions and future work</a:t>
            </a:r>
            <a:endParaRPr lang="en-US" sz="2500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82965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26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93143" y="353982"/>
            <a:ext cx="1182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25.09.14</a:t>
            </a:r>
            <a:endParaRPr lang="nl-NL" sz="12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9" name="Afbeelding 8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1" y="345492"/>
            <a:ext cx="730511" cy="309133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53096" y="1314991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cs typeface="Trebuchet MS"/>
              </a:rPr>
              <a:t>INNOVATION IN TEACHING AND LEARNING IN HIGHER EDUCATION WITH 3D VIRTUAL TECHNOLOGIES</a:t>
            </a:r>
            <a:endParaRPr lang="nl-NL" sz="2800" b="1" dirty="0" smtClean="0">
              <a:latin typeface="Trebuchet MS"/>
              <a:cs typeface="Trebuchet M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" y="3472353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latin typeface="+mj-lt"/>
                <a:ea typeface="+mj-ea"/>
                <a:cs typeface="Trebuchet MS"/>
              </a:rPr>
              <a:t>Fernando </a:t>
            </a:r>
            <a:r>
              <a:rPr lang="pt-PT" sz="2800" b="1" dirty="0">
                <a:latin typeface="+mj-lt"/>
                <a:ea typeface="+mj-ea"/>
                <a:cs typeface="Trebuchet MS"/>
              </a:rPr>
              <a:t>Maciel Barbosa </a:t>
            </a:r>
            <a:r>
              <a:rPr lang="pt-PT" sz="1600" b="1" dirty="0">
                <a:cs typeface="Trebuchet MS"/>
              </a:rPr>
              <a:t/>
            </a:r>
            <a:br>
              <a:rPr lang="pt-PT" sz="1600" b="1" dirty="0">
                <a:cs typeface="Trebuchet MS"/>
              </a:rPr>
            </a:br>
            <a:r>
              <a:rPr lang="pt-PT" sz="1600" b="1" dirty="0">
                <a:cs typeface="Trebuchet MS"/>
              </a:rPr>
              <a:t/>
            </a:r>
            <a:br>
              <a:rPr lang="pt-PT" sz="1600" b="1" dirty="0">
                <a:cs typeface="Trebuchet MS"/>
              </a:rPr>
            </a:br>
            <a:r>
              <a:rPr lang="pt-PT" sz="1600" b="1" dirty="0">
                <a:cs typeface="Trebuchet MS"/>
              </a:rPr>
              <a:t/>
            </a:r>
            <a:br>
              <a:rPr lang="pt-PT" sz="1600" b="1" dirty="0">
                <a:cs typeface="Trebuchet MS"/>
              </a:rPr>
            </a:br>
            <a:r>
              <a:rPr lang="pt-PT" sz="1600" b="1" dirty="0">
                <a:cs typeface="Trebuchet MS"/>
              </a:rPr>
              <a:t> </a:t>
            </a:r>
            <a:br>
              <a:rPr lang="pt-PT" sz="1600" b="1" dirty="0">
                <a:cs typeface="Trebuchet MS"/>
              </a:rPr>
            </a:br>
            <a:r>
              <a:rPr lang="pt-PT" sz="1600" b="1" dirty="0" smtClean="0">
                <a:cs typeface="Trebuchet MS"/>
              </a:rPr>
              <a:t>Faculdade </a:t>
            </a:r>
            <a:r>
              <a:rPr lang="pt-PT" sz="1600" b="1" dirty="0">
                <a:cs typeface="Trebuchet MS"/>
              </a:rPr>
              <a:t>de Engenharia da Universidade do Porto (FEUP) e INESC </a:t>
            </a:r>
            <a:r>
              <a:rPr lang="pt-PT" sz="1600" b="1" dirty="0" smtClean="0">
                <a:cs typeface="Trebuchet MS"/>
              </a:rPr>
              <a:t>TEC</a:t>
            </a:r>
            <a:endParaRPr lang="nl-NL" sz="1600" b="1" dirty="0">
              <a:latin typeface="Trebuchet MS"/>
              <a:cs typeface="Trebuchet M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0"/>
          <p:cNvSpPr txBox="1"/>
          <p:nvPr/>
        </p:nvSpPr>
        <p:spPr>
          <a:xfrm>
            <a:off x="1009990" y="353982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- event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35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9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PT" smtClean="0">
                <a:solidFill>
                  <a:schemeClr val="bg1"/>
                </a:solidFill>
              </a:rPr>
              <a:t>UPEC2012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CE1BDAF3-0A1B-4D06-AFDF-75AF40408DC9}" type="slidenum">
              <a:rPr lang="en-US" altLang="pt-PT"/>
              <a:pPr/>
              <a:t>2</a:t>
            </a:fld>
            <a:endParaRPr lang="en-US" altLang="pt-P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7350" y="1867471"/>
            <a:ext cx="83693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2438" indent="-2698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lv-LV" altLang="pt-PT" sz="19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pt-PT" dirty="0" smtClean="0">
                <a:solidFill>
                  <a:srgbClr val="254061"/>
                </a:solidFill>
                <a:latin typeface="Trebuchet MS" panose="020B0603020202020204" pitchFamily="34" charset="0"/>
              </a:rPr>
              <a:t>Students </a:t>
            </a:r>
            <a:r>
              <a:rPr lang="en-US" altLang="pt-PT" dirty="0">
                <a:solidFill>
                  <a:srgbClr val="254061"/>
                </a:solidFill>
                <a:latin typeface="Trebuchet MS" panose="020B0603020202020204" pitchFamily="34" charset="0"/>
              </a:rPr>
              <a:t>of Theory and </a:t>
            </a:r>
            <a:r>
              <a:rPr lang="en-US" altLang="pt-PT" dirty="0" smtClean="0">
                <a:solidFill>
                  <a:srgbClr val="254061"/>
                </a:solidFill>
                <a:latin typeface="Trebuchet MS" panose="020B0603020202020204" pitchFamily="34" charset="0"/>
              </a:rPr>
              <a:t>Analysis of </a:t>
            </a:r>
            <a:r>
              <a:rPr lang="en-US" altLang="pt-PT" dirty="0">
                <a:solidFill>
                  <a:srgbClr val="254061"/>
                </a:solidFill>
                <a:latin typeface="Trebuchet MS" panose="020B0603020202020204" pitchFamily="34" charset="0"/>
              </a:rPr>
              <a:t>electrical circuits in curricular units of </a:t>
            </a:r>
            <a:r>
              <a:rPr lang="en-US" altLang="pt-PT" dirty="0" smtClean="0">
                <a:solidFill>
                  <a:srgbClr val="254061"/>
                </a:solidFill>
                <a:latin typeface="Trebuchet MS" panose="020B0603020202020204" pitchFamily="34" charset="0"/>
              </a:rPr>
              <a:t>“Electrical Engineering”</a:t>
            </a:r>
            <a:endParaRPr lang="en-US" altLang="pt-PT" dirty="0">
              <a:solidFill>
                <a:srgbClr val="254061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pt-PT" dirty="0" smtClean="0">
                <a:solidFill>
                  <a:srgbClr val="254061"/>
                </a:solidFill>
                <a:latin typeface="Trebuchet MS" panose="020B0603020202020204" pitchFamily="34" charset="0"/>
              </a:rPr>
              <a:t>Teachers </a:t>
            </a:r>
            <a:r>
              <a:rPr lang="en-US" altLang="pt-PT" dirty="0">
                <a:solidFill>
                  <a:srgbClr val="254061"/>
                </a:solidFill>
                <a:latin typeface="Trebuchet MS" panose="020B0603020202020204" pitchFamily="34" charset="0"/>
              </a:rPr>
              <a:t>and trainers in vocational education</a:t>
            </a:r>
          </a:p>
          <a:p>
            <a:pPr lvl="1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PT" altLang="pt-PT" dirty="0" smtClean="0">
                <a:solidFill>
                  <a:srgbClr val="254061"/>
                </a:solidFill>
                <a:latin typeface="Trebuchet MS" panose="020B0603020202020204" pitchFamily="34" charset="0"/>
              </a:rPr>
              <a:t>Individual </a:t>
            </a:r>
            <a:r>
              <a:rPr lang="en-GB" altLang="pt-PT" dirty="0" smtClean="0">
                <a:solidFill>
                  <a:srgbClr val="254061"/>
                </a:solidFill>
                <a:latin typeface="Trebuchet MS" panose="020B0603020202020204" pitchFamily="34" charset="0"/>
              </a:rPr>
              <a:t>learners</a:t>
            </a:r>
          </a:p>
          <a:p>
            <a:pPr lvl="1">
              <a:lnSpc>
                <a:spcPct val="150000"/>
              </a:lnSpc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pt-PT" dirty="0" smtClean="0">
                <a:solidFill>
                  <a:srgbClr val="254061"/>
                </a:solidFill>
                <a:latin typeface="Trebuchet MS" panose="020B0603020202020204" pitchFamily="34" charset="0"/>
              </a:rPr>
              <a:t>Adult education </a:t>
            </a:r>
            <a:r>
              <a:rPr lang="pt-PT" altLang="pt-PT" dirty="0" smtClean="0">
                <a:solidFill>
                  <a:srgbClr val="254061"/>
                </a:solidFill>
                <a:latin typeface="Trebuchet MS" panose="020B0603020202020204" pitchFamily="34" charset="0"/>
              </a:rPr>
              <a:t>centres</a:t>
            </a:r>
            <a:endParaRPr lang="en-GB" altLang="pt-PT" dirty="0">
              <a:solidFill>
                <a:srgbClr val="25406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547404" y="1414462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GB" sz="2400" kern="0" dirty="0">
                <a:latin typeface="Trebuchet MS" pitchFamily="34" charset="0"/>
              </a:rPr>
              <a:t>Main target groups</a:t>
            </a:r>
            <a:endParaRPr lang="pt-PT" sz="2400" dirty="0"/>
          </a:p>
        </p:txBody>
      </p:sp>
      <p:sp>
        <p:nvSpPr>
          <p:cNvPr id="14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19812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>
                <a:solidFill>
                  <a:srgbClr val="0000FF"/>
                </a:solidFill>
                <a:latin typeface="Georgia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8740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PT" smtClean="0">
                <a:solidFill>
                  <a:schemeClr val="bg1"/>
                </a:solidFill>
              </a:rPr>
              <a:t>UPEC2012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ângulo 2"/>
          <p:cNvSpPr/>
          <p:nvPr/>
        </p:nvSpPr>
        <p:spPr>
          <a:xfrm>
            <a:off x="307072" y="1559115"/>
            <a:ext cx="8482084" cy="478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Possibility of using Virtual </a:t>
            </a:r>
            <a:r>
              <a:rPr lang="en-US" sz="2000" b="1" dirty="0" smtClean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Reality Systems (</a:t>
            </a:r>
            <a:r>
              <a:rPr lang="en-US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VRS)  </a:t>
            </a:r>
          </a:p>
          <a:p>
            <a:pPr marL="536575" indent="-274638" eaLnBrk="1" hangingPunct="1">
              <a:lnSpc>
                <a:spcPct val="125000"/>
              </a:lnSpc>
              <a:buFont typeface="Arial" pitchFamily="34" charset="0"/>
              <a:buChar char="–"/>
              <a:defRPr/>
            </a:pPr>
            <a:r>
              <a:rPr lang="en-US" dirty="0">
                <a:latin typeface="Arial" charset="0"/>
                <a:cs typeface="Arial" charset="0"/>
              </a:rPr>
              <a:t>Users can interact with images and visualize objects from different angles</a:t>
            </a:r>
          </a:p>
          <a:p>
            <a:pPr marL="261937" eaLnBrk="1" hangingPunct="1">
              <a:lnSpc>
                <a:spcPct val="125000"/>
              </a:lnSpc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261938" indent="-261938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Importance of Virtual </a:t>
            </a:r>
            <a:r>
              <a:rPr lang="en-US" sz="2000" b="1" dirty="0" smtClean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Reality Systems in </a:t>
            </a:r>
            <a:r>
              <a:rPr lang="en-US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education </a:t>
            </a:r>
          </a:p>
          <a:p>
            <a:pPr marL="536575" indent="-274638" eaLnBrk="1" hangingPunct="1">
              <a:lnSpc>
                <a:spcPct val="125000"/>
              </a:lnSpc>
              <a:buFont typeface="Arial" pitchFamily="34" charset="0"/>
              <a:buChar char="–"/>
              <a:defRPr/>
            </a:pPr>
            <a:r>
              <a:rPr lang="en-US" dirty="0">
                <a:latin typeface="Arial" charset="0"/>
                <a:cs typeface="Arial" charset="0"/>
              </a:rPr>
              <a:t>Development of educational software varied for different themes, providing a continuous improvement in the interaction of information</a:t>
            </a:r>
          </a:p>
          <a:p>
            <a:pPr marL="261937" eaLnBrk="1" hangingPunct="1">
              <a:lnSpc>
                <a:spcPct val="125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    </a:t>
            </a:r>
          </a:p>
          <a:p>
            <a:pPr marL="261938" indent="-261938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Use of VRS techniques for distance education</a:t>
            </a:r>
          </a:p>
          <a:p>
            <a:pPr marL="536575" indent="-274638" eaLnBrk="1" hangingPunct="1">
              <a:lnSpc>
                <a:spcPct val="125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Arial" charset="0"/>
                <a:cs typeface="Arial" charset="0"/>
              </a:rPr>
              <a:t>Strengthening of the processes of teaching and learning without face-to-face interaction, with the knowledge to be transmitted in part or as a whole using the technology</a:t>
            </a:r>
          </a:p>
          <a:p>
            <a:pPr marL="536575" indent="-274638" eaLnBrk="1" hangingPunct="1">
              <a:lnSpc>
                <a:spcPct val="125000"/>
              </a:lnSpc>
              <a:buFont typeface="Arial" pitchFamily="34" charset="0"/>
              <a:buChar char="–"/>
              <a:defRPr/>
            </a:pPr>
            <a:r>
              <a:rPr lang="en-US" dirty="0">
                <a:latin typeface="Arial" charset="0"/>
                <a:cs typeface="Arial" charset="0"/>
              </a:rPr>
              <a:t>New forms of learning occur by adding greater dynamism of the information, taking a vital role in education</a:t>
            </a:r>
          </a:p>
        </p:txBody>
      </p:sp>
      <p:sp>
        <p:nvSpPr>
          <p:cNvPr id="20485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EB4B47E2-DFE8-4CD1-B930-D39527A100F4}" type="slidenum">
              <a:rPr lang="en-US" altLang="pt-PT"/>
              <a:pPr/>
              <a:t>3</a:t>
            </a:fld>
            <a:endParaRPr lang="en-US" altLang="pt-PT"/>
          </a:p>
        </p:txBody>
      </p:sp>
      <p:sp>
        <p:nvSpPr>
          <p:cNvPr id="13" name="Title 34"/>
          <p:cNvSpPr txBox="1">
            <a:spLocks/>
          </p:cNvSpPr>
          <p:nvPr/>
        </p:nvSpPr>
        <p:spPr>
          <a:xfrm>
            <a:off x="0" y="6096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50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008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PT" smtClean="0">
                <a:solidFill>
                  <a:schemeClr val="bg1"/>
                </a:solidFill>
              </a:rPr>
              <a:t>UPEC2012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D00B3E-9D22-4230-B190-DE6BE1CDD918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ângulo 2"/>
          <p:cNvSpPr/>
          <p:nvPr/>
        </p:nvSpPr>
        <p:spPr>
          <a:xfrm>
            <a:off x="228600" y="1523886"/>
            <a:ext cx="85344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indent="-261938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Simulation of reality  </a:t>
            </a:r>
          </a:p>
          <a:p>
            <a:pPr marL="536575" indent="-274638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Arial" charset="0"/>
                <a:cs typeface="Arial" charset="0"/>
              </a:rPr>
              <a:t>The simulation </a:t>
            </a:r>
            <a:r>
              <a:rPr lang="en-GB" dirty="0" smtClean="0">
                <a:latin typeface="Arial" charset="0"/>
                <a:cs typeface="Arial" charset="0"/>
              </a:rPr>
              <a:t>is </a:t>
            </a:r>
            <a:r>
              <a:rPr lang="en-GB" dirty="0">
                <a:latin typeface="Arial" charset="0"/>
                <a:cs typeface="Arial" charset="0"/>
              </a:rPr>
              <a:t>an imitation of a real-world system</a:t>
            </a:r>
          </a:p>
          <a:p>
            <a:pPr marL="536575" indent="-274638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Arial" charset="0"/>
                <a:cs typeface="Arial" charset="0"/>
              </a:rPr>
              <a:t>The system transforms and adapts itself, creating new situations for the user</a:t>
            </a:r>
          </a:p>
          <a:p>
            <a:pPr marL="536575" indent="-274638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Arial" charset="0"/>
                <a:cs typeface="Arial" charset="0"/>
              </a:rPr>
              <a:t>Virtual reality allows the simulation of real world experiences, saving time and money and allows to achieve goals that often would not be so easily achieved</a:t>
            </a:r>
          </a:p>
          <a:p>
            <a:pPr marL="261938" indent="-261938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Concept</a:t>
            </a:r>
          </a:p>
          <a:p>
            <a:pPr marL="536575" indent="-274638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Arial" charset="0"/>
                <a:cs typeface="Arial" charset="0"/>
              </a:rPr>
              <a:t>Interactivity in the virtual environment is the ability to give instructions to the system through actions performed on it and its objects</a:t>
            </a:r>
          </a:p>
          <a:p>
            <a:pPr marL="536575" indent="-274638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Arial" charset="0"/>
                <a:cs typeface="Arial" charset="0"/>
              </a:rPr>
              <a:t>The labour market requires an investment in new skills and knowledge </a:t>
            </a:r>
            <a:r>
              <a:rPr lang="en-GB" dirty="0" smtClean="0">
                <a:latin typeface="Arial" charset="0"/>
                <a:cs typeface="Arial" charset="0"/>
              </a:rPr>
              <a:t>so that professionals </a:t>
            </a:r>
            <a:r>
              <a:rPr lang="en-GB" dirty="0">
                <a:latin typeface="Arial" charset="0"/>
                <a:cs typeface="Arial" charset="0"/>
              </a:rPr>
              <a:t>can operate the equipment and working tools, successfully and with quality</a:t>
            </a:r>
          </a:p>
        </p:txBody>
      </p:sp>
      <p:sp>
        <p:nvSpPr>
          <p:cNvPr id="22534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58FBDA95-F189-4545-8895-7D7B769A6081}" type="slidenum">
              <a:rPr lang="en-US" altLang="pt-PT"/>
              <a:pPr/>
              <a:t>4</a:t>
            </a:fld>
            <a:endParaRPr lang="en-US" altLang="pt-PT"/>
          </a:p>
        </p:txBody>
      </p:sp>
      <p:sp>
        <p:nvSpPr>
          <p:cNvPr id="14" name="Title 34"/>
          <p:cNvSpPr txBox="1">
            <a:spLocks/>
          </p:cNvSpPr>
          <p:nvPr/>
        </p:nvSpPr>
        <p:spPr>
          <a:xfrm>
            <a:off x="0" y="6096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50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013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PT" smtClean="0">
                <a:solidFill>
                  <a:schemeClr val="bg1"/>
                </a:solidFill>
              </a:rPr>
              <a:t>UPEC2012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99F86-31D9-4AAE-8DE1-2E1662910FD9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ângulo 2"/>
          <p:cNvSpPr/>
          <p:nvPr/>
        </p:nvSpPr>
        <p:spPr>
          <a:xfrm>
            <a:off x="284328" y="1567149"/>
            <a:ext cx="8402471" cy="427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The proposed system – basic principles 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536575" indent="-274638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rebuchet MS" pitchFamily="34" charset="0"/>
                <a:cs typeface="Arial" charset="0"/>
              </a:rPr>
              <a:t>The tool for teaching </a:t>
            </a:r>
            <a:r>
              <a:rPr lang="en-US" dirty="0" smtClean="0">
                <a:latin typeface="Trebuchet MS" pitchFamily="34" charset="0"/>
                <a:cs typeface="Arial" charset="0"/>
              </a:rPr>
              <a:t>Circuit Theory – </a:t>
            </a:r>
            <a:r>
              <a:rPr lang="en-US" dirty="0">
                <a:latin typeface="Trebuchet MS" pitchFamily="34" charset="0"/>
                <a:cs typeface="Arial" charset="0"/>
              </a:rPr>
              <a:t>a specific domain</a:t>
            </a:r>
          </a:p>
          <a:p>
            <a:pPr marL="536575" indent="-274638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rebuchet MS" pitchFamily="34" charset="0"/>
                <a:cs typeface="Arial" charset="0"/>
              </a:rPr>
              <a:t>Application of Virtual Reality </a:t>
            </a:r>
            <a:r>
              <a:rPr lang="en-US" dirty="0" smtClean="0">
                <a:latin typeface="Trebuchet MS" pitchFamily="34" charset="0"/>
                <a:cs typeface="Arial" charset="0"/>
              </a:rPr>
              <a:t>Systems, </a:t>
            </a:r>
            <a:r>
              <a:rPr lang="en-US" dirty="0">
                <a:latin typeface="Trebuchet MS" pitchFamily="34" charset="0"/>
                <a:cs typeface="Arial" charset="0"/>
              </a:rPr>
              <a:t>creating interactive and animated virtual worlds</a:t>
            </a:r>
          </a:p>
          <a:p>
            <a:pPr marL="536575" indent="-274638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Trebuchet MS" pitchFamily="34" charset="0"/>
                <a:cs typeface="Arial" charset="0"/>
              </a:rPr>
              <a:t>Simple </a:t>
            </a:r>
            <a:r>
              <a:rPr lang="en-GB" dirty="0" smtClean="0">
                <a:latin typeface="Trebuchet MS" pitchFamily="34" charset="0"/>
                <a:cs typeface="Arial" charset="0"/>
              </a:rPr>
              <a:t>interface </a:t>
            </a:r>
            <a:r>
              <a:rPr lang="en-GB" dirty="0">
                <a:latin typeface="Trebuchet MS" pitchFamily="34" charset="0"/>
                <a:cs typeface="Arial" charset="0"/>
              </a:rPr>
              <a:t>and accessible to non-programmers</a:t>
            </a:r>
          </a:p>
          <a:p>
            <a:pPr marL="536575" indent="-274638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rebuchet MS" pitchFamily="34" charset="0"/>
                <a:cs typeface="Arial" charset="0"/>
              </a:rPr>
              <a:t>Design of interactive learning tools for </a:t>
            </a:r>
            <a:r>
              <a:rPr lang="en-GB" dirty="0" smtClean="0">
                <a:latin typeface="Trebuchet MS" pitchFamily="34" charset="0"/>
                <a:cs typeface="Arial" charset="0"/>
              </a:rPr>
              <a:t>analysing</a:t>
            </a:r>
            <a:r>
              <a:rPr lang="en-US" dirty="0" smtClean="0">
                <a:latin typeface="Trebuchet MS" pitchFamily="34" charset="0"/>
                <a:cs typeface="Arial" charset="0"/>
              </a:rPr>
              <a:t> </a:t>
            </a:r>
            <a:r>
              <a:rPr lang="en-US" dirty="0">
                <a:latin typeface="Trebuchet MS" pitchFamily="34" charset="0"/>
                <a:cs typeface="Arial" charset="0"/>
              </a:rPr>
              <a:t>electrical circuits, to understand the relationship between the physical concepts of an electrical circuit</a:t>
            </a:r>
          </a:p>
        </p:txBody>
      </p:sp>
      <p:sp>
        <p:nvSpPr>
          <p:cNvPr id="24582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0D615100-F99B-4CED-8008-ED13A5142304}" type="slidenum">
              <a:rPr lang="en-US" altLang="pt-PT"/>
              <a:pPr/>
              <a:t>5</a:t>
            </a:fld>
            <a:endParaRPr lang="en-US" altLang="pt-PT"/>
          </a:p>
        </p:txBody>
      </p:sp>
      <p:sp>
        <p:nvSpPr>
          <p:cNvPr id="14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59436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500" dirty="0">
                <a:solidFill>
                  <a:srgbClr val="0000FF"/>
                </a:solidFill>
                <a:latin typeface="Georgia" pitchFamily="18" charset="0"/>
              </a:rPr>
              <a:t>Simulations - Educational Strategies</a:t>
            </a:r>
          </a:p>
        </p:txBody>
      </p:sp>
    </p:spTree>
    <p:extLst>
      <p:ext uri="{BB962C8B-B14F-4D97-AF65-F5344CB8AC3E}">
        <p14:creationId xmlns:p14="http://schemas.microsoft.com/office/powerpoint/2010/main" val="20753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293888" y="64109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4B36E5-849E-4263-9C6B-27E003993112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ângulo 2"/>
          <p:cNvSpPr/>
          <p:nvPr/>
        </p:nvSpPr>
        <p:spPr>
          <a:xfrm>
            <a:off x="297968" y="1360112"/>
            <a:ext cx="7696200" cy="2786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indent="-261938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Interactive methods - teaching and learning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536575" indent="-274638"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rebuchet MS" pitchFamily="34" charset="0"/>
                <a:cs typeface="Arial" charset="0"/>
              </a:rPr>
              <a:t>The visualization and manipulation of practical work in the laboratory offers students the opportunity to understand the processes</a:t>
            </a:r>
            <a:r>
              <a:rPr lang="pt-PT" dirty="0">
                <a:latin typeface="Trebuchet MS" pitchFamily="34" charset="0"/>
                <a:cs typeface="Arial" charset="0"/>
              </a:rPr>
              <a:t> </a:t>
            </a:r>
          </a:p>
          <a:p>
            <a:pPr marL="536575" indent="-274638"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pt-PT" dirty="0">
                <a:latin typeface="Trebuchet MS" pitchFamily="34" charset="0"/>
                <a:cs typeface="Arial" charset="0"/>
              </a:rPr>
              <a:t> </a:t>
            </a:r>
            <a:r>
              <a:rPr lang="en-GB" dirty="0" smtClean="0">
                <a:latin typeface="Trebuchet MS" pitchFamily="34" charset="0"/>
                <a:cs typeface="Arial" charset="0"/>
              </a:rPr>
              <a:t>It helps </a:t>
            </a:r>
            <a:r>
              <a:rPr lang="en-US" dirty="0">
                <a:latin typeface="Trebuchet MS" pitchFamily="34" charset="0"/>
                <a:cs typeface="Arial" charset="0"/>
              </a:rPr>
              <a:t>students </a:t>
            </a:r>
            <a:r>
              <a:rPr lang="en-US" dirty="0" smtClean="0">
                <a:latin typeface="Trebuchet MS" pitchFamily="34" charset="0"/>
                <a:cs typeface="Arial" charset="0"/>
              </a:rPr>
              <a:t>to better distinguish the </a:t>
            </a:r>
            <a:r>
              <a:rPr lang="en-US" dirty="0">
                <a:latin typeface="Trebuchet MS" pitchFamily="34" charset="0"/>
                <a:cs typeface="Arial" charset="0"/>
              </a:rPr>
              <a:t>procedures, training them to interact with the equipment</a:t>
            </a:r>
          </a:p>
        </p:txBody>
      </p:sp>
      <p:sp>
        <p:nvSpPr>
          <p:cNvPr id="26630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fld id="{77B20FF5-38D6-445F-B0EE-F8124921BBEB}" type="slidenum">
              <a:rPr lang="en-US" altLang="pt-PT"/>
              <a:pPr/>
              <a:t>6</a:t>
            </a:fld>
            <a:endParaRPr lang="en-US" altLang="pt-PT"/>
          </a:p>
        </p:txBody>
      </p:sp>
      <p:grpSp>
        <p:nvGrpSpPr>
          <p:cNvPr id="26631" name="Grupo 10"/>
          <p:cNvGrpSpPr>
            <a:grpSpLocks/>
          </p:cNvGrpSpPr>
          <p:nvPr/>
        </p:nvGrpSpPr>
        <p:grpSpPr bwMode="auto">
          <a:xfrm>
            <a:off x="4949580" y="3907455"/>
            <a:ext cx="3630308" cy="2411412"/>
            <a:chOff x="-248495" y="0"/>
            <a:chExt cx="2907620" cy="2056352"/>
          </a:xfrm>
        </p:grpSpPr>
        <p:sp>
          <p:nvSpPr>
            <p:cNvPr id="10" name="Oval 9"/>
            <p:cNvSpPr/>
            <p:nvPr/>
          </p:nvSpPr>
          <p:spPr>
            <a:xfrm>
              <a:off x="1222386" y="0"/>
              <a:ext cx="1257300" cy="571500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pt-PT" sz="1100">
                  <a:solidFill>
                    <a:srgbClr val="009999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pt-PT" sz="1100">
                <a:solidFill>
                  <a:srgbClr val="009999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638" name="Caixa de Texto 2"/>
            <p:cNvSpPr txBox="1">
              <a:spLocks noChangeArrowheads="1"/>
            </p:cNvSpPr>
            <p:nvPr/>
          </p:nvSpPr>
          <p:spPr bwMode="auto">
            <a:xfrm>
              <a:off x="1306276" y="171202"/>
              <a:ext cx="1173410" cy="2688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pt-PT" sz="16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Planning</a:t>
              </a:r>
              <a:endParaRPr lang="en-GB" altLang="pt-PT" sz="12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97219" y="729843"/>
              <a:ext cx="1257300" cy="571500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pt-PT" sz="1100">
                  <a:solidFill>
                    <a:srgbClr val="009999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pt-PT" sz="1100">
                <a:solidFill>
                  <a:srgbClr val="009999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197219" y="1484852"/>
              <a:ext cx="1339845" cy="571500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pt-PT" sz="1100">
                  <a:solidFill>
                    <a:srgbClr val="009999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pt-PT" sz="1100">
                <a:solidFill>
                  <a:srgbClr val="009999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645" name="Caixa de Texto 2"/>
            <p:cNvSpPr txBox="1">
              <a:spLocks noChangeArrowheads="1"/>
            </p:cNvSpPr>
            <p:nvPr/>
          </p:nvSpPr>
          <p:spPr bwMode="auto">
            <a:xfrm>
              <a:off x="1239164" y="913372"/>
              <a:ext cx="1129030" cy="2514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pt-PT" altLang="pt-PT" sz="16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Design</a:t>
              </a:r>
              <a:endParaRPr lang="pt-PT" altLang="pt-PT" sz="12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646" name="Caixa de Texto 2"/>
            <p:cNvSpPr txBox="1">
              <a:spLocks noChangeArrowheads="1"/>
            </p:cNvSpPr>
            <p:nvPr/>
          </p:nvSpPr>
          <p:spPr bwMode="auto">
            <a:xfrm>
              <a:off x="1133354" y="1660507"/>
              <a:ext cx="1525771" cy="23859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pt-PT" altLang="pt-PT" sz="16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Development</a:t>
              </a:r>
              <a:endParaRPr lang="pt-PT" altLang="pt-PT" sz="16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647" name="Caixa de Texto 2"/>
            <p:cNvSpPr txBox="1">
              <a:spLocks noChangeArrowheads="1"/>
            </p:cNvSpPr>
            <p:nvPr/>
          </p:nvSpPr>
          <p:spPr bwMode="auto">
            <a:xfrm>
              <a:off x="-248495" y="770101"/>
              <a:ext cx="983880" cy="4110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pt-PT" altLang="pt-PT" sz="11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CONTINUOUS EVALUATION</a:t>
              </a:r>
              <a:endParaRPr lang="pt-PT" altLang="pt-PT" sz="1200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Conexão recta 17"/>
            <p:cNvCxnSpPr/>
            <p:nvPr/>
          </p:nvCxnSpPr>
          <p:spPr>
            <a:xfrm>
              <a:off x="735384" y="335731"/>
              <a:ext cx="0" cy="148506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Conexão recta unidireccional 18"/>
            <p:cNvCxnSpPr/>
            <p:nvPr/>
          </p:nvCxnSpPr>
          <p:spPr>
            <a:xfrm>
              <a:off x="735384" y="335731"/>
              <a:ext cx="461545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Conexão recta unidireccional 19"/>
            <p:cNvCxnSpPr/>
            <p:nvPr/>
          </p:nvCxnSpPr>
          <p:spPr>
            <a:xfrm>
              <a:off x="735384" y="1023438"/>
              <a:ext cx="461545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Conexão recta unidireccional 20"/>
            <p:cNvCxnSpPr/>
            <p:nvPr/>
          </p:nvCxnSpPr>
          <p:spPr>
            <a:xfrm>
              <a:off x="744284" y="1820799"/>
              <a:ext cx="46154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2" name="Rectângulo 21"/>
          <p:cNvSpPr/>
          <p:nvPr/>
        </p:nvSpPr>
        <p:spPr>
          <a:xfrm>
            <a:off x="256554" y="4811449"/>
            <a:ext cx="4233559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en-US" sz="2400" b="1" dirty="0">
                <a:solidFill>
                  <a:schemeClr val="tx2">
                    <a:lumMod val="50000"/>
                  </a:schemeClr>
                </a:solidFill>
                <a:latin typeface="Arial Narrow"/>
                <a:ea typeface="+mj-ea"/>
                <a:cs typeface="+mj-cs"/>
              </a:rPr>
              <a:t>Design and development model</a:t>
            </a:r>
            <a:endParaRPr kumimoji="1" lang="pt-PT" sz="2400" b="1" dirty="0">
              <a:solidFill>
                <a:schemeClr val="tx2">
                  <a:lumMod val="50000"/>
                </a:schemeClr>
              </a:solidFill>
              <a:latin typeface="Arial Narrow"/>
              <a:ea typeface="+mj-ea"/>
              <a:cs typeface="+mj-cs"/>
            </a:endParaRPr>
          </a:p>
        </p:txBody>
      </p:sp>
      <p:sp>
        <p:nvSpPr>
          <p:cNvPr id="23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59436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500" dirty="0">
                <a:solidFill>
                  <a:srgbClr val="0000FF"/>
                </a:solidFill>
                <a:latin typeface="Georgia" pitchFamily="18" charset="0"/>
              </a:rPr>
              <a:t>Simulations - Educational Strategies</a:t>
            </a:r>
          </a:p>
        </p:txBody>
      </p:sp>
    </p:spTree>
    <p:extLst>
      <p:ext uri="{BB962C8B-B14F-4D97-AF65-F5344CB8AC3E}">
        <p14:creationId xmlns:p14="http://schemas.microsoft.com/office/powerpoint/2010/main" val="1574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324831"/>
              </p:ext>
            </p:extLst>
          </p:nvPr>
        </p:nvGraphicFramePr>
        <p:xfrm>
          <a:off x="76200" y="1295400"/>
          <a:ext cx="8991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PT" smtClean="0">
                <a:solidFill>
                  <a:schemeClr val="bg1"/>
                </a:solidFill>
              </a:rPr>
              <a:t>UPEC2012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A24FD-B03C-4417-A06C-6A44EA27F5E0}" type="slidenum">
              <a:rPr lang="en-US" altLang="pt-PT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pt-PT" sz="12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r>
              <a:rPr lang="en-US" altLang="pt-PT" dirty="0" smtClean="0"/>
              <a:t>9</a:t>
            </a:r>
            <a:endParaRPr lang="en-US" altLang="pt-PT" dirty="0"/>
          </a:p>
        </p:txBody>
      </p:sp>
      <p:sp>
        <p:nvSpPr>
          <p:cNvPr id="13" name="Title 34"/>
          <p:cNvSpPr txBox="1">
            <a:spLocks/>
          </p:cNvSpPr>
          <p:nvPr/>
        </p:nvSpPr>
        <p:spPr bwMode="auto">
          <a:xfrm>
            <a:off x="22225" y="609600"/>
            <a:ext cx="6248400" cy="5334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50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Educational Software Model </a:t>
            </a:r>
          </a:p>
        </p:txBody>
      </p:sp>
    </p:spTree>
    <p:extLst>
      <p:ext uri="{BB962C8B-B14F-4D97-AF65-F5344CB8AC3E}">
        <p14:creationId xmlns:p14="http://schemas.microsoft.com/office/powerpoint/2010/main" val="2270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28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itle 34"/>
          <p:cNvSpPr>
            <a:spLocks noGrp="1"/>
          </p:cNvSpPr>
          <p:nvPr>
            <p:ph type="title"/>
          </p:nvPr>
        </p:nvSpPr>
        <p:spPr>
          <a:xfrm>
            <a:off x="0" y="555008"/>
            <a:ext cx="65532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2500" dirty="0">
                <a:solidFill>
                  <a:srgbClr val="0000FF"/>
                </a:solidFill>
                <a:latin typeface="Georgia" pitchFamily="18" charset="0"/>
              </a:rPr>
              <a:t>Educational Software development cycle</a:t>
            </a:r>
          </a:p>
        </p:txBody>
      </p:sp>
      <p:cxnSp>
        <p:nvCxnSpPr>
          <p:cNvPr id="19" name="Straight Connector 11"/>
          <p:cNvCxnSpPr/>
          <p:nvPr/>
        </p:nvCxnSpPr>
        <p:spPr>
          <a:xfrm>
            <a:off x="0" y="1127125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Posição do Número do Diapositivo 21"/>
          <p:cNvSpPr txBox="1">
            <a:spLocks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>
              <a:spcBef>
                <a:spcPct val="0"/>
              </a:spcBef>
              <a:buFontTx/>
              <a:buNone/>
              <a:defRPr sz="1200" b="1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latin typeface="Georgia" panose="02040502050405020303" pitchFamily="18" charset="0"/>
              </a:defRPr>
            </a:lvl9pPr>
          </a:lstStyle>
          <a:p>
            <a:r>
              <a:rPr lang="en-US" altLang="pt-PT" dirty="0" smtClean="0"/>
              <a:t>9</a:t>
            </a:r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261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290</TotalTime>
  <Words>1085</Words>
  <Application>Microsoft Office PowerPoint</Application>
  <PresentationFormat>On-screen Show (4:3)</PresentationFormat>
  <Paragraphs>194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Introduction</vt:lpstr>
      <vt:lpstr>Introduction</vt:lpstr>
      <vt:lpstr>PowerPoint Presentation</vt:lpstr>
      <vt:lpstr>PowerPoint Presentation</vt:lpstr>
      <vt:lpstr>Simulations - Educational Strategies</vt:lpstr>
      <vt:lpstr>Simulations - Educational Strategies</vt:lpstr>
      <vt:lpstr>PowerPoint Presentation</vt:lpstr>
      <vt:lpstr>Educational Software development cycle</vt:lpstr>
      <vt:lpstr>The cenario</vt:lpstr>
      <vt:lpstr>Lab scenarios</vt:lpstr>
      <vt:lpstr>Lab scenarios</vt:lpstr>
      <vt:lpstr>Reducing the number of polygons - VizUp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Expectations</vt:lpstr>
      <vt:lpstr>Conclusions and future work</vt:lpstr>
      <vt:lpstr>Conclusions and future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CICA</cp:lastModifiedBy>
  <cp:revision>63</cp:revision>
  <dcterms:created xsi:type="dcterms:W3CDTF">2010-04-12T23:12:02Z</dcterms:created>
  <dcterms:modified xsi:type="dcterms:W3CDTF">2014-09-22T08:35:29Z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