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lt-L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98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 smtClean="0"/>
              <a:t>Click to edit Master text styles</a:t>
            </a:r>
          </a:p>
          <a:p>
            <a:pPr lvl="1"/>
            <a:r>
              <a:rPr lang="lv-LV" dirty="0" smtClean="0"/>
              <a:t>Second level</a:t>
            </a:r>
          </a:p>
          <a:p>
            <a:pPr lvl="2"/>
            <a:r>
              <a:rPr lang="lv-LV" dirty="0" smtClean="0"/>
              <a:t>Third level</a:t>
            </a:r>
          </a:p>
          <a:p>
            <a:pPr lvl="3"/>
            <a:r>
              <a:rPr lang="lv-LV" dirty="0" smtClean="0"/>
              <a:t>Fourth level</a:t>
            </a:r>
          </a:p>
          <a:p>
            <a:pPr lvl="4"/>
            <a:r>
              <a:rPr lang="lv-LV" dirty="0" smtClean="0"/>
              <a:t>Fifth level</a:t>
            </a:r>
            <a:endParaRPr lang="lt-L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18C-D3D8-C043-B8E0-8AD8282F3E32}" type="datetimeFigureOut">
              <a:rPr lang="lt-LT" smtClean="0"/>
              <a:pPr/>
              <a:t>2014.09.23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ED1-3EAF-AE49-99C9-3B0381232CB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ons 1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914507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526" y="274638"/>
            <a:ext cx="71381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 smtClean="0"/>
              <a:t>Click to edit Master title style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 smtClean="0"/>
              <a:t>Click to edit Master text styles</a:t>
            </a:r>
          </a:p>
          <a:p>
            <a:pPr lvl="1"/>
            <a:r>
              <a:rPr lang="lv-LV" dirty="0" smtClean="0"/>
              <a:t>Second level</a:t>
            </a:r>
          </a:p>
          <a:p>
            <a:pPr lvl="2"/>
            <a:r>
              <a:rPr lang="lv-LV" dirty="0" smtClean="0"/>
              <a:t>Third level</a:t>
            </a:r>
          </a:p>
          <a:p>
            <a:pPr lvl="3"/>
            <a:r>
              <a:rPr lang="lv-LV" dirty="0" smtClean="0"/>
              <a:t>Fourth level</a:t>
            </a:r>
          </a:p>
          <a:p>
            <a:pPr lvl="4"/>
            <a:r>
              <a:rPr lang="lv-LV" dirty="0" smtClean="0"/>
              <a:t>Fifth level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A07E118C-D3D8-C043-B8E0-8AD8282F3E32}" type="datetimeFigureOut">
              <a:rPr lang="lt-LT" smtClean="0"/>
              <a:pPr/>
              <a:t>2014.09.23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DF3C5ED1-3EAF-AE49-99C9-3B0381232CB7}" type="slidenum">
              <a:rPr lang="lt-LT" smtClean="0"/>
              <a:pPr/>
              <a:t>‹#›</a:t>
            </a:fld>
            <a:endParaRPr lang="lt-L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Internship Implementation Models and Student Choices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86200"/>
            <a:ext cx="7907054" cy="1752600"/>
          </a:xfrm>
        </p:spPr>
        <p:txBody>
          <a:bodyPr/>
          <a:lstStyle/>
          <a:p>
            <a:r>
              <a:rPr lang="lt-LT" dirty="0" smtClean="0"/>
              <a:t>Ilmārs Slaidiņš, Laura Vītola, Una Vorma</a:t>
            </a:r>
          </a:p>
          <a:p>
            <a:r>
              <a:rPr lang="lt-LT" sz="2400" dirty="0" smtClean="0"/>
              <a:t>PRAXIS’14 Forum, 25-26.09.2014, Genova</a:t>
            </a:r>
            <a:endParaRPr lang="lt-L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Dispersion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ranking</a:t>
            </a:r>
            <a:endParaRPr lang="lv-LV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04" y="2192055"/>
            <a:ext cx="4074728" cy="2417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794" y="2192056"/>
            <a:ext cx="4216333" cy="233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474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What are the main </a:t>
            </a:r>
            <a:r>
              <a:rPr lang="en-GB" sz="3600" dirty="0" smtClean="0"/>
              <a:t>benefits</a:t>
            </a:r>
            <a:r>
              <a:rPr lang="lv-LV" sz="3600" dirty="0" smtClean="0"/>
              <a:t> students </a:t>
            </a:r>
            <a:r>
              <a:rPr lang="lv-LV" sz="3600" dirty="0" err="1" smtClean="0"/>
              <a:t>are</a:t>
            </a:r>
            <a:r>
              <a:rPr lang="lv-LV" sz="3600" dirty="0" smtClean="0"/>
              <a:t> </a:t>
            </a:r>
            <a:r>
              <a:rPr lang="lv-LV" sz="3600" dirty="0" err="1" smtClean="0"/>
              <a:t>expecting</a:t>
            </a:r>
            <a:r>
              <a:rPr lang="lv-LV" sz="3600" dirty="0" smtClean="0"/>
              <a:t> </a:t>
            </a:r>
            <a:r>
              <a:rPr lang="lv-LV" sz="3600" dirty="0" err="1" smtClean="0"/>
              <a:t>from</a:t>
            </a:r>
            <a:r>
              <a:rPr lang="en-GB" sz="3600" dirty="0" smtClean="0"/>
              <a:t> </a:t>
            </a:r>
            <a:r>
              <a:rPr lang="lv-LV" sz="3600" dirty="0" smtClean="0"/>
              <a:t>P/I?</a:t>
            </a:r>
            <a:r>
              <a:rPr lang="en-GB" sz="3600" dirty="0" smtClean="0"/>
              <a:t> </a:t>
            </a:r>
            <a:endParaRPr lang="lv-LV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992" y="1600200"/>
            <a:ext cx="8624170" cy="4525963"/>
          </a:xfrm>
        </p:spPr>
        <p:txBody>
          <a:bodyPr>
            <a:normAutofit fontScale="92500"/>
          </a:bodyPr>
          <a:lstStyle/>
          <a:p>
            <a:r>
              <a:rPr lang="en-GB" sz="3000" b="1" dirty="0"/>
              <a:t>71% </a:t>
            </a:r>
            <a:r>
              <a:rPr lang="en-GB" sz="3000" dirty="0"/>
              <a:t>Getting experience in the field of my </a:t>
            </a:r>
            <a:r>
              <a:rPr lang="en-GB" sz="3000" dirty="0" smtClean="0"/>
              <a:t>interest </a:t>
            </a:r>
            <a:endParaRPr lang="lv-LV" sz="3000" dirty="0"/>
          </a:p>
          <a:p>
            <a:r>
              <a:rPr lang="en-GB" sz="3000" b="1" dirty="0"/>
              <a:t>65% </a:t>
            </a:r>
            <a:r>
              <a:rPr lang="en-GB" sz="3000" dirty="0"/>
              <a:t>Working in a professional setting </a:t>
            </a:r>
            <a:endParaRPr lang="lv-LV" sz="3000" dirty="0"/>
          </a:p>
          <a:p>
            <a:r>
              <a:rPr lang="en-GB" sz="3000" b="1" dirty="0"/>
              <a:t>64% </a:t>
            </a:r>
            <a:r>
              <a:rPr lang="en-GB" sz="3000" dirty="0"/>
              <a:t>Chance to be employed by the company/institution offering P/I  </a:t>
            </a:r>
            <a:endParaRPr lang="lv-LV" sz="3000" dirty="0"/>
          </a:p>
          <a:p>
            <a:r>
              <a:rPr lang="en-GB" sz="3000" b="1" dirty="0"/>
              <a:t>59% </a:t>
            </a:r>
            <a:r>
              <a:rPr lang="en-GB" sz="3000" dirty="0"/>
              <a:t>Working on a real-world non-academic assignment </a:t>
            </a:r>
            <a:endParaRPr lang="lv-LV" sz="3000" dirty="0"/>
          </a:p>
          <a:p>
            <a:r>
              <a:rPr lang="en-GB" sz="3000" b="1" dirty="0"/>
              <a:t>50% </a:t>
            </a:r>
            <a:r>
              <a:rPr lang="en-GB" sz="3000" dirty="0"/>
              <a:t>Getting to know real working conditions </a:t>
            </a:r>
            <a:endParaRPr lang="lv-LV" sz="3000" dirty="0"/>
          </a:p>
          <a:p>
            <a:r>
              <a:rPr lang="en-GB" sz="3000" b="1" dirty="0"/>
              <a:t>40% </a:t>
            </a:r>
            <a:r>
              <a:rPr lang="en-GB" sz="3000" dirty="0"/>
              <a:t>Working in team </a:t>
            </a:r>
            <a:endParaRPr lang="lv-LV" sz="3000" dirty="0"/>
          </a:p>
          <a:p>
            <a:r>
              <a:rPr lang="en-GB" sz="3000" b="1" dirty="0"/>
              <a:t>22% </a:t>
            </a:r>
            <a:r>
              <a:rPr lang="en-GB" sz="3000" dirty="0"/>
              <a:t>Autonomy </a:t>
            </a:r>
            <a:endParaRPr lang="lv-LV" sz="30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5264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Implementation</a:t>
            </a:r>
            <a:r>
              <a:rPr lang="lv-LV" dirty="0" smtClean="0"/>
              <a:t> </a:t>
            </a:r>
            <a:r>
              <a:rPr lang="lv-LV" dirty="0" err="1" smtClean="0"/>
              <a:t>models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sz="2800" dirty="0" err="1" smtClean="0"/>
              <a:t>From</a:t>
            </a:r>
            <a:r>
              <a:rPr lang="lv-LV" sz="2800" dirty="0" smtClean="0"/>
              <a:t> </a:t>
            </a:r>
            <a:r>
              <a:rPr lang="lv-LV" sz="2800" dirty="0" err="1" smtClean="0"/>
              <a:t>Comments</a:t>
            </a:r>
            <a:r>
              <a:rPr lang="lv-LV" sz="2800" dirty="0" smtClean="0"/>
              <a:t> </a:t>
            </a:r>
            <a:r>
              <a:rPr lang="lv-LV" sz="2800" dirty="0" err="1" smtClean="0"/>
              <a:t>in</a:t>
            </a:r>
            <a:r>
              <a:rPr lang="lv-LV" sz="2800" dirty="0" smtClean="0"/>
              <a:t> HEI </a:t>
            </a:r>
            <a:r>
              <a:rPr lang="lv-LV" sz="2800" dirty="0" err="1" smtClean="0"/>
              <a:t>Questionnaires</a:t>
            </a:r>
            <a:r>
              <a:rPr lang="lv-LV" sz="2800" dirty="0" smtClean="0"/>
              <a:t> </a:t>
            </a:r>
            <a:endParaRPr lang="lv-LV" sz="2800" dirty="0" smtClean="0"/>
          </a:p>
          <a:p>
            <a:r>
              <a:rPr lang="lv-LV" sz="2800" dirty="0" err="1" smtClean="0"/>
              <a:t>Stages</a:t>
            </a:r>
            <a:r>
              <a:rPr lang="lv-LV" sz="2800" dirty="0" smtClean="0"/>
              <a:t> </a:t>
            </a:r>
            <a:r>
              <a:rPr lang="lv-LV" sz="2800" dirty="0" err="1" smtClean="0"/>
              <a:t>for</a:t>
            </a:r>
            <a:r>
              <a:rPr lang="lv-LV" sz="2800" dirty="0" smtClean="0"/>
              <a:t> </a:t>
            </a:r>
            <a:r>
              <a:rPr lang="lv-LV" sz="2800" dirty="0" err="1" smtClean="0"/>
              <a:t>Internships</a:t>
            </a:r>
            <a:r>
              <a:rPr lang="lv-LV" sz="2800" dirty="0" smtClean="0"/>
              <a:t>:</a:t>
            </a:r>
          </a:p>
          <a:p>
            <a:pPr lvl="1"/>
            <a:r>
              <a:rPr lang="en-GB" sz="2400" dirty="0"/>
              <a:t>finding the internship place and official arrangements; </a:t>
            </a:r>
            <a:endParaRPr lang="lv-LV" sz="2400" dirty="0"/>
          </a:p>
          <a:p>
            <a:pPr lvl="1"/>
            <a:r>
              <a:rPr lang="en-GB" sz="2400" dirty="0"/>
              <a:t>supervision of the internship; </a:t>
            </a:r>
            <a:endParaRPr lang="lv-LV" sz="2400" dirty="0"/>
          </a:p>
          <a:p>
            <a:pPr lvl="1"/>
            <a:r>
              <a:rPr lang="en-GB" sz="2400" dirty="0"/>
              <a:t>reporting and evaluation.</a:t>
            </a:r>
            <a:endParaRPr lang="lv-LV" sz="2400" dirty="0"/>
          </a:p>
          <a:p>
            <a:r>
              <a:rPr lang="lv-LV" sz="2800" dirty="0" err="1" smtClean="0"/>
              <a:t>Stages</a:t>
            </a:r>
            <a:r>
              <a:rPr lang="lv-LV" sz="2800" dirty="0" smtClean="0"/>
              <a:t> </a:t>
            </a:r>
            <a:r>
              <a:rPr lang="lv-LV" sz="2800" dirty="0" err="1" smtClean="0"/>
              <a:t>for</a:t>
            </a:r>
            <a:r>
              <a:rPr lang="lv-LV" sz="2800" dirty="0" smtClean="0"/>
              <a:t> </a:t>
            </a:r>
            <a:r>
              <a:rPr lang="lv-LV" sz="2800" dirty="0" err="1" smtClean="0"/>
              <a:t>Projects</a:t>
            </a:r>
            <a:r>
              <a:rPr lang="lv-LV" sz="2800" dirty="0" smtClean="0"/>
              <a:t>:</a:t>
            </a:r>
          </a:p>
          <a:p>
            <a:pPr lvl="1"/>
            <a:r>
              <a:rPr lang="en-GB" sz="2400" dirty="0"/>
              <a:t>selection of the project topic and project planning; </a:t>
            </a:r>
            <a:endParaRPr lang="lv-LV" sz="2400" dirty="0"/>
          </a:p>
          <a:p>
            <a:pPr lvl="1"/>
            <a:r>
              <a:rPr lang="en-GB" sz="2400" dirty="0" smtClean="0"/>
              <a:t>work </a:t>
            </a:r>
            <a:r>
              <a:rPr lang="en-GB" sz="2400" dirty="0"/>
              <a:t>on the project, project management  and supervision; </a:t>
            </a:r>
            <a:endParaRPr lang="lv-LV" sz="2400" dirty="0"/>
          </a:p>
          <a:p>
            <a:pPr lvl="1"/>
            <a:r>
              <a:rPr lang="en-GB" sz="2400" dirty="0" smtClean="0"/>
              <a:t>project </a:t>
            </a:r>
            <a:r>
              <a:rPr lang="en-GB" sz="2400" dirty="0"/>
              <a:t>results, reporting and evaluation.</a:t>
            </a:r>
            <a:endParaRPr lang="lv-LV" sz="2400" dirty="0"/>
          </a:p>
          <a:p>
            <a:endParaRPr lang="lv-LV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9094" y="5751818"/>
            <a:ext cx="779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b="1" dirty="0" err="1" smtClean="0">
                <a:solidFill>
                  <a:srgbClr val="009999"/>
                </a:solidFill>
              </a:rPr>
              <a:t>Best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practice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could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be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indicated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and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shared</a:t>
            </a:r>
            <a:r>
              <a:rPr lang="lv-LV" sz="2800" b="1" dirty="0" smtClean="0">
                <a:solidFill>
                  <a:srgbClr val="009999"/>
                </a:solidFill>
              </a:rPr>
              <a:t> !</a:t>
            </a:r>
            <a:endParaRPr lang="lv-LV" sz="2800" b="1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0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Conclusion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71% of students </a:t>
            </a:r>
            <a:r>
              <a:rPr lang="lv-LV" sz="2400" dirty="0" err="1" smtClean="0"/>
              <a:t>are</a:t>
            </a:r>
            <a:r>
              <a:rPr lang="lv-LV" sz="2400" dirty="0" smtClean="0"/>
              <a:t> </a:t>
            </a:r>
            <a:r>
              <a:rPr lang="lv-LV" sz="2400" dirty="0" err="1" smtClean="0"/>
              <a:t>looking</a:t>
            </a:r>
            <a:r>
              <a:rPr lang="lv-LV" sz="2400" dirty="0" smtClean="0"/>
              <a:t> </a:t>
            </a:r>
            <a:r>
              <a:rPr lang="lv-LV" sz="2400" dirty="0" err="1" smtClean="0"/>
              <a:t>for</a:t>
            </a:r>
            <a:r>
              <a:rPr lang="en-GB" sz="2400" smtClean="0"/>
              <a:t> experience in </a:t>
            </a:r>
            <a:r>
              <a:rPr lang="en-GB" sz="2400" dirty="0"/>
              <a:t>the field of their interest. </a:t>
            </a:r>
            <a:endParaRPr lang="lv-LV" sz="2400" dirty="0"/>
          </a:p>
          <a:p>
            <a:r>
              <a:rPr lang="en-GB" sz="2400" dirty="0" smtClean="0"/>
              <a:t>Project/Internship </a:t>
            </a:r>
            <a:r>
              <a:rPr lang="en-GB" sz="2400" dirty="0"/>
              <a:t>course offers by HEIs and companies </a:t>
            </a:r>
            <a:r>
              <a:rPr lang="lv-LV" sz="2400" dirty="0" err="1" smtClean="0"/>
              <a:t>mainly</a:t>
            </a:r>
            <a:r>
              <a:rPr lang="lv-LV" sz="2400" dirty="0" smtClean="0"/>
              <a:t> </a:t>
            </a:r>
            <a:r>
              <a:rPr lang="en-GB" sz="2400" dirty="0" smtClean="0"/>
              <a:t>comply </a:t>
            </a:r>
            <a:r>
              <a:rPr lang="en-GB" sz="2400" dirty="0"/>
              <a:t>with student </a:t>
            </a:r>
            <a:r>
              <a:rPr lang="en-GB" sz="2400" dirty="0" smtClean="0"/>
              <a:t>wishes</a:t>
            </a:r>
            <a:r>
              <a:rPr lang="lv-LV" sz="2400" dirty="0" smtClean="0"/>
              <a:t>, </a:t>
            </a:r>
            <a:r>
              <a:rPr lang="lv-LV" sz="2400" dirty="0" err="1" smtClean="0"/>
              <a:t>but</a:t>
            </a:r>
            <a:r>
              <a:rPr lang="lv-LV" sz="2400" dirty="0" smtClean="0"/>
              <a:t> </a:t>
            </a:r>
            <a:r>
              <a:rPr lang="lv-LV" sz="2400" dirty="0" err="1" smtClean="0"/>
              <a:t>not</a:t>
            </a:r>
            <a:r>
              <a:rPr lang="lv-LV" sz="2400" dirty="0" smtClean="0"/>
              <a:t> </a:t>
            </a:r>
            <a:r>
              <a:rPr lang="lv-LV" sz="2400" dirty="0" err="1" smtClean="0"/>
              <a:t>fully</a:t>
            </a:r>
            <a:r>
              <a:rPr lang="lv-LV" sz="2400" dirty="0" smtClean="0"/>
              <a:t>.</a:t>
            </a:r>
          </a:p>
          <a:p>
            <a:r>
              <a:rPr lang="lv-LV" sz="2400" dirty="0" smtClean="0"/>
              <a:t>C</a:t>
            </a:r>
            <a:r>
              <a:rPr lang="en-GB" sz="2400" dirty="0" err="1" smtClean="0"/>
              <a:t>ompanies</a:t>
            </a:r>
            <a:r>
              <a:rPr lang="en-GB" sz="2400" dirty="0" smtClean="0"/>
              <a:t> </a:t>
            </a:r>
            <a:r>
              <a:rPr lang="en-GB" sz="2400" dirty="0"/>
              <a:t>offer more internship places and fewer projects than students </a:t>
            </a:r>
            <a:r>
              <a:rPr lang="en-GB" sz="2400" dirty="0" smtClean="0"/>
              <a:t>want</a:t>
            </a:r>
            <a:r>
              <a:rPr lang="lv-LV" sz="2400" dirty="0" smtClean="0"/>
              <a:t>.</a:t>
            </a:r>
          </a:p>
          <a:p>
            <a:r>
              <a:rPr lang="en-GB" sz="2400" dirty="0"/>
              <a:t>Students prefer teamwork, but it is not fully supported by companies and HEIs. </a:t>
            </a:r>
            <a:endParaRPr lang="lv-LV" sz="2400" dirty="0" smtClean="0"/>
          </a:p>
          <a:p>
            <a:r>
              <a:rPr lang="en-GB" sz="2400" b="1" dirty="0"/>
              <a:t>58%</a:t>
            </a:r>
            <a:r>
              <a:rPr lang="en-GB" sz="2400" dirty="0"/>
              <a:t> of </a:t>
            </a:r>
            <a:r>
              <a:rPr lang="en-GB" sz="2400" b="1" dirty="0" smtClean="0"/>
              <a:t>students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prefer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international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teamwork</a:t>
            </a:r>
            <a:r>
              <a:rPr lang="lv-LV" sz="2400" dirty="0" smtClean="0"/>
              <a:t>, </a:t>
            </a:r>
            <a:r>
              <a:rPr lang="lv-LV" sz="2400" dirty="0" err="1" smtClean="0"/>
              <a:t>but</a:t>
            </a:r>
            <a:r>
              <a:rPr lang="lv-LV" sz="2400" dirty="0" smtClean="0"/>
              <a:t> </a:t>
            </a:r>
            <a:r>
              <a:rPr lang="lv-LV" sz="2400" dirty="0" err="1" smtClean="0"/>
              <a:t>companies</a:t>
            </a:r>
            <a:r>
              <a:rPr lang="lv-LV" sz="2400" dirty="0" smtClean="0"/>
              <a:t> </a:t>
            </a:r>
            <a:r>
              <a:rPr lang="lv-LV" sz="2400" dirty="0" err="1" smtClean="0"/>
              <a:t>offer</a:t>
            </a:r>
            <a:r>
              <a:rPr lang="lv-LV" sz="2400" dirty="0" smtClean="0"/>
              <a:t> it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b="1" dirty="0" smtClean="0"/>
              <a:t>43%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HEIs</a:t>
            </a:r>
            <a:r>
              <a:rPr lang="lv-LV" sz="2400" dirty="0" smtClean="0"/>
              <a:t> just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b="1" dirty="0" smtClean="0"/>
              <a:t>17%</a:t>
            </a:r>
            <a:r>
              <a:rPr lang="lv-LV" sz="2400" dirty="0" smtClean="0"/>
              <a:t> </a:t>
            </a:r>
            <a:r>
              <a:rPr lang="lv-LV" sz="2400" dirty="0" err="1" smtClean="0"/>
              <a:t>cases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12487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err="1" smtClean="0"/>
              <a:t>Questions</a:t>
            </a:r>
            <a:r>
              <a:rPr lang="lv-LV" smtClean="0"/>
              <a:t>?</a:t>
            </a:r>
            <a:endParaRPr lang="lv-LV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12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Introduction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GB" sz="2800" dirty="0"/>
              <a:t>“By 2020, an EU average of at least 20% of higher education graduates should have had a period of higher education-related study or training (including work placements) abroad, representing a minimum of 15 ECTS credits or lasting a minimum of three months</a:t>
            </a:r>
            <a:r>
              <a:rPr lang="en-GB" sz="2800" dirty="0" smtClean="0"/>
              <a:t>”</a:t>
            </a:r>
            <a:endParaRPr lang="lv-LV" sz="2800" dirty="0" smtClean="0"/>
          </a:p>
          <a:p>
            <a:pPr lvl="1"/>
            <a:r>
              <a:rPr lang="lv-LV" sz="2400" dirty="0" err="1"/>
              <a:t>Council</a:t>
            </a:r>
            <a:r>
              <a:rPr lang="lv-LV" sz="2400" dirty="0"/>
              <a:t> </a:t>
            </a:r>
            <a:r>
              <a:rPr lang="lv-LV" sz="2400" dirty="0" err="1"/>
              <a:t>of</a:t>
            </a:r>
            <a:r>
              <a:rPr lang="lv-LV" sz="2400" dirty="0"/>
              <a:t> EU, “</a:t>
            </a:r>
            <a:r>
              <a:rPr lang="lv-LV" sz="2400" dirty="0" err="1"/>
              <a:t>Council</a:t>
            </a:r>
            <a:r>
              <a:rPr lang="lv-LV" sz="2400" dirty="0"/>
              <a:t> </a:t>
            </a:r>
            <a:r>
              <a:rPr lang="lv-LV" sz="2400" dirty="0" err="1"/>
              <a:t>conclusions</a:t>
            </a:r>
            <a:r>
              <a:rPr lang="lv-LV" sz="2400" dirty="0"/>
              <a:t> </a:t>
            </a:r>
            <a:r>
              <a:rPr lang="lv-LV" sz="2400" dirty="0" err="1"/>
              <a:t>on</a:t>
            </a:r>
            <a:r>
              <a:rPr lang="lv-LV" sz="2400" dirty="0"/>
              <a:t> a </a:t>
            </a:r>
            <a:r>
              <a:rPr lang="lv-LV" sz="2400" dirty="0" err="1"/>
              <a:t>benchmark</a:t>
            </a:r>
            <a:r>
              <a:rPr lang="lv-LV" sz="2400" dirty="0"/>
              <a:t> </a:t>
            </a:r>
            <a:r>
              <a:rPr lang="lv-LV" sz="2400" dirty="0" err="1"/>
              <a:t>for</a:t>
            </a:r>
            <a:r>
              <a:rPr lang="lv-LV" sz="2400" dirty="0"/>
              <a:t> </a:t>
            </a:r>
            <a:r>
              <a:rPr lang="lv-LV" sz="2400" dirty="0" err="1"/>
              <a:t>learning</a:t>
            </a:r>
            <a:r>
              <a:rPr lang="lv-LV" sz="2400" dirty="0"/>
              <a:t> </a:t>
            </a:r>
            <a:r>
              <a:rPr lang="lv-LV" sz="2400" dirty="0" err="1"/>
              <a:t>mobility</a:t>
            </a:r>
            <a:r>
              <a:rPr lang="lv-LV" sz="2400" dirty="0"/>
              <a:t>” 2011.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66795" y="6325644"/>
            <a:ext cx="531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dirty="0"/>
          </a:p>
        </p:txBody>
      </p:sp>
      <p:pic>
        <p:nvPicPr>
          <p:cNvPr id="5" name="Afbeelding 8" descr="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913" y="4885151"/>
            <a:ext cx="3819947" cy="147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42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Mapping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field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 err="1" smtClean="0"/>
              <a:t>Winter</a:t>
            </a:r>
            <a:r>
              <a:rPr lang="lv-LV" sz="2800" dirty="0" smtClean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</a:t>
            </a:r>
            <a:r>
              <a:rPr lang="lv-LV" sz="2800" dirty="0" err="1" smtClean="0"/>
              <a:t>spring</a:t>
            </a:r>
            <a:r>
              <a:rPr lang="lv-LV" sz="2800" dirty="0" smtClean="0"/>
              <a:t> </a:t>
            </a:r>
            <a:r>
              <a:rPr lang="lv-LV" sz="2800" dirty="0" err="1" smtClean="0"/>
              <a:t>of</a:t>
            </a:r>
            <a:r>
              <a:rPr lang="lv-LV" sz="2800" dirty="0" smtClean="0"/>
              <a:t> 2012 – </a:t>
            </a:r>
            <a:r>
              <a:rPr lang="lv-LV" sz="2800" dirty="0" err="1" smtClean="0"/>
              <a:t>how</a:t>
            </a:r>
            <a:r>
              <a:rPr lang="lv-LV" sz="2800" dirty="0" smtClean="0"/>
              <a:t> </a:t>
            </a:r>
            <a:r>
              <a:rPr lang="lv-LV" sz="2800" dirty="0" err="1" smtClean="0"/>
              <a:t>can</a:t>
            </a:r>
            <a:r>
              <a:rPr lang="lv-LV" sz="2800" dirty="0" smtClean="0"/>
              <a:t> </a:t>
            </a:r>
            <a:r>
              <a:rPr lang="lv-LV" sz="2800" dirty="0" err="1" smtClean="0"/>
              <a:t>we</a:t>
            </a:r>
            <a:r>
              <a:rPr lang="lv-LV" sz="2800" dirty="0" smtClean="0"/>
              <a:t> </a:t>
            </a:r>
            <a:r>
              <a:rPr lang="lv-LV" sz="2800" dirty="0" err="1" smtClean="0"/>
              <a:t>start</a:t>
            </a:r>
            <a:r>
              <a:rPr lang="lv-LV" sz="2800" dirty="0" smtClean="0"/>
              <a:t>?</a:t>
            </a:r>
          </a:p>
          <a:p>
            <a:r>
              <a:rPr lang="lv-LV" sz="2800" dirty="0" err="1" smtClean="0"/>
              <a:t>Terminology</a:t>
            </a:r>
            <a:r>
              <a:rPr lang="lv-LV" sz="2800" dirty="0" smtClean="0"/>
              <a:t> </a:t>
            </a:r>
            <a:r>
              <a:rPr lang="lv-LV" sz="2800" dirty="0" err="1" smtClean="0"/>
              <a:t>for</a:t>
            </a:r>
            <a:r>
              <a:rPr lang="lv-LV" sz="2800" dirty="0" smtClean="0"/>
              <a:t> </a:t>
            </a:r>
            <a:r>
              <a:rPr lang="lv-LV" sz="2800" dirty="0" err="1" smtClean="0"/>
              <a:t>Internships</a:t>
            </a:r>
            <a:r>
              <a:rPr lang="lv-LV" sz="2800" dirty="0" smtClean="0"/>
              <a:t>:</a:t>
            </a:r>
            <a:r>
              <a:rPr lang="lv-LV" sz="2800" dirty="0"/>
              <a:t> </a:t>
            </a:r>
            <a:r>
              <a:rPr lang="en-GB" sz="2800" dirty="0" smtClean="0"/>
              <a:t>“</a:t>
            </a:r>
            <a:r>
              <a:rPr lang="en-GB" sz="2800" dirty="0"/>
              <a:t>work placement”, “industrial placement”, “practical placement”, “practice” </a:t>
            </a:r>
            <a:endParaRPr lang="lv-LV" sz="2800" dirty="0" smtClean="0"/>
          </a:p>
          <a:p>
            <a:r>
              <a:rPr lang="lv-LV" sz="2800" dirty="0" err="1" smtClean="0"/>
              <a:t>Definition</a:t>
            </a:r>
            <a:r>
              <a:rPr lang="lv-LV" sz="2800" dirty="0" smtClean="0"/>
              <a:t> </a:t>
            </a:r>
            <a:r>
              <a:rPr lang="lv-LV" sz="2800" dirty="0" err="1" smtClean="0"/>
              <a:t>of</a:t>
            </a:r>
            <a:r>
              <a:rPr lang="lv-LV" sz="2800" dirty="0" smtClean="0"/>
              <a:t> </a:t>
            </a:r>
            <a:r>
              <a:rPr lang="lv-LV" sz="2800" dirty="0" err="1" smtClean="0"/>
              <a:t>concepts</a:t>
            </a:r>
            <a:r>
              <a:rPr lang="lv-LV" sz="2800" dirty="0" smtClean="0"/>
              <a:t> </a:t>
            </a:r>
            <a:r>
              <a:rPr lang="lv-LV" sz="2800" dirty="0" err="1" smtClean="0"/>
              <a:t>Project</a:t>
            </a:r>
            <a:r>
              <a:rPr lang="lv-LV" sz="2800" dirty="0" smtClean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</a:t>
            </a:r>
            <a:r>
              <a:rPr lang="lv-LV" sz="2800" dirty="0" err="1" smtClean="0"/>
              <a:t>Internship</a:t>
            </a:r>
            <a:endParaRPr lang="lv-LV" sz="2800" dirty="0" smtClean="0"/>
          </a:p>
          <a:p>
            <a:r>
              <a:rPr lang="lv-LV" sz="2800" dirty="0" err="1" smtClean="0"/>
              <a:t>Stakeholders</a:t>
            </a:r>
            <a:r>
              <a:rPr lang="lv-LV" sz="2800" dirty="0" smtClean="0"/>
              <a:t>: </a:t>
            </a:r>
            <a:r>
              <a:rPr lang="lv-LV" sz="2800" b="1" dirty="0" smtClean="0"/>
              <a:t>Students, HEI, </a:t>
            </a:r>
            <a:r>
              <a:rPr lang="lv-LV" sz="2800" b="1" dirty="0" err="1" smtClean="0"/>
              <a:t>Companies</a:t>
            </a:r>
            <a:endParaRPr lang="lv-LV" sz="2800" b="1" dirty="0" smtClean="0"/>
          </a:p>
          <a:p>
            <a:r>
              <a:rPr lang="lv-LV" sz="2800" dirty="0" err="1" smtClean="0"/>
              <a:t>Different</a:t>
            </a:r>
            <a:r>
              <a:rPr lang="lv-LV" sz="2800" dirty="0" smtClean="0"/>
              <a:t> </a:t>
            </a:r>
            <a:r>
              <a:rPr lang="lv-LV" sz="2800" dirty="0" err="1" smtClean="0"/>
              <a:t>roles</a:t>
            </a:r>
            <a:r>
              <a:rPr lang="lv-LV" sz="2800" dirty="0" smtClean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</a:t>
            </a:r>
            <a:r>
              <a:rPr lang="lv-LV" sz="2800" dirty="0" err="1" smtClean="0"/>
              <a:t>interests</a:t>
            </a:r>
            <a:endParaRPr lang="lv-LV" sz="2800" dirty="0" smtClean="0"/>
          </a:p>
          <a:p>
            <a:r>
              <a:rPr lang="lv-LV" sz="2800" dirty="0" smtClean="0"/>
              <a:t>3 </a:t>
            </a:r>
            <a:r>
              <a:rPr lang="lv-LV" sz="2800" dirty="0" err="1" smtClean="0"/>
              <a:t>Questionnaires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37316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Questionnaires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6384" cy="4525963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HEI</a:t>
            </a:r>
            <a:r>
              <a:rPr lang="lv-LV" sz="2800" dirty="0" smtClean="0"/>
              <a:t>s -</a:t>
            </a:r>
            <a:r>
              <a:rPr lang="en-GB" sz="2800" dirty="0" smtClean="0"/>
              <a:t> </a:t>
            </a:r>
            <a:r>
              <a:rPr lang="lv-LV" sz="2800" dirty="0" smtClean="0"/>
              <a:t>H</a:t>
            </a:r>
            <a:r>
              <a:rPr lang="en-GB" sz="2800" dirty="0" err="1" smtClean="0"/>
              <a:t>ow</a:t>
            </a:r>
            <a:r>
              <a:rPr lang="en-GB" sz="2800" dirty="0" smtClean="0"/>
              <a:t> </a:t>
            </a:r>
            <a:r>
              <a:rPr lang="en-GB" sz="2800" dirty="0"/>
              <a:t>Projects and Internships are </a:t>
            </a:r>
            <a:r>
              <a:rPr lang="en-GB" sz="2800" dirty="0" smtClean="0"/>
              <a:t>organized</a:t>
            </a:r>
            <a:r>
              <a:rPr lang="lv-LV" sz="2800" dirty="0" smtClean="0"/>
              <a:t>?</a:t>
            </a:r>
          </a:p>
          <a:p>
            <a:r>
              <a:rPr lang="en-GB" sz="2800" b="1" dirty="0" smtClean="0"/>
              <a:t>Companies</a:t>
            </a:r>
            <a:r>
              <a:rPr lang="lv-LV" sz="2800" dirty="0" smtClean="0"/>
              <a:t> – </a:t>
            </a:r>
            <a:r>
              <a:rPr lang="lv-LV" sz="2800" dirty="0" err="1" smtClean="0"/>
              <a:t>What</a:t>
            </a:r>
            <a:r>
              <a:rPr lang="lv-LV" sz="2800" dirty="0" smtClean="0"/>
              <a:t> </a:t>
            </a:r>
            <a:r>
              <a:rPr lang="lv-LV" sz="2800" dirty="0" err="1" smtClean="0"/>
              <a:t>is</a:t>
            </a:r>
            <a:r>
              <a:rPr lang="en-GB" sz="2800" dirty="0" smtClean="0"/>
              <a:t> </a:t>
            </a:r>
            <a:r>
              <a:rPr lang="lv-LV" sz="2800" dirty="0" err="1" smtClean="0"/>
              <a:t>your</a:t>
            </a:r>
            <a:r>
              <a:rPr lang="en-GB" sz="2800" dirty="0" smtClean="0"/>
              <a:t> </a:t>
            </a:r>
            <a:r>
              <a:rPr lang="en-GB" sz="2800" dirty="0"/>
              <a:t>offer in the field of Projects and </a:t>
            </a:r>
            <a:r>
              <a:rPr lang="en-GB" sz="2800" dirty="0" smtClean="0"/>
              <a:t>Internship</a:t>
            </a:r>
            <a:r>
              <a:rPr lang="lv-LV" sz="2800" dirty="0" smtClean="0"/>
              <a:t>?</a:t>
            </a:r>
          </a:p>
          <a:p>
            <a:r>
              <a:rPr lang="lv-LV" sz="2800" b="1" dirty="0" smtClean="0"/>
              <a:t>Students</a:t>
            </a:r>
            <a:r>
              <a:rPr lang="lv-LV" sz="2800" dirty="0" smtClean="0"/>
              <a:t> - </a:t>
            </a:r>
            <a:r>
              <a:rPr lang="en-GB" sz="2800" dirty="0" smtClean="0"/>
              <a:t> </a:t>
            </a:r>
            <a:r>
              <a:rPr lang="en-GB" sz="2800" dirty="0"/>
              <a:t>What are your wishes and what would you like to achieve from PI?</a:t>
            </a:r>
            <a:endParaRPr lang="lv-LV" sz="2800" dirty="0"/>
          </a:p>
          <a:p>
            <a:r>
              <a:rPr lang="lv-LV" sz="2800" dirty="0" smtClean="0"/>
              <a:t>30 </a:t>
            </a:r>
            <a:r>
              <a:rPr lang="lv-LV" sz="2800" dirty="0" err="1" smtClean="0"/>
              <a:t>questions</a:t>
            </a:r>
            <a:r>
              <a:rPr lang="lv-LV" sz="2800" dirty="0" smtClean="0"/>
              <a:t> </a:t>
            </a:r>
            <a:r>
              <a:rPr lang="lv-LV" sz="2800" dirty="0" err="1" smtClean="0"/>
              <a:t>for</a:t>
            </a:r>
            <a:r>
              <a:rPr lang="lv-LV" sz="2800" dirty="0" smtClean="0"/>
              <a:t> </a:t>
            </a:r>
            <a:r>
              <a:rPr lang="lv-LV" sz="2800" dirty="0" err="1" smtClean="0"/>
              <a:t>HEIs</a:t>
            </a:r>
            <a:r>
              <a:rPr lang="lv-LV" sz="2800" dirty="0" smtClean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20 </a:t>
            </a:r>
            <a:r>
              <a:rPr lang="lv-LV" sz="2800" dirty="0" err="1" smtClean="0"/>
              <a:t>for</a:t>
            </a:r>
            <a:r>
              <a:rPr lang="lv-LV" sz="2800" dirty="0" smtClean="0"/>
              <a:t> </a:t>
            </a:r>
            <a:r>
              <a:rPr lang="lv-LV" sz="2800" dirty="0" err="1" smtClean="0"/>
              <a:t>Companies</a:t>
            </a:r>
            <a:r>
              <a:rPr lang="lv-LV" sz="2800" dirty="0" smtClean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Students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412767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Questions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b="1" dirty="0"/>
              <a:t>Project or internship </a:t>
            </a:r>
            <a:r>
              <a:rPr lang="en-GB" dirty="0"/>
              <a:t>or both, part-time or full-time, remuneration, governance; </a:t>
            </a:r>
            <a:endParaRPr lang="lv-LV" dirty="0"/>
          </a:p>
          <a:p>
            <a:pPr lvl="0"/>
            <a:r>
              <a:rPr lang="en-GB" b="1" dirty="0"/>
              <a:t>Individual or team based</a:t>
            </a:r>
            <a:r>
              <a:rPr lang="en-GB" dirty="0"/>
              <a:t>. For the Team: national, international, real or virtual, small team (&lt;4), medium (4-8), large (more than 8);</a:t>
            </a:r>
            <a:endParaRPr lang="lv-LV" dirty="0"/>
          </a:p>
          <a:p>
            <a:pPr lvl="0"/>
            <a:r>
              <a:rPr lang="en-GB" b="1" dirty="0"/>
              <a:t>Location</a:t>
            </a:r>
            <a:r>
              <a:rPr lang="en-GB" dirty="0"/>
              <a:t>: home institution, national company, abroad (international team),  real or virtual;</a:t>
            </a:r>
            <a:endParaRPr lang="lv-LV" dirty="0"/>
          </a:p>
          <a:p>
            <a:pPr lvl="0"/>
            <a:r>
              <a:rPr lang="en-GB" b="1" dirty="0"/>
              <a:t>Project/Internship option</a:t>
            </a:r>
            <a:r>
              <a:rPr lang="en-GB" dirty="0"/>
              <a:t>: Project, </a:t>
            </a:r>
            <a:r>
              <a:rPr lang="lv-LV" dirty="0" err="1" smtClean="0"/>
              <a:t>Internship</a:t>
            </a:r>
            <a:r>
              <a:rPr lang="en-GB" dirty="0" smtClean="0"/>
              <a:t>, </a:t>
            </a:r>
            <a:r>
              <a:rPr lang="en-GB" dirty="0"/>
              <a:t>Project in </a:t>
            </a:r>
            <a:r>
              <a:rPr lang="lv-LV" dirty="0" err="1" smtClean="0"/>
              <a:t>Internship</a:t>
            </a:r>
            <a:r>
              <a:rPr lang="en-GB" dirty="0" smtClean="0"/>
              <a:t>, </a:t>
            </a:r>
            <a:r>
              <a:rPr lang="en-GB" dirty="0"/>
              <a:t>Design Project , etc.;</a:t>
            </a:r>
            <a:endParaRPr lang="lv-LV" dirty="0"/>
          </a:p>
          <a:p>
            <a:pPr lvl="0"/>
            <a:r>
              <a:rPr lang="en-GB" b="1" dirty="0" smtClean="0"/>
              <a:t>Duration</a:t>
            </a:r>
            <a:r>
              <a:rPr lang="en-GB" dirty="0" smtClean="0"/>
              <a:t>, </a:t>
            </a:r>
            <a:r>
              <a:rPr lang="en-GB" b="1" dirty="0"/>
              <a:t>ECTS and timing </a:t>
            </a:r>
            <a:r>
              <a:rPr lang="en-GB" dirty="0"/>
              <a:t>(semester, included in the study program before or after graduation). 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900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Survey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800" dirty="0" err="1" smtClean="0"/>
              <a:t>Betta</a:t>
            </a:r>
            <a:r>
              <a:rPr lang="lv-LV" sz="2800" dirty="0" smtClean="0"/>
              <a:t> </a:t>
            </a:r>
            <a:r>
              <a:rPr lang="lv-LV" sz="2800" dirty="0" err="1" smtClean="0"/>
              <a:t>version</a:t>
            </a:r>
            <a:r>
              <a:rPr lang="lv-LV" sz="2800" dirty="0" smtClean="0"/>
              <a:t> </a:t>
            </a:r>
            <a:r>
              <a:rPr lang="lv-LV" sz="2800" dirty="0" err="1" smtClean="0"/>
              <a:t>tested</a:t>
            </a:r>
            <a:r>
              <a:rPr lang="lv-LV" sz="2800" dirty="0" smtClean="0"/>
              <a:t> </a:t>
            </a:r>
            <a:r>
              <a:rPr lang="lv-LV" sz="2800" dirty="0" err="1" smtClean="0"/>
              <a:t>with</a:t>
            </a:r>
            <a:r>
              <a:rPr lang="lv-LV" sz="2800" dirty="0" smtClean="0"/>
              <a:t> </a:t>
            </a:r>
            <a:r>
              <a:rPr lang="lv-LV" sz="2800" dirty="0" err="1" smtClean="0"/>
              <a:t>partners</a:t>
            </a:r>
            <a:r>
              <a:rPr lang="lv-LV" sz="2800" dirty="0" smtClean="0"/>
              <a:t> 03-04.2012</a:t>
            </a:r>
            <a:endParaRPr lang="lv-LV" sz="2800" dirty="0" smtClean="0"/>
          </a:p>
          <a:p>
            <a:r>
              <a:rPr lang="lv-LV" sz="2800" dirty="0" err="1" smtClean="0"/>
              <a:t>Survey</a:t>
            </a:r>
            <a:r>
              <a:rPr lang="lv-LV" sz="2800" dirty="0" smtClean="0"/>
              <a:t>: </a:t>
            </a:r>
            <a:r>
              <a:rPr lang="en-GB" sz="2800" dirty="0" smtClean="0"/>
              <a:t>September </a:t>
            </a:r>
            <a:r>
              <a:rPr lang="en-GB" sz="2800" dirty="0"/>
              <a:t>2012 </a:t>
            </a:r>
            <a:r>
              <a:rPr lang="lv-LV" sz="2800" dirty="0" smtClean="0"/>
              <a:t>-</a:t>
            </a:r>
            <a:r>
              <a:rPr lang="en-GB" sz="2800" dirty="0" smtClean="0"/>
              <a:t> </a:t>
            </a:r>
            <a:r>
              <a:rPr lang="en-GB" sz="2800" dirty="0"/>
              <a:t>October </a:t>
            </a:r>
            <a:r>
              <a:rPr lang="en-GB" sz="2800" dirty="0" smtClean="0"/>
              <a:t>2013</a:t>
            </a:r>
            <a:endParaRPr lang="lv-LV" sz="2800" dirty="0" smtClean="0"/>
          </a:p>
          <a:p>
            <a:r>
              <a:rPr lang="lv-LV" sz="2800" dirty="0" err="1" smtClean="0"/>
              <a:t>HEIs</a:t>
            </a:r>
            <a:r>
              <a:rPr lang="lv-LV" sz="2800" dirty="0" smtClean="0"/>
              <a:t> – </a:t>
            </a:r>
            <a:r>
              <a:rPr lang="en-GB" sz="2800" dirty="0" smtClean="0"/>
              <a:t>77</a:t>
            </a:r>
            <a:r>
              <a:rPr lang="lv-LV" sz="2800" dirty="0" smtClean="0"/>
              <a:t> </a:t>
            </a:r>
            <a:r>
              <a:rPr lang="lv-LV" sz="2800" dirty="0" err="1" smtClean="0"/>
              <a:t>responses</a:t>
            </a:r>
            <a:r>
              <a:rPr lang="lv-LV" sz="2800" dirty="0" smtClean="0"/>
              <a:t>, </a:t>
            </a:r>
            <a:r>
              <a:rPr lang="en-GB" sz="2800" dirty="0" smtClean="0"/>
              <a:t>Companies</a:t>
            </a:r>
            <a:r>
              <a:rPr lang="lv-LV" sz="2800" dirty="0" smtClean="0"/>
              <a:t> – </a:t>
            </a:r>
            <a:r>
              <a:rPr lang="en-GB" sz="2800" dirty="0" smtClean="0"/>
              <a:t>68</a:t>
            </a:r>
            <a:r>
              <a:rPr lang="lv-LV" sz="2800" dirty="0" smtClean="0"/>
              <a:t>, Students -</a:t>
            </a:r>
            <a:r>
              <a:rPr lang="en-GB" sz="2800" dirty="0" smtClean="0"/>
              <a:t>1804</a:t>
            </a:r>
            <a:endParaRPr lang="lv-LV" sz="2800" dirty="0" smtClean="0"/>
          </a:p>
          <a:p>
            <a:r>
              <a:rPr lang="lv-LV" sz="2800" dirty="0" err="1" smtClean="0"/>
              <a:t>Responses</a:t>
            </a:r>
            <a:r>
              <a:rPr lang="lv-LV" sz="2800" dirty="0" smtClean="0"/>
              <a:t> </a:t>
            </a:r>
            <a:r>
              <a:rPr lang="lv-LV" sz="2800" dirty="0" err="1" smtClean="0"/>
              <a:t>not</a:t>
            </a:r>
            <a:r>
              <a:rPr lang="lv-LV" sz="2800" dirty="0" smtClean="0"/>
              <a:t> </a:t>
            </a:r>
            <a:r>
              <a:rPr lang="lv-LV" sz="2800" dirty="0" err="1" smtClean="0"/>
              <a:t>evenly</a:t>
            </a:r>
            <a:r>
              <a:rPr lang="lv-LV" sz="2800" dirty="0" smtClean="0"/>
              <a:t> </a:t>
            </a:r>
            <a:r>
              <a:rPr lang="lv-LV" sz="2800" dirty="0" err="1" smtClean="0"/>
              <a:t>covering</a:t>
            </a:r>
            <a:r>
              <a:rPr lang="lv-LV" sz="2800" dirty="0" smtClean="0"/>
              <a:t> </a:t>
            </a:r>
            <a:r>
              <a:rPr lang="lv-LV" sz="2800" dirty="0" err="1" smtClean="0"/>
              <a:t>all</a:t>
            </a:r>
            <a:r>
              <a:rPr lang="lv-LV" sz="2800" dirty="0" smtClean="0"/>
              <a:t> </a:t>
            </a:r>
            <a:r>
              <a:rPr lang="lv-LV" sz="2800" dirty="0" err="1" smtClean="0"/>
              <a:t>fields</a:t>
            </a:r>
            <a:r>
              <a:rPr lang="lv-LV" sz="2800" dirty="0" smtClean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</a:t>
            </a:r>
            <a:r>
              <a:rPr lang="lv-LV" sz="2800" dirty="0" err="1" smtClean="0"/>
              <a:t>countries</a:t>
            </a:r>
            <a:endParaRPr lang="lv-LV" sz="2800" dirty="0" smtClean="0"/>
          </a:p>
          <a:p>
            <a:r>
              <a:rPr lang="lv-LV" sz="2800" dirty="0" err="1" smtClean="0"/>
              <a:t>Statistical</a:t>
            </a:r>
            <a:r>
              <a:rPr lang="lv-LV" sz="2800" dirty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</a:t>
            </a:r>
            <a:r>
              <a:rPr lang="lv-LV" sz="2800" dirty="0" err="1" smtClean="0"/>
              <a:t>Qualitative</a:t>
            </a:r>
            <a:r>
              <a:rPr lang="lv-LV" sz="2800" dirty="0" smtClean="0"/>
              <a:t> </a:t>
            </a:r>
            <a:r>
              <a:rPr lang="lv-LV" sz="2800" dirty="0" err="1" smtClean="0"/>
              <a:t>Analysis</a:t>
            </a:r>
            <a:endParaRPr lang="lv-LV" sz="2800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1601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HEI – 77 </a:t>
            </a:r>
            <a:r>
              <a:rPr lang="lv-LV" dirty="0" err="1" smtClean="0"/>
              <a:t>responses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1227" cy="4525963"/>
          </a:xfrm>
        </p:spPr>
        <p:txBody>
          <a:bodyPr>
            <a:normAutofit/>
          </a:bodyPr>
          <a:lstStyle/>
          <a:p>
            <a:r>
              <a:rPr lang="en-GB" sz="2800" dirty="0"/>
              <a:t>Engineering (38%), Computing and IT (34%) and </a:t>
            </a:r>
            <a:r>
              <a:rPr lang="en-GB" sz="2800" dirty="0" err="1" smtClean="0"/>
              <a:t>Busines</a:t>
            </a:r>
            <a:r>
              <a:rPr lang="lv-LV" sz="2800" dirty="0" smtClean="0"/>
              <a:t>s</a:t>
            </a:r>
            <a:r>
              <a:rPr lang="en-GB" sz="2800" dirty="0" smtClean="0"/>
              <a:t> </a:t>
            </a:r>
            <a:r>
              <a:rPr lang="en-GB" sz="2800" dirty="0"/>
              <a:t>(12</a:t>
            </a:r>
            <a:r>
              <a:rPr lang="en-GB" sz="2800" dirty="0" smtClean="0"/>
              <a:t>%)</a:t>
            </a:r>
            <a:endParaRPr lang="lv-LV" sz="2800" dirty="0" smtClean="0"/>
          </a:p>
          <a:p>
            <a:r>
              <a:rPr lang="lv-LV" sz="2800" dirty="0"/>
              <a:t>P</a:t>
            </a:r>
            <a:r>
              <a:rPr lang="en-GB" sz="2800" dirty="0" err="1"/>
              <a:t>roject</a:t>
            </a:r>
            <a:r>
              <a:rPr lang="en-GB" sz="2800" dirty="0"/>
              <a:t> courses (54%) or combined with the internship (26%)</a:t>
            </a:r>
            <a:r>
              <a:rPr lang="lv-LV" sz="2800" dirty="0"/>
              <a:t> – </a:t>
            </a:r>
            <a:r>
              <a:rPr lang="lv-LV" sz="2800" dirty="0" err="1"/>
              <a:t>total</a:t>
            </a:r>
            <a:r>
              <a:rPr lang="lv-LV" sz="2800" dirty="0"/>
              <a:t> 80%</a:t>
            </a:r>
          </a:p>
          <a:p>
            <a:r>
              <a:rPr lang="lv-LV" sz="2800" dirty="0" smtClean="0"/>
              <a:t>At n</a:t>
            </a:r>
            <a:r>
              <a:rPr lang="en-GB" sz="2800" dirty="0" err="1" smtClean="0"/>
              <a:t>ational</a:t>
            </a:r>
            <a:r>
              <a:rPr lang="en-GB" sz="2800" dirty="0" smtClean="0"/>
              <a:t> </a:t>
            </a:r>
            <a:r>
              <a:rPr lang="en-GB" sz="2800" dirty="0"/>
              <a:t>level </a:t>
            </a:r>
            <a:r>
              <a:rPr lang="lv-LV" sz="2800" dirty="0"/>
              <a:t>(</a:t>
            </a:r>
            <a:r>
              <a:rPr lang="en-GB" sz="2800" dirty="0" smtClean="0"/>
              <a:t>77 %</a:t>
            </a:r>
            <a:r>
              <a:rPr lang="lv-LV" sz="2800" dirty="0" smtClean="0"/>
              <a:t>) </a:t>
            </a:r>
            <a:r>
              <a:rPr lang="lv-LV" sz="2800" dirty="0" err="1" smtClean="0"/>
              <a:t>and</a:t>
            </a:r>
            <a:r>
              <a:rPr lang="lv-LV" sz="2800" dirty="0" smtClean="0"/>
              <a:t> </a:t>
            </a:r>
            <a:r>
              <a:rPr lang="lv-LV" sz="2800" dirty="0" err="1" smtClean="0"/>
              <a:t>compulsory</a:t>
            </a:r>
            <a:r>
              <a:rPr lang="lv-LV" sz="2800" dirty="0" smtClean="0"/>
              <a:t> (65%)</a:t>
            </a:r>
            <a:r>
              <a:rPr lang="en-GB" sz="2800" dirty="0" smtClean="0"/>
              <a:t> </a:t>
            </a:r>
            <a:endParaRPr lang="lv-LV" sz="2800" dirty="0" smtClean="0"/>
          </a:p>
          <a:p>
            <a:r>
              <a:rPr lang="lv-LV" sz="2800" dirty="0" smtClean="0"/>
              <a:t>1-6 </a:t>
            </a:r>
            <a:r>
              <a:rPr lang="lv-LV" sz="2800" dirty="0" err="1" smtClean="0"/>
              <a:t>months</a:t>
            </a:r>
            <a:r>
              <a:rPr lang="lv-LV" sz="2800" dirty="0" smtClean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6 to10 ECTS </a:t>
            </a:r>
            <a:r>
              <a:rPr lang="lv-LV" sz="2800" dirty="0" err="1" smtClean="0"/>
              <a:t>or</a:t>
            </a:r>
            <a:r>
              <a:rPr lang="lv-LV" sz="2800" dirty="0" smtClean="0"/>
              <a:t> </a:t>
            </a:r>
            <a:r>
              <a:rPr lang="lv-LV" sz="2800" dirty="0" err="1" smtClean="0"/>
              <a:t>more</a:t>
            </a:r>
            <a:endParaRPr lang="lv-LV" sz="2800" dirty="0" smtClean="0"/>
          </a:p>
          <a:p>
            <a:r>
              <a:rPr lang="lv-LV" sz="2800" dirty="0" err="1" smtClean="0"/>
              <a:t>Projects</a:t>
            </a:r>
            <a:r>
              <a:rPr lang="lv-LV" sz="2800" dirty="0" smtClean="0"/>
              <a:t> </a:t>
            </a:r>
            <a:r>
              <a:rPr lang="lv-LV" sz="2800" dirty="0" err="1" smtClean="0"/>
              <a:t>unpaid</a:t>
            </a:r>
            <a:r>
              <a:rPr lang="lv-LV" sz="2800" dirty="0" smtClean="0"/>
              <a:t> (95%), </a:t>
            </a:r>
            <a:r>
              <a:rPr lang="lv-LV" sz="2800" dirty="0" err="1" smtClean="0"/>
              <a:t>Internship</a:t>
            </a:r>
            <a:r>
              <a:rPr lang="lv-LV" sz="2800" dirty="0" smtClean="0"/>
              <a:t> - </a:t>
            </a:r>
            <a:r>
              <a:rPr lang="lv-LV" sz="2800" dirty="0" err="1" smtClean="0"/>
              <a:t>mostly</a:t>
            </a:r>
            <a:r>
              <a:rPr lang="lv-LV" sz="2800" dirty="0" smtClean="0"/>
              <a:t> </a:t>
            </a:r>
            <a:r>
              <a:rPr lang="lv-LV" sz="2800" dirty="0" err="1" smtClean="0"/>
              <a:t>paid</a:t>
            </a:r>
            <a:endParaRPr lang="lv-LV" sz="2800" dirty="0" smtClean="0"/>
          </a:p>
          <a:p>
            <a:r>
              <a:rPr lang="lv-LV" sz="2800" b="1" dirty="0" err="1" smtClean="0">
                <a:solidFill>
                  <a:srgbClr val="009999"/>
                </a:solidFill>
              </a:rPr>
              <a:t>Comments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on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how</a:t>
            </a:r>
            <a:r>
              <a:rPr lang="lv-LV" sz="2800" b="1" dirty="0" smtClean="0">
                <a:solidFill>
                  <a:srgbClr val="009999"/>
                </a:solidFill>
              </a:rPr>
              <a:t> PI </a:t>
            </a:r>
            <a:r>
              <a:rPr lang="lv-LV" sz="2800" b="1" dirty="0" err="1" smtClean="0">
                <a:solidFill>
                  <a:srgbClr val="009999"/>
                </a:solidFill>
              </a:rPr>
              <a:t>courses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are</a:t>
            </a:r>
            <a:r>
              <a:rPr lang="lv-LV" sz="2800" b="1" dirty="0" smtClean="0">
                <a:solidFill>
                  <a:srgbClr val="009999"/>
                </a:solidFill>
              </a:rPr>
              <a:t> </a:t>
            </a:r>
            <a:r>
              <a:rPr lang="lv-LV" sz="2800" b="1" dirty="0" err="1" smtClean="0">
                <a:solidFill>
                  <a:srgbClr val="009999"/>
                </a:solidFill>
              </a:rPr>
              <a:t>organized</a:t>
            </a:r>
            <a:r>
              <a:rPr lang="lv-LV" sz="2800" b="1" dirty="0" smtClean="0">
                <a:solidFill>
                  <a:srgbClr val="009999"/>
                </a:solidFill>
              </a:rPr>
              <a:t>!</a:t>
            </a:r>
            <a:endParaRPr lang="lv-LV" sz="2800" b="1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8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Companies</a:t>
            </a:r>
            <a:r>
              <a:rPr lang="lv-LV" dirty="0" smtClean="0"/>
              <a:t> - 68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Computing and IT (44%) </a:t>
            </a:r>
            <a:r>
              <a:rPr lang="en-US" sz="2800" dirty="0" smtClean="0"/>
              <a:t>and </a:t>
            </a:r>
            <a:r>
              <a:rPr lang="en-US" sz="2800" dirty="0"/>
              <a:t>Engineering (37</a:t>
            </a:r>
            <a:r>
              <a:rPr lang="en-US" sz="2800" dirty="0" smtClean="0"/>
              <a:t>%)</a:t>
            </a:r>
            <a:endParaRPr lang="lv-LV" sz="2800" dirty="0" smtClean="0"/>
          </a:p>
          <a:p>
            <a:r>
              <a:rPr lang="lv-LV" sz="2800" dirty="0"/>
              <a:t>I</a:t>
            </a:r>
            <a:r>
              <a:rPr lang="en-GB" sz="2800" dirty="0" err="1" smtClean="0"/>
              <a:t>nternships</a:t>
            </a:r>
            <a:r>
              <a:rPr lang="en-GB" sz="2800" dirty="0" smtClean="0"/>
              <a:t> </a:t>
            </a:r>
            <a:r>
              <a:rPr lang="lv-LV" sz="2800" dirty="0" smtClean="0"/>
              <a:t>(</a:t>
            </a:r>
            <a:r>
              <a:rPr lang="en-GB" sz="2800" dirty="0" smtClean="0"/>
              <a:t>85%</a:t>
            </a:r>
            <a:r>
              <a:rPr lang="lv-LV" sz="2800" dirty="0" smtClean="0"/>
              <a:t>)</a:t>
            </a:r>
            <a:r>
              <a:rPr lang="en-GB" sz="2800" dirty="0" smtClean="0"/>
              <a:t> and projects </a:t>
            </a:r>
            <a:r>
              <a:rPr lang="lv-LV" sz="2800" dirty="0" smtClean="0"/>
              <a:t>(</a:t>
            </a:r>
            <a:r>
              <a:rPr lang="en-GB" sz="2800" dirty="0" smtClean="0"/>
              <a:t>60%</a:t>
            </a:r>
            <a:r>
              <a:rPr lang="lv-LV" sz="2800" dirty="0" smtClean="0"/>
              <a:t>)</a:t>
            </a:r>
          </a:p>
          <a:p>
            <a:r>
              <a:rPr lang="lv-LV" sz="2800" dirty="0" err="1" smtClean="0"/>
              <a:t>Teams</a:t>
            </a:r>
            <a:r>
              <a:rPr lang="lv-LV" sz="2800" dirty="0" smtClean="0"/>
              <a:t> </a:t>
            </a:r>
            <a:r>
              <a:rPr lang="lv-LV" sz="2800" dirty="0" err="1" smtClean="0"/>
              <a:t>up</a:t>
            </a:r>
            <a:r>
              <a:rPr lang="lv-LV" sz="2800" dirty="0" smtClean="0"/>
              <a:t> to 4 students, </a:t>
            </a:r>
          </a:p>
          <a:p>
            <a:r>
              <a:rPr lang="lv-LV" sz="2800" dirty="0" smtClean="0"/>
              <a:t>1 to 6 </a:t>
            </a:r>
            <a:r>
              <a:rPr lang="lv-LV" sz="2800" dirty="0" err="1" smtClean="0"/>
              <a:t>months</a:t>
            </a:r>
            <a:r>
              <a:rPr lang="lv-LV" sz="2800" dirty="0" smtClean="0"/>
              <a:t> </a:t>
            </a:r>
            <a:r>
              <a:rPr lang="lv-LV" sz="2800" dirty="0" err="1" smtClean="0"/>
              <a:t>or</a:t>
            </a:r>
            <a:r>
              <a:rPr lang="lv-LV" sz="2800" dirty="0" smtClean="0"/>
              <a:t> </a:t>
            </a:r>
            <a:r>
              <a:rPr lang="lv-LV" sz="2800" dirty="0" err="1" smtClean="0"/>
              <a:t>more</a:t>
            </a:r>
            <a:endParaRPr lang="lv-LV" sz="2800" dirty="0" smtClean="0"/>
          </a:p>
          <a:p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415216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Students - 1800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98701" cy="4525963"/>
          </a:xfrm>
        </p:spPr>
        <p:txBody>
          <a:bodyPr>
            <a:normAutofit/>
          </a:bodyPr>
          <a:lstStyle/>
          <a:p>
            <a:r>
              <a:rPr lang="en-GB" sz="2800" dirty="0"/>
              <a:t>Engineering (41%) and Computing and IT (37</a:t>
            </a:r>
            <a:r>
              <a:rPr lang="en-GB" sz="2800" dirty="0" smtClean="0"/>
              <a:t>%</a:t>
            </a:r>
            <a:r>
              <a:rPr lang="lv-LV" sz="2800" dirty="0" smtClean="0"/>
              <a:t>)</a:t>
            </a:r>
          </a:p>
          <a:p>
            <a:r>
              <a:rPr lang="en-GB" sz="2800" dirty="0"/>
              <a:t>Spain (</a:t>
            </a:r>
            <a:r>
              <a:rPr lang="en-GB" sz="2800" dirty="0" smtClean="0"/>
              <a:t>433</a:t>
            </a:r>
            <a:r>
              <a:rPr lang="lv-LV" sz="2800" dirty="0" smtClean="0"/>
              <a:t>)</a:t>
            </a:r>
            <a:r>
              <a:rPr lang="en-GB" sz="2800" dirty="0" smtClean="0"/>
              <a:t>, </a:t>
            </a:r>
            <a:r>
              <a:rPr lang="en-GB" sz="2800" dirty="0"/>
              <a:t>Slovenia (291), Cyprus (183), Portugal (126), Belgium (113</a:t>
            </a:r>
            <a:r>
              <a:rPr lang="en-GB" sz="2800" dirty="0" smtClean="0"/>
              <a:t>)</a:t>
            </a:r>
            <a:r>
              <a:rPr lang="lv-LV" sz="2800" dirty="0" smtClean="0"/>
              <a:t>, </a:t>
            </a:r>
            <a:r>
              <a:rPr lang="en-GB" sz="2800" dirty="0" smtClean="0"/>
              <a:t>Finland </a:t>
            </a:r>
            <a:r>
              <a:rPr lang="en-GB" sz="2800" dirty="0"/>
              <a:t>(91</a:t>
            </a:r>
            <a:r>
              <a:rPr lang="en-GB" sz="2800" dirty="0" smtClean="0"/>
              <a:t>)</a:t>
            </a:r>
            <a:endParaRPr lang="lv-LV" sz="2800" dirty="0" smtClean="0"/>
          </a:p>
          <a:p>
            <a:r>
              <a:rPr lang="lv-LV" sz="2800" dirty="0"/>
              <a:t>P</a:t>
            </a:r>
            <a:r>
              <a:rPr lang="en-GB" sz="2800" dirty="0" smtClean="0"/>
              <a:t>refer </a:t>
            </a:r>
            <a:r>
              <a:rPr lang="en-GB" sz="2800" dirty="0"/>
              <a:t>internship </a:t>
            </a:r>
            <a:r>
              <a:rPr lang="en-GB" sz="2800" dirty="0" smtClean="0"/>
              <a:t>in </a:t>
            </a:r>
            <a:r>
              <a:rPr lang="en-GB" sz="2800" dirty="0"/>
              <a:t>a team (75%) and </a:t>
            </a:r>
            <a:r>
              <a:rPr lang="en-GB" sz="2800" dirty="0" smtClean="0"/>
              <a:t>international </a:t>
            </a:r>
            <a:r>
              <a:rPr lang="en-GB" sz="2800" dirty="0"/>
              <a:t>team (58%), virtual </a:t>
            </a:r>
            <a:r>
              <a:rPr lang="en-GB" sz="2800" dirty="0" smtClean="0"/>
              <a:t>teamwork</a:t>
            </a:r>
            <a:r>
              <a:rPr lang="lv-LV" sz="2800" dirty="0" smtClean="0"/>
              <a:t> -</a:t>
            </a:r>
            <a:r>
              <a:rPr lang="en-GB" sz="2800" dirty="0" smtClean="0"/>
              <a:t> 5%</a:t>
            </a:r>
            <a:endParaRPr lang="lv-LV" sz="2800" dirty="0" smtClean="0"/>
          </a:p>
          <a:p>
            <a:r>
              <a:rPr lang="lv-LV" sz="2800" b="1" dirty="0" err="1" smtClean="0"/>
              <a:t>Most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important</a:t>
            </a:r>
            <a:r>
              <a:rPr lang="lv-LV" sz="2800" b="1" dirty="0" smtClean="0"/>
              <a:t>: </a:t>
            </a:r>
            <a:r>
              <a:rPr lang="lv-LV" sz="2800" b="1" dirty="0" err="1" smtClean="0"/>
              <a:t>subject</a:t>
            </a:r>
            <a:r>
              <a:rPr lang="lv-LV" sz="2800" b="1" dirty="0" smtClean="0"/>
              <a:t>/</a:t>
            </a:r>
            <a:r>
              <a:rPr lang="lv-LV" sz="2800" b="1" dirty="0" err="1" smtClean="0"/>
              <a:t>topic</a:t>
            </a:r>
            <a:r>
              <a:rPr lang="lv-LV" sz="2800" b="1" dirty="0" smtClean="0"/>
              <a:t>, </a:t>
            </a:r>
            <a:r>
              <a:rPr lang="lv-LV" sz="2800" b="1" dirty="0" err="1" smtClean="0"/>
              <a:t>company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and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salary</a:t>
            </a:r>
            <a:r>
              <a:rPr lang="lv-LV" sz="2800" b="1" dirty="0" smtClean="0"/>
              <a:t>,</a:t>
            </a:r>
            <a:r>
              <a:rPr lang="lv-LV" sz="2800" dirty="0" smtClean="0"/>
              <a:t> </a:t>
            </a:r>
            <a:r>
              <a:rPr lang="lv-LV" sz="2800" dirty="0" err="1" smtClean="0"/>
              <a:t>but</a:t>
            </a:r>
            <a:r>
              <a:rPr lang="lv-LV" sz="2800" dirty="0" smtClean="0"/>
              <a:t> it </a:t>
            </a:r>
            <a:r>
              <a:rPr lang="lv-LV" sz="2800" dirty="0" err="1" smtClean="0"/>
              <a:t>can</a:t>
            </a:r>
            <a:r>
              <a:rPr lang="lv-LV" sz="2800" dirty="0"/>
              <a:t> </a:t>
            </a:r>
            <a:r>
              <a:rPr lang="lv-LV" sz="2800" dirty="0" err="1" smtClean="0"/>
              <a:t>differ</a:t>
            </a:r>
            <a:r>
              <a:rPr lang="lv-LV" sz="2800" dirty="0" smtClean="0"/>
              <a:t> </a:t>
            </a:r>
            <a:r>
              <a:rPr lang="lv-LV" sz="2800" dirty="0" err="1" smtClean="0"/>
              <a:t>depending</a:t>
            </a:r>
            <a:r>
              <a:rPr lang="lv-LV" sz="2800" dirty="0" smtClean="0"/>
              <a:t> </a:t>
            </a:r>
            <a:r>
              <a:rPr lang="lv-LV" sz="2800" dirty="0" err="1" smtClean="0"/>
              <a:t>on</a:t>
            </a:r>
            <a:r>
              <a:rPr lang="lv-LV" sz="2800" dirty="0" smtClean="0"/>
              <a:t> </a:t>
            </a:r>
            <a:r>
              <a:rPr lang="lv-LV" sz="2800" dirty="0" err="1" smtClean="0"/>
              <a:t>situation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15950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734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Internship Implementation Models and Student Choices</vt:lpstr>
      <vt:lpstr>Introduction</vt:lpstr>
      <vt:lpstr>Mapping the field</vt:lpstr>
      <vt:lpstr>Questionnaires</vt:lpstr>
      <vt:lpstr>Questions</vt:lpstr>
      <vt:lpstr>Survey</vt:lpstr>
      <vt:lpstr>HEI – 77 responses</vt:lpstr>
      <vt:lpstr>Companies - 68</vt:lpstr>
      <vt:lpstr>Students - 1800</vt:lpstr>
      <vt:lpstr>Dispersion of ranking</vt:lpstr>
      <vt:lpstr>What are the main benefits students are expecting from P/I? </vt:lpstr>
      <vt:lpstr>Implementation models</vt:lpstr>
      <vt:lpstr>Conclusion</vt:lpstr>
      <vt:lpstr>Questions?</vt:lpstr>
    </vt:vector>
  </TitlesOfParts>
  <Company>Riga Tehnical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Eduards Lapsa</dc:creator>
  <cp:lastModifiedBy>Ilmars</cp:lastModifiedBy>
  <cp:revision>22</cp:revision>
  <dcterms:created xsi:type="dcterms:W3CDTF">2010-02-14T07:45:20Z</dcterms:created>
  <dcterms:modified xsi:type="dcterms:W3CDTF">2014-09-23T17:10:56Z</dcterms:modified>
</cp:coreProperties>
</file>