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55" r:id="rId4"/>
  </p:sldMasterIdLst>
  <p:notesMasterIdLst>
    <p:notesMasterId r:id="rId40"/>
  </p:notesMasterIdLst>
  <p:handoutMasterIdLst>
    <p:handoutMasterId r:id="rId41"/>
  </p:handoutMasterIdLst>
  <p:sldIdLst>
    <p:sldId id="256" r:id="rId5"/>
    <p:sldId id="257" r:id="rId6"/>
    <p:sldId id="258" r:id="rId7"/>
    <p:sldId id="263" r:id="rId8"/>
    <p:sldId id="264" r:id="rId9"/>
    <p:sldId id="265" r:id="rId10"/>
    <p:sldId id="266" r:id="rId11"/>
    <p:sldId id="267" r:id="rId12"/>
    <p:sldId id="268" r:id="rId13"/>
    <p:sldId id="269" r:id="rId14"/>
    <p:sldId id="289" r:id="rId15"/>
    <p:sldId id="290" r:id="rId16"/>
    <p:sldId id="291" r:id="rId17"/>
    <p:sldId id="292"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62" r:id="rId38"/>
    <p:sldId id="29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89" autoAdjust="0"/>
    <p:restoredTop sz="94660"/>
  </p:normalViewPr>
  <p:slideViewPr>
    <p:cSldViewPr snapToGrid="0" snapToObjects="1">
      <p:cViewPr>
        <p:scale>
          <a:sx n="100" d="100"/>
          <a:sy n="100" d="100"/>
        </p:scale>
        <p:origin x="-1128" y="-16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69817B-9C26-DA41-B1EE-5E78DB6A4980}" type="datetime1">
              <a:rPr lang="nl-BE" smtClean="0"/>
              <a:pPr/>
              <a:t>22/09/2014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EA04EA-6761-6A43-9B65-F9F7F050D06B}" type="slidenum">
              <a:rPr lang="nl-NL" smtClean="0"/>
              <a:pPr/>
              <a:t>‹#›</a:t>
            </a:fld>
            <a:endParaRPr lang="nl-NL"/>
          </a:p>
        </p:txBody>
      </p:sp>
    </p:spTree>
    <p:extLst>
      <p:ext uri="{BB962C8B-B14F-4D97-AF65-F5344CB8AC3E}">
        <p14:creationId xmlns:p14="http://schemas.microsoft.com/office/powerpoint/2010/main" val="1139166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814A9-C00C-2C4B-9432-3AFAAC2B69A8}" type="datetime1">
              <a:rPr lang="nl-BE" smtClean="0"/>
              <a:pPr/>
              <a:t>22/09/2014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D58DC-440C-3D48-B1A3-35E0CA88E243}" type="slidenum">
              <a:rPr lang="nl-NL" smtClean="0"/>
              <a:pPr/>
              <a:t>‹#›</a:t>
            </a:fld>
            <a:endParaRPr lang="nl-NL"/>
          </a:p>
        </p:txBody>
      </p:sp>
    </p:spTree>
    <p:extLst>
      <p:ext uri="{BB962C8B-B14F-4D97-AF65-F5344CB8AC3E}">
        <p14:creationId xmlns:p14="http://schemas.microsoft.com/office/powerpoint/2010/main" val="20369078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FCD58DC-440C-3D48-B1A3-35E0CA88E243}" type="slidenum">
              <a:rPr lang="nl-NL" smtClean="0"/>
              <a:pPr/>
              <a:t>0</a:t>
            </a:fld>
            <a:endParaRPr lang="nl-NL"/>
          </a:p>
        </p:txBody>
      </p:sp>
    </p:spTree>
    <p:extLst>
      <p:ext uri="{BB962C8B-B14F-4D97-AF65-F5344CB8AC3E}">
        <p14:creationId xmlns:p14="http://schemas.microsoft.com/office/powerpoint/2010/main" val="148499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72289E-972D-C343-B389-51AE77B5C0FD}" type="datetime1">
              <a:rPr lang="nl-BE" smtClean="0"/>
              <a:pPr/>
              <a:t>22/09/2014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688D1-7127-7245-8145-0D7DAB11FD44}" type="datetime1">
              <a:rPr lang="nl-BE" smtClean="0"/>
              <a:pPr/>
              <a:t>22/09/2014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1EBE8-F5FA-EF44-85A0-8FF64B4C18AF}" type="datetime1">
              <a:rPr lang="nl-BE" smtClean="0"/>
              <a:pPr/>
              <a:t>22/09/2014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1D343-AD1D-8E45-9CC7-F3348446752E}" type="datetime1">
              <a:rPr lang="nl-BE" smtClean="0"/>
              <a:pPr/>
              <a:t>22/09/2014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A496C4-9D6E-D74C-A706-3B5A8CDBE53B}" type="datetime1">
              <a:rPr lang="nl-BE" smtClean="0"/>
              <a:pPr/>
              <a:t>22/09/2014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38A7C-BED3-5F4C-A4A0-219959284CBF}" type="datetime1">
              <a:rPr lang="nl-BE" smtClean="0"/>
              <a:pPr/>
              <a:t>22/09/2014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1DD54-0450-8A40-A07F-E306D3A5C2CD}" type="datetime1">
              <a:rPr lang="nl-BE" smtClean="0"/>
              <a:pPr/>
              <a:t>22/09/2014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9F36A9-C953-2F41-BAA1-30FC4760325F}" type="datetime1">
              <a:rPr lang="nl-BE" smtClean="0"/>
              <a:pPr/>
              <a:t>22/09/2014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B8DAD-BA81-7943-8943-D13414C93647}" type="datetime1">
              <a:rPr lang="nl-BE" smtClean="0"/>
              <a:pPr/>
              <a:t>22/09/2014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B1CF4-5C64-BD47-8946-3E21F9C99A71}" type="datetime1">
              <a:rPr lang="nl-BE" smtClean="0"/>
              <a:pPr/>
              <a:t>22/09/2014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F2576-4FBD-384E-A976-7C4353C54C64}" type="datetime1">
              <a:rPr lang="nl-BE" smtClean="0"/>
              <a:pPr/>
              <a:t>22/09/2014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13925-FAC5-5E4A-9AF0-B7747AAC98A8}" type="datetime1">
              <a:rPr lang="nl-BE" smtClean="0"/>
              <a:pPr/>
              <a:t>22/09/2014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7.jpeg"/><Relationship Id="rId3" Type="http://schemas.openxmlformats.org/officeDocument/2006/relationships/hyperlink" Target="http://www.exercito.pt/galeria/Misses%20de%20Interesse%20Pblico/_w/montagem_ponte_jpg.jpg" TargetMode="External"/><Relationship Id="rId7" Type="http://schemas.openxmlformats.org/officeDocument/2006/relationships/hyperlink" Target="http://www.google.pt/url?sa=i&amp;rct=j&amp;q=&amp;esrc=s&amp;frm=1&amp;source=images&amp;cd=&amp;cad=rja&amp;uact=8&amp;docid=QgSy2jM4-KM6RM&amp;tbnid=bYhXrpLxL4aGUM:&amp;ved=0CAUQjRw&amp;url=http://defesanacionalpt.blogspot.com/2012/01/academia-militar-celebra-175-anos.html&amp;ei=t4eHU8AZxZrIBMPYgugE&amp;bvm=bv.68114441,d.aWw&amp;psig=AFQjCNFqpSxLmpbWLI6BL2ZAySoXSI25tg&amp;ust=1401477418336292" TargetMode="External"/><Relationship Id="rId12" Type="http://schemas.openxmlformats.org/officeDocument/2006/relationships/hyperlink" Target="http://www.google.pt/url?sa=i&amp;rct=j&amp;q=&amp;esrc=s&amp;frm=1&amp;source=images&amp;cd=&amp;cad=rja&amp;uact=8&amp;docid=uF_vGsAzxahT3M&amp;tbnid=zdEzL-BDLogxNM:&amp;ved=0CAUQjRw&amp;url=http://militarelite.blogspot.com/2013/09/recrutamento-concurso-publico-para.html&amp;ei=tmuHU_7iMM6gyATm4oDIDg&amp;bvm=bv.68114441,d.aWw&amp;psig=AFQjCNGkaxWgQP46AozGh86i63umPInmHg&amp;ust=1401470257446275"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jpeg"/><Relationship Id="rId5" Type="http://schemas.openxmlformats.org/officeDocument/2006/relationships/image" Target="../media/image21.jpeg"/><Relationship Id="rId10" Type="http://schemas.openxmlformats.org/officeDocument/2006/relationships/image" Target="../media/image24.jpeg"/><Relationship Id="rId4" Type="http://schemas.openxmlformats.org/officeDocument/2006/relationships/image" Target="../media/image20.jpeg"/><Relationship Id="rId9" Type="http://schemas.openxmlformats.org/officeDocument/2006/relationships/hyperlink" Target="http://www.google.pt/url?sa=i&amp;rct=j&amp;q=&amp;esrc=s&amp;frm=1&amp;source=images&amp;cd=&amp;cad=rja&amp;uact=8&amp;docid=QgSy2jM4-KM6RM&amp;tbnid=bYhXrpLxL4aGUM:&amp;ved=0CAUQjRw&amp;url=http://pt.wikipedia.org/wiki/Academia_Militar_(Portugal)&amp;ei=3YeHU4yuOtGLyASwlAI&amp;bvm=bv.68114441,d.aWw&amp;psig=AFQjCNFqpSxLmpbWLI6BL2ZAySoXSI25tg&amp;ust=140147741833629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docid=uF_vGsAzxahT3M&amp;tbnid=zdEzL-BDLogxNM:&amp;ved=0CAUQjRw&amp;url=http://militarelite.blogspot.com/2013/09/recrutamento-concurso-publico-para.html&amp;ei=tmuHU_7iMM6gyATm4oDIDg&amp;bvm=bv.68114441,d.aWw&amp;psig=AFQjCNGkaxWgQP46AozGh86i63umPInmHg&amp;ust=140147025744627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docid=uF_vGsAzxahT3M&amp;tbnid=zdEzL-BDLogxNM:&amp;ved=0CAUQjRw&amp;url=http://militarelite.blogspot.com/2013/09/recrutamento-concurso-publico-para.html&amp;ei=tmuHU_7iMM6gyATm4oDIDg&amp;bvm=bv.68114441,d.aWw&amp;psig=AFQjCNGkaxWgQP46AozGh86i63umPInmHg&amp;ust=1401470257446275"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pt/url?sa=i&amp;rct=j&amp;q=&amp;esrc=s&amp;frm=1&amp;source=images&amp;cd=&amp;cad=rja&amp;uact=8&amp;docid=uF_vGsAzxahT3M&amp;tbnid=zdEzL-BDLogxNM:&amp;ved=0CAUQjRw&amp;url=http://militarelite.blogspot.com/2013/09/recrutamento-concurso-publico-para.html&amp;ei=tmuHU_7iMM6gyATm4oDIDg&amp;bvm=bv.68114441,d.aWw&amp;psig=AFQjCNGkaxWgQP46AozGh86i63umPInmHg&amp;ust=1401470257446275"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pt/url?sa=i&amp;rct=j&amp;q=&amp;esrc=s&amp;frm=1&amp;source=images&amp;cd=&amp;cad=rja&amp;uact=8&amp;docid=uF_vGsAzxahT3M&amp;tbnid=zdEzL-BDLogxNM:&amp;ved=0CAUQjRw&amp;url=http://militarelite.blogspot.com/2013/09/recrutamento-concurso-publico-para.html&amp;ei=tmuHU_7iMM6gyATm4oDIDg&amp;bvm=bv.68114441,d.aWw&amp;psig=AFQjCNGkaxWgQP46AozGh86i63umPInmHg&amp;ust=1401470257446275" TargetMode="Externa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8" Type="http://schemas.openxmlformats.org/officeDocument/2006/relationships/hyperlink" Target="http://www.google.pt/url?sa=i&amp;rct=j&amp;q=&amp;esrc=s&amp;frm=1&amp;source=images&amp;cd=&amp;cad=rja&amp;uact=8&amp;docid=rp-WLHw2GxBelM&amp;tbnid=7QhJWcPb8daXXM:&amp;ved=0CAUQjRw&amp;url=http://www.iec.ch/etech/2011/etech_0911/tc-1.htm&amp;ei=g7uHU8SGIoib0QWy7ICQAg&amp;bvm=bv.67720277,d.d2k&amp;psig=AFQjCNHwLjLxNBJPPj4Ok1QaefcIzbIs2Q&amp;ust=1401490645562350" TargetMode="External"/><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google.pt/url?sa=i&amp;rct=j&amp;q=&amp;esrc=s&amp;frm=1&amp;source=images&amp;cd=&amp;cad=rja&amp;uact=8&amp;docid=YFWoPkenLkighM&amp;tbnid=twEO1zCkMcG5sM:&amp;ved=0CAUQjRw&amp;url=http://logistics.avnet.com/webReporting/telecommunications.jsp&amp;ei=pbqHU_XbO6SH0AXE6YGwBw&amp;bvm=bv.67720277,d.d2k&amp;psig=AFQjCNFFuRw74T7C0qUtzJygpWPVwABSKA&amp;ust=1401490462470461" TargetMode="External"/><Relationship Id="rId11" Type="http://schemas.openxmlformats.org/officeDocument/2006/relationships/image" Target="../media/image5.png"/><Relationship Id="rId5" Type="http://schemas.openxmlformats.org/officeDocument/2006/relationships/image" Target="../media/image32.jpeg"/><Relationship Id="rId10" Type="http://schemas.openxmlformats.org/officeDocument/2006/relationships/image" Target="../media/image35.jpeg"/><Relationship Id="rId4" Type="http://schemas.openxmlformats.org/officeDocument/2006/relationships/image" Target="../media/image31.jpe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4.bp.blogspot.com/-Z3S0QbedHsY/Uilw9UvdDUI/AAAAAAAARzs/EZJ6TJwbJis/s1600/Anexo+3+-+alfa-pendular.jpg" TargetMode="External"/><Relationship Id="rId5" Type="http://schemas.openxmlformats.org/officeDocument/2006/relationships/image" Target="../media/image42.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google.pt/url?sa=i&amp;rct=j&amp;q=&amp;esrc=s&amp;frm=1&amp;source=images&amp;cd=&amp;cad=rja&amp;uact=8&amp;docid=uF_vGsAzxahT3M&amp;tbnid=zdEzL-BDLogxNM:&amp;ved=0CAUQjRw&amp;url=http://militarelite.blogspot.com/2013/09/recrutamento-concurso-publico-para.html&amp;ei=tmuHU_7iMM6gyATm4oDIDg&amp;bvm=bv.68114441,d.aWw&amp;psig=AFQjCNGkaxWgQP46AozGh86i63umPInmHg&amp;ust=1401470257446275" TargetMode="External"/><Relationship Id="rId5" Type="http://schemas.openxmlformats.org/officeDocument/2006/relationships/image" Target="../media/image6.png"/><Relationship Id="rId4"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pt/url?sa=i&amp;rct=j&amp;q=&amp;esrc=s&amp;frm=1&amp;source=images&amp;cd=&amp;cad=rja&amp;uact=8&amp;docid=neQtYPjzxXSMAM&amp;tbnid=5iv6DWNXWM4mvM:&amp;ved=0CAUQjRw&amp;url=http://blog.robotiq.com/?Tag=industrial+robotics&amp;ei=Z9SHU4WNBKKM0AWHqIGYDA&amp;psig=AFQjCNGG5GHmm-tx7M6gsrBNExq1tUekgg&amp;ust=1401496876200070" TargetMode="External"/><Relationship Id="rId13" Type="http://schemas.openxmlformats.org/officeDocument/2006/relationships/image" Target="../media/image15.png"/><Relationship Id="rId3" Type="http://schemas.openxmlformats.org/officeDocument/2006/relationships/hyperlink" Target="http://www.google.pt/url?sa=i&amp;rct=j&amp;q=&amp;esrc=s&amp;frm=1&amp;source=images&amp;cd=&amp;cad=rja&amp;uact=8&amp;docid=Z6FCQdGdwh43YM&amp;tbnid=LhEBMAtufB1ZUM:&amp;ved=0CAUQjRw&amp;url=http://www.kendrickandkendrick.com/telecommunications&amp;ei=BdOHU5ajGaKg0QXq8oCoDA&amp;bvm=bv.67720277,d.d2k&amp;psig=AFQjCNFFczZlyCEvAXMQWI9MbpO3e6o1Ag&amp;ust=1401496692454375" TargetMode="External"/><Relationship Id="rId7" Type="http://schemas.openxmlformats.org/officeDocument/2006/relationships/image" Target="../media/image11.jpeg"/><Relationship Id="rId12" Type="http://schemas.openxmlformats.org/officeDocument/2006/relationships/image" Target="../media/image14.jpeg"/><Relationship Id="rId2" Type="http://schemas.openxmlformats.org/officeDocument/2006/relationships/image" Target="../media/image1.jpe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google.pt/url?sa=i&amp;rct=j&amp;q=&amp;esrc=s&amp;frm=1&amp;source=images&amp;cd=&amp;cad=rja&amp;uact=8&amp;docid=hw030KxOpw66nM&amp;tbnid=rhof-5A6BqImeM:&amp;ved=0CAUQjRw&amp;url=http://www.machineryautomation.com.au/how-can-industrial-robots-benefit-your-business-machinery-automation-and-robotics-investigates/&amp;ei=09OHU4OkN8il0AW0voC4Bg&amp;psig=AFQjCNGG5GHmm-tx7M6gsrBNExq1tUekgg&amp;ust=1401496876200070" TargetMode="External"/><Relationship Id="rId11" Type="http://schemas.openxmlformats.org/officeDocument/2006/relationships/image" Target="../media/image13.jpeg"/><Relationship Id="rId5" Type="http://schemas.openxmlformats.org/officeDocument/2006/relationships/image" Target="../media/image10.jpeg"/><Relationship Id="rId15" Type="http://schemas.openxmlformats.org/officeDocument/2006/relationships/hyperlink" Target="http://www.google.pt/url?sa=i&amp;rct=j&amp;q=&amp;esrc=s&amp;frm=1&amp;source=images&amp;cd=&amp;cad=rja&amp;uact=8&amp;docid=yejfH7M7tAUQyM&amp;tbnid=9UhG3RGmxhtlKM:&amp;ved=0CAUQjRw&amp;url=http://paginas.fe.up.pt/~faf/ProjectFCT2012/&amp;ei=gWuHU7SFA8ekyAThsoKoAQ&amp;bvm=bv.68114441,d.aWw&amp;psig=AFQjCNGx_FewWY11FSeGL5JPddwNUEJXBQ&amp;ust=1401470204517165" TargetMode="External"/><Relationship Id="rId10" Type="http://schemas.openxmlformats.org/officeDocument/2006/relationships/hyperlink" Target="http://www.google.pt/url?sa=i&amp;rct=j&amp;q=&amp;esrc=s&amp;frm=1&amp;source=images&amp;cd=&amp;cad=rja&amp;uact=8&amp;docid=1C_UwJm5Ns-umM&amp;tbnid=W-N3iucHPqD0zM:&amp;ved=0CAUQjRw&amp;url=http://www.marposs.com/family.php/eng/industrial_automation&amp;ei=r9SHU7_8K4bO0AXCy4GYDg&amp;psig=AFQjCNErnSSo-kc2KtOLXMZGBmBDe8UA5Q&amp;ust=1401497109372217" TargetMode="External"/><Relationship Id="rId4" Type="http://schemas.openxmlformats.org/officeDocument/2006/relationships/image" Target="../media/image9.jpeg"/><Relationship Id="rId9" Type="http://schemas.openxmlformats.org/officeDocument/2006/relationships/image" Target="../media/image12.jpe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94227" y="2514673"/>
            <a:ext cx="7772400" cy="2478441"/>
          </a:xfrm>
        </p:spPr>
        <p:txBody>
          <a:bodyPr anchor="t">
            <a:normAutofit fontScale="90000"/>
          </a:bodyPr>
          <a:lstStyle/>
          <a:p>
            <a:pPr algn="l"/>
            <a:r>
              <a:rPr lang="en-US" b="1" dirty="0" smtClean="0">
                <a:solidFill>
                  <a:schemeClr val="bg1">
                    <a:lumMod val="65000"/>
                  </a:schemeClr>
                </a:solidFill>
                <a:cs typeface="Trebuchet MS"/>
              </a:rPr>
              <a:t>Enhancing Engineering Education through Academia Industry Cooperation at the Master’s Degree Level</a:t>
            </a:r>
            <a:r>
              <a:rPr lang="nl-NL" b="1" dirty="0" smtClean="0">
                <a:solidFill>
                  <a:schemeClr val="bg1">
                    <a:lumMod val="65000"/>
                  </a:schemeClr>
                </a:solidFill>
                <a:latin typeface="Trebuchet MS"/>
                <a:cs typeface="Trebuchet MS"/>
              </a:rPr>
              <a:t/>
            </a:r>
            <a:br>
              <a:rPr lang="nl-NL" b="1" dirty="0" smtClean="0">
                <a:solidFill>
                  <a:schemeClr val="bg1">
                    <a:lumMod val="65000"/>
                  </a:schemeClr>
                </a:solidFill>
                <a:latin typeface="Trebuchet MS"/>
                <a:cs typeface="Trebuchet MS"/>
              </a:rPr>
            </a:br>
            <a:r>
              <a:rPr lang="nl-NL" sz="2400" b="1" dirty="0" smtClean="0">
                <a:latin typeface="Trebuchet MS"/>
                <a:cs typeface="Trebuchet MS"/>
              </a:rPr>
              <a:t>Fernando Maciel Barbosa – FEUP Porto – fmb@fe.up.pt</a:t>
            </a:r>
            <a:br>
              <a:rPr lang="nl-NL" sz="2400" b="1" dirty="0" smtClean="0">
                <a:latin typeface="Trebuchet MS"/>
                <a:cs typeface="Trebuchet MS"/>
              </a:rPr>
            </a:br>
            <a:r>
              <a:rPr lang="nl-NL" sz="2400" b="1" dirty="0" smtClean="0">
                <a:latin typeface="Trebuchet MS"/>
                <a:cs typeface="Trebuchet MS"/>
              </a:rPr>
              <a:t/>
            </a:r>
            <a:br>
              <a:rPr lang="nl-NL" sz="2400" b="1" dirty="0" smtClean="0">
                <a:latin typeface="Trebuchet MS"/>
                <a:cs typeface="Trebuchet MS"/>
              </a:rPr>
            </a:br>
            <a:r>
              <a:rPr lang="nl-NL" sz="2400" b="1" dirty="0" smtClean="0">
                <a:latin typeface="Trebuchet MS"/>
                <a:cs typeface="Trebuchet MS"/>
              </a:rPr>
              <a:t/>
            </a:r>
            <a:br>
              <a:rPr lang="nl-NL" sz="2400" b="1" dirty="0" smtClean="0">
                <a:latin typeface="Trebuchet MS"/>
                <a:cs typeface="Trebuchet MS"/>
              </a:rPr>
            </a:br>
            <a:r>
              <a:rPr lang="nl-NL" sz="2400" b="1" dirty="0" smtClean="0">
                <a:latin typeface="Trebuchet MS"/>
                <a:cs typeface="Trebuchet MS"/>
              </a:rPr>
              <a:t/>
            </a:r>
            <a:br>
              <a:rPr lang="nl-NL" sz="2400" b="1" dirty="0" smtClean="0">
                <a:latin typeface="Trebuchet MS"/>
                <a:cs typeface="Trebuchet MS"/>
              </a:rPr>
            </a:br>
            <a:r>
              <a:rPr lang="nl-NL" sz="2400" b="1" dirty="0" smtClean="0">
                <a:latin typeface="Trebuchet MS"/>
                <a:cs typeface="Trebuchet MS"/>
              </a:rPr>
              <a:t/>
            </a:r>
            <a:br>
              <a:rPr lang="nl-NL" sz="2400" b="1" dirty="0" smtClean="0">
                <a:latin typeface="Trebuchet MS"/>
                <a:cs typeface="Trebuchet MS"/>
              </a:rPr>
            </a:br>
            <a:endParaRPr lang="nl-NL" sz="2400" b="1" dirty="0">
              <a:latin typeface="Trebuchet MS"/>
              <a:cs typeface="Trebuchet MS"/>
            </a:endParaRPr>
          </a:p>
        </p:txBody>
      </p:sp>
      <p:sp>
        <p:nvSpPr>
          <p:cNvPr id="5" name="Tijdelijke aanduiding voor dianummer 4"/>
          <p:cNvSpPr>
            <a:spLocks noGrp="1"/>
          </p:cNvSpPr>
          <p:nvPr>
            <p:ph type="sldNum" sz="quarter" idx="12"/>
          </p:nvPr>
        </p:nvSpPr>
        <p:spPr/>
        <p:txBody>
          <a:bodyPr/>
          <a:lstStyle/>
          <a:p>
            <a:fld id="{AF88E988-FB04-AB4E-BE5A-59F242AF7F7A}" type="slidenum">
              <a:rPr lang="en-US" b="1" smtClean="0">
                <a:latin typeface="Trebuchet MS"/>
                <a:cs typeface="Trebuchet MS"/>
              </a:rPr>
              <a:pPr/>
              <a:t>0</a:t>
            </a:fld>
            <a:endParaRPr lang="en-US" b="1" dirty="0">
              <a:latin typeface="Trebuchet MS"/>
              <a:cs typeface="Trebuchet MS"/>
            </a:endParaRPr>
          </a:p>
        </p:txBody>
      </p:sp>
      <p:pic>
        <p:nvPicPr>
          <p:cNvPr id="6" name="Afbeelding 5" descr="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pic>
        <p:nvPicPr>
          <p:cNvPr id="7" name="Afbeelding 6" descr="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177" y="5714305"/>
            <a:ext cx="2077453" cy="986284"/>
          </a:xfrm>
          <a:prstGeom prst="rect">
            <a:avLst/>
          </a:prstGeom>
        </p:spPr>
      </p:pic>
      <p:pic>
        <p:nvPicPr>
          <p:cNvPr id="9" name="Afbeelding 8" descr="0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115" y="1346528"/>
            <a:ext cx="3018970" cy="1168145"/>
          </a:xfrm>
          <a:prstGeom prst="rect">
            <a:avLst/>
          </a:prstGeom>
        </p:spPr>
      </p:pic>
      <p:sp>
        <p:nvSpPr>
          <p:cNvPr id="11"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0"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sp>
        <p:nvSpPr>
          <p:cNvPr id="13" name="Tekstvak 7"/>
          <p:cNvSpPr txBox="1"/>
          <p:nvPr/>
        </p:nvSpPr>
        <p:spPr>
          <a:xfrm>
            <a:off x="994227" y="5833130"/>
            <a:ext cx="2401636" cy="523220"/>
          </a:xfrm>
          <a:prstGeom prst="rect">
            <a:avLst/>
          </a:prstGeom>
          <a:noFill/>
        </p:spPr>
        <p:txBody>
          <a:bodyPr wrap="square" rtlCol="0">
            <a:spAutoFit/>
          </a:bodyPr>
          <a:lstStyle/>
          <a:p>
            <a:r>
              <a:rPr lang="en-GB" sz="2800" b="1" dirty="0" smtClean="0">
                <a:latin typeface="Trebuchet MS"/>
                <a:ea typeface="+mj-ea"/>
                <a:cs typeface="Trebuchet MS"/>
              </a:rPr>
              <a:t>22.09.2014</a:t>
            </a:r>
            <a:endParaRPr lang="nl-NL" sz="2800" b="1" dirty="0">
              <a:latin typeface="Trebuchet MS"/>
              <a:ea typeface="+mj-ea"/>
              <a:cs typeface="Trebuchet MS"/>
            </a:endParaRPr>
          </a:p>
        </p:txBody>
      </p:sp>
    </p:spTree>
    <p:extLst>
      <p:ext uri="{BB962C8B-B14F-4D97-AF65-F5344CB8AC3E}">
        <p14:creationId xmlns:p14="http://schemas.microsoft.com/office/powerpoint/2010/main" val="253117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9</a:t>
            </a:fld>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cs typeface="Trebuchet MS"/>
              </a:rPr>
              <a:t>Faculty of Engineering of the University of Porto </a:t>
            </a:r>
          </a:p>
        </p:txBody>
      </p:sp>
      <p:sp>
        <p:nvSpPr>
          <p:cNvPr id="11" name="Tekstvak 10"/>
          <p:cNvSpPr txBox="1"/>
          <p:nvPr/>
        </p:nvSpPr>
        <p:spPr>
          <a:xfrm>
            <a:off x="353095" y="1479773"/>
            <a:ext cx="8523485" cy="5582554"/>
          </a:xfrm>
          <a:prstGeom prst="rect">
            <a:avLst/>
          </a:prstGeom>
          <a:noFill/>
        </p:spPr>
        <p:txBody>
          <a:bodyPr wrap="square" rtlCol="0">
            <a:spAutoFit/>
          </a:bodyPr>
          <a:lstStyle/>
          <a:p>
            <a:pPr algn="ctr">
              <a:defRPr/>
            </a:pPr>
            <a:r>
              <a:rPr lang="en-US" sz="2200" b="1" dirty="0" smtClean="0">
                <a:latin typeface="+mj-lt"/>
                <a:ea typeface="+mj-ea"/>
                <a:cs typeface="Trebuchet MS"/>
              </a:rPr>
              <a:t>Electrical and Computers Engineering Master </a:t>
            </a:r>
            <a:endParaRPr lang="pt-PT" sz="2200" b="1" dirty="0" smtClean="0">
              <a:latin typeface="+mj-lt"/>
              <a:ea typeface="+mj-ea"/>
              <a:cs typeface="Trebuchet MS"/>
            </a:endParaRPr>
          </a:p>
          <a:p>
            <a:pPr>
              <a:lnSpc>
                <a:spcPct val="120000"/>
              </a:lnSpc>
              <a:spcBef>
                <a:spcPts val="1000"/>
              </a:spcBef>
              <a:buSzPct val="75000"/>
              <a:defRPr/>
            </a:pPr>
            <a:r>
              <a:rPr lang="en-US" dirty="0" smtClean="0">
                <a:latin typeface="Trebuchet MS" pitchFamily="34" charset="0"/>
              </a:rPr>
              <a:t>After the completion of the first three years of the course (180 </a:t>
            </a:r>
            <a:r>
              <a:rPr lang="en-US" dirty="0" err="1" smtClean="0">
                <a:latin typeface="Trebuchet MS" pitchFamily="34" charset="0"/>
              </a:rPr>
              <a:t>ECTS</a:t>
            </a:r>
            <a:r>
              <a:rPr lang="en-US" dirty="0" smtClean="0">
                <a:latin typeface="Trebuchet MS" pitchFamily="34" charset="0"/>
              </a:rPr>
              <a:t>) a diploma in Electrical and Computer Engineering Sciences will be awarded</a:t>
            </a:r>
          </a:p>
          <a:p>
            <a:pPr>
              <a:lnSpc>
                <a:spcPct val="120000"/>
              </a:lnSpc>
              <a:spcBef>
                <a:spcPts val="1000"/>
              </a:spcBef>
              <a:buSzPct val="75000"/>
              <a:defRPr/>
            </a:pPr>
            <a:r>
              <a:rPr lang="en-US" dirty="0" smtClean="0">
                <a:latin typeface="Trebuchet MS" pitchFamily="34" charset="0"/>
              </a:rPr>
              <a:t>The branches of specialization all have the same 252 </a:t>
            </a:r>
            <a:r>
              <a:rPr lang="en-US" dirty="0" err="1" smtClean="0">
                <a:latin typeface="Trebuchet MS" pitchFamily="34" charset="0"/>
              </a:rPr>
              <a:t>ECTS</a:t>
            </a:r>
            <a:r>
              <a:rPr lang="en-US" dirty="0" smtClean="0">
                <a:latin typeface="Trebuchet MS" pitchFamily="34" charset="0"/>
              </a:rPr>
              <a:t> syllabus covering compulsory curricular units, a dissertation with 30 </a:t>
            </a:r>
            <a:r>
              <a:rPr lang="en-US" dirty="0" err="1" smtClean="0">
                <a:latin typeface="Trebuchet MS" pitchFamily="34" charset="0"/>
              </a:rPr>
              <a:t>ECTS</a:t>
            </a:r>
            <a:r>
              <a:rPr lang="en-US" dirty="0" smtClean="0">
                <a:latin typeface="Trebuchet MS" pitchFamily="34" charset="0"/>
              </a:rPr>
              <a:t> and 48 </a:t>
            </a:r>
            <a:r>
              <a:rPr lang="en-US" dirty="0" err="1" smtClean="0">
                <a:latin typeface="Trebuchet MS" pitchFamily="34" charset="0"/>
              </a:rPr>
              <a:t>ECTS</a:t>
            </a:r>
            <a:r>
              <a:rPr lang="en-US" dirty="0" smtClean="0">
                <a:latin typeface="Trebuchet MS" pitchFamily="34" charset="0"/>
              </a:rPr>
              <a:t> distributed by elective curricular units</a:t>
            </a:r>
          </a:p>
          <a:p>
            <a:pPr>
              <a:lnSpc>
                <a:spcPct val="120000"/>
              </a:lnSpc>
              <a:spcBef>
                <a:spcPts val="1000"/>
              </a:spcBef>
              <a:buSzPct val="75000"/>
              <a:defRPr/>
            </a:pPr>
            <a:r>
              <a:rPr lang="en-US" dirty="0" smtClean="0">
                <a:latin typeface="Trebuchet MS" pitchFamily="34" charset="0"/>
              </a:rPr>
              <a:t>In each semester to all curricular units totalize 30 </a:t>
            </a:r>
            <a:r>
              <a:rPr lang="en-US" dirty="0" err="1" smtClean="0">
                <a:latin typeface="Trebuchet MS" pitchFamily="34" charset="0"/>
              </a:rPr>
              <a:t>ECTS</a:t>
            </a:r>
            <a:r>
              <a:rPr lang="en-US" dirty="0" smtClean="0">
                <a:latin typeface="Trebuchet MS" pitchFamily="34" charset="0"/>
              </a:rPr>
              <a:t> (each </a:t>
            </a:r>
            <a:r>
              <a:rPr lang="en-US" dirty="0" err="1" smtClean="0">
                <a:latin typeface="Trebuchet MS" pitchFamily="34" charset="0"/>
              </a:rPr>
              <a:t>ECTS</a:t>
            </a:r>
            <a:r>
              <a:rPr lang="en-US" dirty="0" smtClean="0">
                <a:latin typeface="Trebuchet MS" pitchFamily="34" charset="0"/>
              </a:rPr>
              <a:t> corresponds, on average, to 27 hours of overall student work)</a:t>
            </a:r>
          </a:p>
          <a:p>
            <a:pPr>
              <a:lnSpc>
                <a:spcPct val="120000"/>
              </a:lnSpc>
              <a:spcBef>
                <a:spcPts val="1000"/>
              </a:spcBef>
              <a:buSzPct val="75000"/>
              <a:defRPr/>
            </a:pPr>
            <a:r>
              <a:rPr lang="en-US" dirty="0" smtClean="0">
                <a:latin typeface="Trebuchet MS" pitchFamily="34" charset="0"/>
              </a:rPr>
              <a:t>The dissertation and/or the internship were introduced at </a:t>
            </a:r>
            <a:r>
              <a:rPr lang="en-US" dirty="0" err="1" smtClean="0">
                <a:latin typeface="Trebuchet MS" pitchFamily="34" charset="0"/>
              </a:rPr>
              <a:t>FEUP</a:t>
            </a:r>
            <a:r>
              <a:rPr lang="en-US" dirty="0" smtClean="0">
                <a:latin typeface="Trebuchet MS" pitchFamily="34" charset="0"/>
              </a:rPr>
              <a:t> with the Bologna reform in 2006</a:t>
            </a:r>
          </a:p>
          <a:p>
            <a:pPr>
              <a:lnSpc>
                <a:spcPct val="120000"/>
              </a:lnSpc>
              <a:spcBef>
                <a:spcPts val="1000"/>
              </a:spcBef>
              <a:buSzPct val="75000"/>
              <a:defRPr/>
            </a:pPr>
            <a:r>
              <a:rPr lang="en-US" dirty="0" smtClean="0">
                <a:latin typeface="Trebuchet MS" pitchFamily="34" charset="0"/>
              </a:rPr>
              <a:t>At </a:t>
            </a:r>
            <a:r>
              <a:rPr lang="en-US" dirty="0" err="1" smtClean="0">
                <a:latin typeface="Trebuchet MS" pitchFamily="34" charset="0"/>
              </a:rPr>
              <a:t>FEUP</a:t>
            </a:r>
            <a:r>
              <a:rPr lang="en-US" dirty="0" smtClean="0">
                <a:latin typeface="Trebuchet MS" pitchFamily="34" charset="0"/>
              </a:rPr>
              <a:t> the students are very motivated for dissertation developed in an industrial environment or internship work </a:t>
            </a:r>
            <a:r>
              <a:rPr lang="en-US" sz="1500" dirty="0" smtClean="0">
                <a:latin typeface="Trebuchet MS" pitchFamily="34" charset="0"/>
              </a:rPr>
              <a:t>(significant problem is to get enough projects in industrial environment or internships for all the students, approximately 500 students)</a:t>
            </a:r>
          </a:p>
          <a:p>
            <a:pPr indent="-228600">
              <a:lnSpc>
                <a:spcPct val="125000"/>
              </a:lnSpc>
              <a:spcBef>
                <a:spcPts val="1800"/>
              </a:spcBef>
              <a:buSzPct val="75000"/>
              <a:defRPr/>
            </a:pPr>
            <a:endParaRPr lang="en-GB" dirty="0" smtClean="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21"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25" name="Picture 28" descr="http://paginas.fe.up.pt/~faf/ProjectFCT2012/logos/feup-logo.png">
            <a:hlinkClick r:id="rId3"/>
          </p:cNvPr>
          <p:cNvPicPr>
            <a:picLocks noChangeAspect="1" noChangeArrowheads="1"/>
          </p:cNvPicPr>
          <p:nvPr/>
        </p:nvPicPr>
        <p:blipFill>
          <a:blip r:embed="rId4"/>
          <a:srcRect l="-9264"/>
          <a:stretch>
            <a:fillRect/>
          </a:stretch>
        </p:blipFill>
        <p:spPr bwMode="auto">
          <a:xfrm>
            <a:off x="7682780" y="353982"/>
            <a:ext cx="1193800" cy="360362"/>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10</a:t>
            </a:fld>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cs typeface="Trebuchet MS"/>
              </a:rPr>
              <a:t>Faculty of Engineering of the University of Porto </a:t>
            </a:r>
          </a:p>
        </p:txBody>
      </p:sp>
      <p:sp>
        <p:nvSpPr>
          <p:cNvPr id="11" name="Tekstvak 10"/>
          <p:cNvSpPr txBox="1"/>
          <p:nvPr/>
        </p:nvSpPr>
        <p:spPr>
          <a:xfrm>
            <a:off x="353095" y="1479773"/>
            <a:ext cx="8523485" cy="5060873"/>
          </a:xfrm>
          <a:prstGeom prst="rect">
            <a:avLst/>
          </a:prstGeom>
          <a:noFill/>
        </p:spPr>
        <p:txBody>
          <a:bodyPr wrap="square" rtlCol="0">
            <a:spAutoFit/>
          </a:bodyPr>
          <a:lstStyle/>
          <a:p>
            <a:pPr algn="ctr">
              <a:defRPr/>
            </a:pPr>
            <a:r>
              <a:rPr lang="en-US" sz="2200" b="1" dirty="0" smtClean="0">
                <a:latin typeface="+mj-lt"/>
                <a:ea typeface="+mj-ea"/>
                <a:cs typeface="Trebuchet MS"/>
              </a:rPr>
              <a:t>Electrical and Computers Engineering Master </a:t>
            </a:r>
            <a:endParaRPr lang="pt-PT" sz="2200" b="1" dirty="0" smtClean="0">
              <a:latin typeface="+mj-lt"/>
              <a:ea typeface="+mj-ea"/>
              <a:cs typeface="Trebuchet MS"/>
            </a:endParaRPr>
          </a:p>
          <a:p>
            <a:pPr>
              <a:lnSpc>
                <a:spcPct val="120000"/>
              </a:lnSpc>
              <a:spcBef>
                <a:spcPts val="1000"/>
              </a:spcBef>
              <a:buSzPct val="75000"/>
              <a:defRPr/>
            </a:pPr>
            <a:r>
              <a:rPr lang="en-US" dirty="0" smtClean="0">
                <a:latin typeface="Trebuchet MS" pitchFamily="34" charset="0"/>
              </a:rPr>
              <a:t>At </a:t>
            </a:r>
            <a:r>
              <a:rPr lang="en-US" dirty="0" err="1" smtClean="0">
                <a:latin typeface="Trebuchet MS" pitchFamily="34" charset="0"/>
              </a:rPr>
              <a:t>FEUP</a:t>
            </a:r>
            <a:r>
              <a:rPr lang="en-US" dirty="0" smtClean="0">
                <a:latin typeface="Trebuchet MS" pitchFamily="34" charset="0"/>
              </a:rPr>
              <a:t>, around 40% of dissertations/internships are undertaken in companies and within mobility </a:t>
            </a:r>
            <a:r>
              <a:rPr lang="en-US" dirty="0" err="1" smtClean="0">
                <a:latin typeface="Trebuchet MS" pitchFamily="34" charset="0"/>
              </a:rPr>
              <a:t>programmes</a:t>
            </a:r>
            <a:r>
              <a:rPr lang="en-US" dirty="0" smtClean="0">
                <a:latin typeface="Trebuchet MS" pitchFamily="34" charset="0"/>
              </a:rPr>
              <a:t>, around 4%, mainly within the ERASMUS </a:t>
            </a:r>
            <a:r>
              <a:rPr lang="en-US" dirty="0" err="1" smtClean="0">
                <a:latin typeface="Trebuchet MS" pitchFamily="34" charset="0"/>
              </a:rPr>
              <a:t>Programme</a:t>
            </a:r>
            <a:endParaRPr lang="en-US" dirty="0" smtClean="0">
              <a:latin typeface="Trebuchet MS" pitchFamily="34" charset="0"/>
            </a:endParaRPr>
          </a:p>
          <a:p>
            <a:pPr>
              <a:lnSpc>
                <a:spcPct val="120000"/>
              </a:lnSpc>
              <a:spcBef>
                <a:spcPts val="1000"/>
              </a:spcBef>
              <a:buSzPct val="75000"/>
              <a:defRPr/>
            </a:pPr>
            <a:r>
              <a:rPr lang="en-US" dirty="0" smtClean="0">
                <a:latin typeface="Trebuchet MS" pitchFamily="34" charset="0"/>
              </a:rPr>
              <a:t>With the internships students can also gain practical experience, foreign language skills and cross-cultural competences if the internship takes place abroad</a:t>
            </a:r>
          </a:p>
          <a:p>
            <a:pPr>
              <a:lnSpc>
                <a:spcPct val="120000"/>
              </a:lnSpc>
              <a:spcBef>
                <a:spcPts val="1000"/>
              </a:spcBef>
              <a:buSzPct val="75000"/>
              <a:defRPr/>
            </a:pPr>
            <a:r>
              <a:rPr lang="en-US" dirty="0" smtClean="0">
                <a:latin typeface="Trebuchet MS" pitchFamily="34" charset="0"/>
              </a:rPr>
              <a:t>After projects in industrial environment or an internship many students get a job in a company</a:t>
            </a:r>
          </a:p>
          <a:p>
            <a:pPr>
              <a:lnSpc>
                <a:spcPct val="120000"/>
              </a:lnSpc>
              <a:spcBef>
                <a:spcPts val="1000"/>
              </a:spcBef>
              <a:buSzPct val="75000"/>
              <a:defRPr/>
            </a:pPr>
            <a:r>
              <a:rPr lang="en-US" dirty="0" smtClean="0">
                <a:latin typeface="Trebuchet MS" pitchFamily="34" charset="0"/>
              </a:rPr>
              <a:t>Some interns find permanent, paid employment with the organizations where they served as interns</a:t>
            </a:r>
          </a:p>
          <a:p>
            <a:pPr>
              <a:lnSpc>
                <a:spcPct val="120000"/>
              </a:lnSpc>
              <a:spcBef>
                <a:spcPts val="1000"/>
              </a:spcBef>
              <a:buSzPct val="75000"/>
              <a:defRPr/>
            </a:pPr>
            <a:r>
              <a:rPr lang="en-GB" dirty="0" smtClean="0">
                <a:solidFill>
                  <a:srgbClr val="003300"/>
                </a:solidFill>
                <a:latin typeface="Trebuchet MS" pitchFamily="34" charset="0"/>
              </a:rPr>
              <a:t>This can be also a significant benefit to the employer as experienced interns often need little or no training when they begin their regular employmen</a:t>
            </a:r>
            <a:r>
              <a:rPr lang="en-GB" dirty="0" smtClean="0">
                <a:latin typeface="Trebuchet MS" pitchFamily="34" charset="0"/>
              </a:rPr>
              <a:t>t</a:t>
            </a:r>
            <a:endParaRPr lang="en-US" dirty="0" smtClean="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21"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25" name="Picture 28" descr="http://paginas.fe.up.pt/~faf/ProjectFCT2012/logos/feup-logo.png">
            <a:hlinkClick r:id="rId3"/>
          </p:cNvPr>
          <p:cNvPicPr>
            <a:picLocks noChangeAspect="1" noChangeArrowheads="1"/>
          </p:cNvPicPr>
          <p:nvPr/>
        </p:nvPicPr>
        <p:blipFill>
          <a:blip r:embed="rId4"/>
          <a:srcRect l="-9264"/>
          <a:stretch>
            <a:fillRect/>
          </a:stretch>
        </p:blipFill>
        <p:spPr bwMode="auto">
          <a:xfrm>
            <a:off x="7682780" y="353982"/>
            <a:ext cx="1193800" cy="360362"/>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11</a:t>
            </a:fld>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cs typeface="Trebuchet MS"/>
              </a:rPr>
              <a:t>Faculty of Engineering of the University of Porto </a:t>
            </a:r>
          </a:p>
        </p:txBody>
      </p:sp>
      <p:sp>
        <p:nvSpPr>
          <p:cNvPr id="11" name="Tekstvak 10"/>
          <p:cNvSpPr txBox="1"/>
          <p:nvPr/>
        </p:nvSpPr>
        <p:spPr>
          <a:xfrm>
            <a:off x="353095" y="1479773"/>
            <a:ext cx="8523485" cy="5497915"/>
          </a:xfrm>
          <a:prstGeom prst="rect">
            <a:avLst/>
          </a:prstGeom>
          <a:noFill/>
        </p:spPr>
        <p:txBody>
          <a:bodyPr wrap="square" rtlCol="0">
            <a:spAutoFit/>
          </a:bodyPr>
          <a:lstStyle/>
          <a:p>
            <a:pPr algn="ctr">
              <a:defRPr/>
            </a:pPr>
            <a:r>
              <a:rPr lang="en-US" sz="2200" b="1" dirty="0" smtClean="0">
                <a:latin typeface="+mj-lt"/>
                <a:ea typeface="+mj-ea"/>
                <a:cs typeface="Trebuchet MS"/>
              </a:rPr>
              <a:t>Electrical and Computers Engineering Master </a:t>
            </a:r>
            <a:endParaRPr lang="pt-PT" sz="2200" b="1" dirty="0" smtClean="0">
              <a:latin typeface="+mj-lt"/>
              <a:ea typeface="+mj-ea"/>
              <a:cs typeface="Trebuchet MS"/>
            </a:endParaRPr>
          </a:p>
          <a:p>
            <a:pPr indent="-228600">
              <a:lnSpc>
                <a:spcPct val="120000"/>
              </a:lnSpc>
              <a:spcBef>
                <a:spcPts val="1000"/>
              </a:spcBef>
              <a:buSzPct val="75000"/>
              <a:defRPr/>
            </a:pPr>
            <a:r>
              <a:rPr lang="en-US" dirty="0" smtClean="0">
                <a:latin typeface="Trebuchet MS" pitchFamily="34" charset="0"/>
              </a:rPr>
              <a:t>During the completion of the dissertation the student has to prepare a webpage (figure) for the dissertation that must include:</a:t>
            </a:r>
          </a:p>
          <a:p>
            <a:pPr marL="447675" indent="-266700">
              <a:lnSpc>
                <a:spcPct val="110000"/>
              </a:lnSpc>
              <a:spcBef>
                <a:spcPts val="400"/>
              </a:spcBef>
              <a:buSzPct val="100000"/>
              <a:buFont typeface="Arial" pitchFamily="34" charset="0"/>
              <a:buChar char="–"/>
              <a:defRPr/>
            </a:pPr>
            <a:r>
              <a:rPr lang="en-US" dirty="0" smtClean="0">
                <a:solidFill>
                  <a:srgbClr val="003300"/>
                </a:solidFill>
                <a:latin typeface="Trebuchet MS" pitchFamily="34" charset="0"/>
              </a:rPr>
              <a:t>Student CV</a:t>
            </a:r>
          </a:p>
          <a:p>
            <a:pPr marL="447675" indent="-266700">
              <a:lnSpc>
                <a:spcPct val="110000"/>
              </a:lnSpc>
              <a:spcBef>
                <a:spcPts val="400"/>
              </a:spcBef>
              <a:buSzPct val="100000"/>
              <a:buFont typeface="Arial" pitchFamily="34" charset="0"/>
              <a:buChar char="–"/>
              <a:defRPr/>
            </a:pPr>
            <a:r>
              <a:rPr lang="en-US" dirty="0" smtClean="0">
                <a:solidFill>
                  <a:srgbClr val="003300"/>
                </a:solidFill>
                <a:latin typeface="Trebuchet MS" pitchFamily="34" charset="0"/>
              </a:rPr>
              <a:t>Student motivation for that dissertation/internship</a:t>
            </a:r>
          </a:p>
          <a:p>
            <a:pPr marL="447675" indent="-266700">
              <a:lnSpc>
                <a:spcPct val="110000"/>
              </a:lnSpc>
              <a:spcBef>
                <a:spcPts val="400"/>
              </a:spcBef>
              <a:buSzPct val="100000"/>
              <a:buFont typeface="Arial" pitchFamily="34" charset="0"/>
              <a:buChar char="–"/>
              <a:defRPr/>
            </a:pPr>
            <a:r>
              <a:rPr lang="en-US" dirty="0" smtClean="0">
                <a:solidFill>
                  <a:srgbClr val="003300"/>
                </a:solidFill>
                <a:latin typeface="Trebuchet MS" pitchFamily="34" charset="0"/>
              </a:rPr>
              <a:t>Bibliography</a:t>
            </a:r>
          </a:p>
          <a:p>
            <a:pPr marL="447675" indent="-266700">
              <a:lnSpc>
                <a:spcPct val="110000"/>
              </a:lnSpc>
              <a:spcBef>
                <a:spcPts val="400"/>
              </a:spcBef>
              <a:buSzPct val="100000"/>
              <a:buFont typeface="Arial" pitchFamily="34" charset="0"/>
              <a:buChar char="–"/>
              <a:defRPr/>
            </a:pPr>
            <a:r>
              <a:rPr lang="en-US" dirty="0" smtClean="0">
                <a:solidFill>
                  <a:srgbClr val="003300"/>
                </a:solidFill>
                <a:latin typeface="Trebuchet MS" pitchFamily="34" charset="0"/>
              </a:rPr>
              <a:t>Main objectives of the dissertation/internship</a:t>
            </a:r>
          </a:p>
          <a:p>
            <a:pPr marL="447675" indent="-266700">
              <a:lnSpc>
                <a:spcPct val="110000"/>
              </a:lnSpc>
              <a:spcBef>
                <a:spcPts val="400"/>
              </a:spcBef>
              <a:buSzPct val="100000"/>
              <a:buFont typeface="Arial" pitchFamily="34" charset="0"/>
              <a:buChar char="–"/>
              <a:defRPr/>
            </a:pPr>
            <a:r>
              <a:rPr lang="en-US" dirty="0" smtClean="0">
                <a:solidFill>
                  <a:srgbClr val="003300"/>
                </a:solidFill>
                <a:latin typeface="Trebuchet MS" pitchFamily="34" charset="0"/>
              </a:rPr>
              <a:t>Work planning</a:t>
            </a:r>
          </a:p>
          <a:p>
            <a:pPr marL="447675" indent="-266700">
              <a:lnSpc>
                <a:spcPct val="110000"/>
              </a:lnSpc>
              <a:spcBef>
                <a:spcPts val="400"/>
              </a:spcBef>
              <a:buSzPct val="100000"/>
              <a:buFont typeface="Arial" pitchFamily="34" charset="0"/>
              <a:buChar char="–"/>
              <a:defRPr/>
            </a:pPr>
            <a:r>
              <a:rPr lang="en-US" dirty="0" smtClean="0">
                <a:solidFill>
                  <a:srgbClr val="003300"/>
                </a:solidFill>
                <a:latin typeface="Trebuchet MS" pitchFamily="34" charset="0"/>
              </a:rPr>
              <a:t>Weekly reports about the work done</a:t>
            </a:r>
          </a:p>
          <a:p>
            <a:pPr marL="447675" indent="-266700">
              <a:lnSpc>
                <a:spcPct val="110000"/>
              </a:lnSpc>
              <a:spcBef>
                <a:spcPts val="400"/>
              </a:spcBef>
              <a:buSzPct val="100000"/>
              <a:buFont typeface="Arial" pitchFamily="34" charset="0"/>
              <a:buChar char="–"/>
              <a:defRPr/>
            </a:pPr>
            <a:r>
              <a:rPr lang="en-US" dirty="0" smtClean="0">
                <a:solidFill>
                  <a:srgbClr val="003300"/>
                </a:solidFill>
                <a:latin typeface="Trebuchet MS" pitchFamily="34" charset="0"/>
              </a:rPr>
              <a:t>Dissertation Structure</a:t>
            </a:r>
          </a:p>
          <a:p>
            <a:pPr>
              <a:lnSpc>
                <a:spcPct val="110000"/>
              </a:lnSpc>
              <a:spcBef>
                <a:spcPts val="600"/>
              </a:spcBef>
              <a:buSzPct val="100000"/>
              <a:defRPr/>
            </a:pPr>
            <a:r>
              <a:rPr lang="en-US" dirty="0" smtClean="0">
                <a:solidFill>
                  <a:srgbClr val="003300"/>
                </a:solidFill>
                <a:latin typeface="Trebuchet MS" pitchFamily="34" charset="0"/>
              </a:rPr>
              <a:t>The dissertation/internship webpage is periodically checked by the supervisor to monitor the work that the student is carrying out</a:t>
            </a:r>
          </a:p>
          <a:p>
            <a:pPr>
              <a:lnSpc>
                <a:spcPct val="110000"/>
              </a:lnSpc>
              <a:spcBef>
                <a:spcPts val="600"/>
              </a:spcBef>
              <a:buSzPct val="100000"/>
              <a:defRPr/>
            </a:pPr>
            <a:r>
              <a:rPr lang="en-US" dirty="0" smtClean="0">
                <a:solidFill>
                  <a:srgbClr val="003300"/>
                </a:solidFill>
                <a:latin typeface="Trebuchet MS" pitchFamily="34" charset="0"/>
              </a:rPr>
              <a:t>When the dissertation/internship is completed the student introduces the written document in the webpage</a:t>
            </a:r>
          </a:p>
          <a:p>
            <a:pPr>
              <a:lnSpc>
                <a:spcPct val="120000"/>
              </a:lnSpc>
              <a:spcBef>
                <a:spcPts val="1000"/>
              </a:spcBef>
              <a:buSzPct val="75000"/>
              <a:defRPr/>
            </a:pPr>
            <a:endParaRPr lang="en-US" dirty="0" smtClean="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21"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25" name="Picture 28" descr="http://paginas.fe.up.pt/~faf/ProjectFCT2012/logos/feup-logo.png">
            <a:hlinkClick r:id="rId3"/>
          </p:cNvPr>
          <p:cNvPicPr>
            <a:picLocks noChangeAspect="1" noChangeArrowheads="1"/>
          </p:cNvPicPr>
          <p:nvPr/>
        </p:nvPicPr>
        <p:blipFill>
          <a:blip r:embed="rId4"/>
          <a:srcRect l="-9264"/>
          <a:stretch>
            <a:fillRect/>
          </a:stretch>
        </p:blipFill>
        <p:spPr bwMode="auto">
          <a:xfrm>
            <a:off x="7682780" y="353982"/>
            <a:ext cx="1193800" cy="360362"/>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12</a:t>
            </a:fld>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cs typeface="Trebuchet MS"/>
              </a:rPr>
              <a:t>Faculty of Engineering of the University of Porto </a:t>
            </a:r>
          </a:p>
        </p:txBody>
      </p:sp>
      <p:sp>
        <p:nvSpPr>
          <p:cNvPr id="11" name="Tekstvak 10"/>
          <p:cNvSpPr txBox="1"/>
          <p:nvPr/>
        </p:nvSpPr>
        <p:spPr>
          <a:xfrm>
            <a:off x="353095" y="1479773"/>
            <a:ext cx="8523485" cy="5470215"/>
          </a:xfrm>
          <a:prstGeom prst="rect">
            <a:avLst/>
          </a:prstGeom>
          <a:noFill/>
        </p:spPr>
        <p:txBody>
          <a:bodyPr wrap="square" rtlCol="0">
            <a:spAutoFit/>
          </a:bodyPr>
          <a:lstStyle/>
          <a:p>
            <a:pPr algn="ctr">
              <a:defRPr/>
            </a:pPr>
            <a:r>
              <a:rPr lang="en-US" sz="2200" b="1" dirty="0" smtClean="0">
                <a:latin typeface="+mj-lt"/>
                <a:ea typeface="+mj-ea"/>
                <a:cs typeface="Trebuchet MS"/>
              </a:rPr>
              <a:t>Electrical and Computers Engineering Master </a:t>
            </a:r>
            <a:endParaRPr lang="pt-PT" sz="2200" b="1" dirty="0" smtClean="0">
              <a:latin typeface="+mj-lt"/>
              <a:ea typeface="+mj-ea"/>
              <a:cs typeface="Trebuchet MS"/>
            </a:endParaRPr>
          </a:p>
          <a:p>
            <a:pPr indent="-228600">
              <a:lnSpc>
                <a:spcPct val="120000"/>
              </a:lnSpc>
              <a:spcBef>
                <a:spcPts val="1000"/>
              </a:spcBef>
              <a:buSzPct val="75000"/>
              <a:defRPr/>
            </a:pPr>
            <a:r>
              <a:rPr lang="en-US" dirty="0" smtClean="0">
                <a:solidFill>
                  <a:srgbClr val="003300"/>
                </a:solidFill>
                <a:latin typeface="Trebuchet MS" pitchFamily="34" charset="0"/>
              </a:rPr>
              <a:t>Public discussion of the dissertation or project:</a:t>
            </a:r>
          </a:p>
          <a:p>
            <a:pPr marL="447675" indent="-266700">
              <a:lnSpc>
                <a:spcPct val="110000"/>
              </a:lnSpc>
              <a:spcBef>
                <a:spcPts val="600"/>
              </a:spcBef>
              <a:buSzPct val="75000"/>
              <a:buFont typeface="Arial" pitchFamily="34" charset="0"/>
              <a:buChar char="–"/>
              <a:defRPr/>
            </a:pPr>
            <a:r>
              <a:rPr lang="en-US" dirty="0" smtClean="0">
                <a:latin typeface="Trebuchet MS" pitchFamily="34" charset="0"/>
              </a:rPr>
              <a:t>The jury includes three professors (two professors from </a:t>
            </a:r>
            <a:r>
              <a:rPr lang="en-US" dirty="0" err="1" smtClean="0">
                <a:latin typeface="Trebuchet MS" pitchFamily="34" charset="0"/>
              </a:rPr>
              <a:t>FEUP</a:t>
            </a:r>
            <a:r>
              <a:rPr lang="en-US" dirty="0" smtClean="0">
                <a:latin typeface="Trebuchet MS" pitchFamily="34" charset="0"/>
              </a:rPr>
              <a:t> and a third one from a different University) and a professional from the industry that has oriented the student during the internship in the company</a:t>
            </a:r>
          </a:p>
          <a:p>
            <a:pPr marL="447675" indent="-266700">
              <a:lnSpc>
                <a:spcPct val="110000"/>
              </a:lnSpc>
              <a:spcBef>
                <a:spcPts val="600"/>
              </a:spcBef>
              <a:buSzPct val="75000"/>
              <a:buFont typeface="Arial" pitchFamily="34" charset="0"/>
              <a:buChar char="–"/>
              <a:defRPr/>
            </a:pPr>
            <a:r>
              <a:rPr lang="en-US" dirty="0" smtClean="0">
                <a:latin typeface="Trebuchet MS" pitchFamily="34" charset="0"/>
              </a:rPr>
              <a:t>The oral exam has 45 minutes of duration</a:t>
            </a:r>
          </a:p>
          <a:p>
            <a:pPr marL="447675" indent="-266700">
              <a:lnSpc>
                <a:spcPct val="110000"/>
              </a:lnSpc>
              <a:spcBef>
                <a:spcPts val="600"/>
              </a:spcBef>
              <a:buSzPct val="75000"/>
              <a:buFont typeface="Arial" pitchFamily="34" charset="0"/>
              <a:buChar char="–"/>
              <a:defRPr/>
            </a:pPr>
            <a:r>
              <a:rPr lang="en-US" dirty="0" smtClean="0">
                <a:latin typeface="Trebuchet MS" pitchFamily="34" charset="0"/>
              </a:rPr>
              <a:t>The student has 15 minutes to present his work (generally a power point presentation is prepared by students)</a:t>
            </a:r>
          </a:p>
          <a:p>
            <a:pPr marL="447675" indent="-266700">
              <a:lnSpc>
                <a:spcPct val="110000"/>
              </a:lnSpc>
              <a:spcBef>
                <a:spcPts val="600"/>
              </a:spcBef>
              <a:buSzPct val="75000"/>
              <a:buFont typeface="Arial" pitchFamily="34" charset="0"/>
              <a:buChar char="–"/>
              <a:defRPr/>
            </a:pPr>
            <a:r>
              <a:rPr lang="en-US" dirty="0" smtClean="0">
                <a:latin typeface="Trebuchet MS" pitchFamily="34" charset="0"/>
              </a:rPr>
              <a:t>Afterwards the external professor has 15 minutes to inquire the student and the student has the same time to answer the questions</a:t>
            </a:r>
          </a:p>
          <a:p>
            <a:pPr marL="447675" indent="-266700">
              <a:lnSpc>
                <a:spcPct val="110000"/>
              </a:lnSpc>
              <a:spcBef>
                <a:spcPts val="600"/>
              </a:spcBef>
              <a:buSzPct val="75000"/>
              <a:buFont typeface="Arial" pitchFamily="34" charset="0"/>
              <a:buChar char="–"/>
              <a:defRPr/>
            </a:pPr>
            <a:r>
              <a:rPr lang="en-US" dirty="0" smtClean="0">
                <a:latin typeface="Trebuchet MS" pitchFamily="34" charset="0"/>
              </a:rPr>
              <a:t>At the end of the oral exam, the student gets a final assessment for the course (dissertation/internship) in a scale of 20</a:t>
            </a:r>
          </a:p>
          <a:p>
            <a:pPr marL="447675" indent="-266700">
              <a:lnSpc>
                <a:spcPct val="110000"/>
              </a:lnSpc>
              <a:spcBef>
                <a:spcPts val="600"/>
              </a:spcBef>
              <a:buSzPct val="75000"/>
              <a:buFont typeface="Arial" pitchFamily="34" charset="0"/>
              <a:buChar char="–"/>
              <a:defRPr/>
            </a:pPr>
            <a:r>
              <a:rPr lang="en-US" dirty="0" smtClean="0">
                <a:latin typeface="Trebuchet MS" pitchFamily="34" charset="0"/>
              </a:rPr>
              <a:t>The final assessment of the masters course is a weighted average of the assessments obtained in each subject weighed by the course </a:t>
            </a:r>
            <a:r>
              <a:rPr lang="en-US" dirty="0" err="1" smtClean="0">
                <a:latin typeface="Trebuchet MS" pitchFamily="34" charset="0"/>
              </a:rPr>
              <a:t>ECTS</a:t>
            </a:r>
            <a:endParaRPr lang="en-US" dirty="0" smtClean="0">
              <a:latin typeface="Trebuchet MS" pitchFamily="34" charset="0"/>
            </a:endParaRPr>
          </a:p>
          <a:p>
            <a:pPr indent="-228600">
              <a:lnSpc>
                <a:spcPct val="120000"/>
              </a:lnSpc>
              <a:spcBef>
                <a:spcPts val="1000"/>
              </a:spcBef>
              <a:buSzPct val="75000"/>
              <a:defRPr/>
            </a:pPr>
            <a:endParaRPr lang="en-US" dirty="0" smtClean="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21"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25" name="Picture 28" descr="http://paginas.fe.up.pt/~faf/ProjectFCT2012/logos/feup-logo.png">
            <a:hlinkClick r:id="rId3"/>
          </p:cNvPr>
          <p:cNvPicPr>
            <a:picLocks noChangeAspect="1" noChangeArrowheads="1"/>
          </p:cNvPicPr>
          <p:nvPr/>
        </p:nvPicPr>
        <p:blipFill>
          <a:blip r:embed="rId4"/>
          <a:srcRect l="-9264"/>
          <a:stretch>
            <a:fillRect/>
          </a:stretch>
        </p:blipFill>
        <p:spPr bwMode="auto">
          <a:xfrm>
            <a:off x="7682780" y="353982"/>
            <a:ext cx="1193800" cy="360362"/>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13</a:t>
            </a:fld>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cs typeface="Trebuchet MS"/>
              </a:rPr>
              <a:t>Faculty of Engineering of the University of Porto </a:t>
            </a:r>
          </a:p>
        </p:txBody>
      </p:sp>
      <p:sp>
        <p:nvSpPr>
          <p:cNvPr id="11" name="Tekstvak 10"/>
          <p:cNvSpPr txBox="1"/>
          <p:nvPr/>
        </p:nvSpPr>
        <p:spPr>
          <a:xfrm>
            <a:off x="353095" y="1479773"/>
            <a:ext cx="8523485" cy="1223925"/>
          </a:xfrm>
          <a:prstGeom prst="rect">
            <a:avLst/>
          </a:prstGeom>
          <a:noFill/>
        </p:spPr>
        <p:txBody>
          <a:bodyPr wrap="square" rtlCol="0">
            <a:spAutoFit/>
          </a:bodyPr>
          <a:lstStyle/>
          <a:p>
            <a:pPr algn="ctr">
              <a:defRPr/>
            </a:pPr>
            <a:r>
              <a:rPr lang="en-US" sz="2200" b="1" dirty="0" smtClean="0">
                <a:latin typeface="+mj-lt"/>
                <a:ea typeface="+mj-ea"/>
                <a:cs typeface="Trebuchet MS"/>
              </a:rPr>
              <a:t>Electrical and Computers Engineering Master </a:t>
            </a:r>
            <a:endParaRPr lang="pt-PT" sz="2200" b="1" dirty="0" smtClean="0">
              <a:latin typeface="+mj-lt"/>
              <a:ea typeface="+mj-ea"/>
              <a:cs typeface="Trebuchet MS"/>
            </a:endParaRPr>
          </a:p>
          <a:p>
            <a:pPr indent="-228600">
              <a:lnSpc>
                <a:spcPct val="120000"/>
              </a:lnSpc>
              <a:spcBef>
                <a:spcPts val="1000"/>
              </a:spcBef>
              <a:buSzPct val="75000"/>
              <a:defRPr/>
            </a:pPr>
            <a:r>
              <a:rPr lang="en-US" dirty="0" smtClean="0">
                <a:solidFill>
                  <a:srgbClr val="003300"/>
                </a:solidFill>
                <a:latin typeface="Trebuchet MS" pitchFamily="34" charset="0"/>
              </a:rPr>
              <a:t>For the evaluation of the dissertation/internship the jury takes the following valuation factors into account:</a:t>
            </a: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21"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25" name="Picture 28" descr="http://paginas.fe.up.pt/~faf/ProjectFCT2012/logos/feup-logo.png">
            <a:hlinkClick r:id="rId3"/>
          </p:cNvPr>
          <p:cNvPicPr>
            <a:picLocks noChangeAspect="1" noChangeArrowheads="1"/>
          </p:cNvPicPr>
          <p:nvPr/>
        </p:nvPicPr>
        <p:blipFill>
          <a:blip r:embed="rId4"/>
          <a:srcRect l="-9264"/>
          <a:stretch>
            <a:fillRect/>
          </a:stretch>
        </p:blipFill>
        <p:spPr bwMode="auto">
          <a:xfrm>
            <a:off x="7682780" y="353982"/>
            <a:ext cx="1193800" cy="360362"/>
          </a:xfrm>
          <a:prstGeom prst="rect">
            <a:avLst/>
          </a:prstGeom>
          <a:noFill/>
          <a:ln w="9525">
            <a:noFill/>
            <a:miter lim="800000"/>
            <a:headEnd/>
            <a:tailEnd/>
          </a:ln>
        </p:spPr>
      </p:pic>
      <p:graphicFrame>
        <p:nvGraphicFramePr>
          <p:cNvPr id="14" name="Tabela 13"/>
          <p:cNvGraphicFramePr>
            <a:graphicFrameLocks noGrp="1"/>
          </p:cNvGraphicFramePr>
          <p:nvPr/>
        </p:nvGraphicFramePr>
        <p:xfrm>
          <a:off x="742446" y="2809329"/>
          <a:ext cx="7659108" cy="3619500"/>
        </p:xfrm>
        <a:graphic>
          <a:graphicData uri="http://schemas.openxmlformats.org/drawingml/2006/table">
            <a:tbl>
              <a:tblPr firstRow="1" bandRow="1">
                <a:tableStyleId>{5C22544A-7EE6-4342-B048-85BDC9FD1C3A}</a:tableStyleId>
              </a:tblPr>
              <a:tblGrid>
                <a:gridCol w="3829554"/>
                <a:gridCol w="3829554"/>
              </a:tblGrid>
              <a:tr h="73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2">
                              <a:lumMod val="50000"/>
                            </a:schemeClr>
                          </a:solidFill>
                          <a:latin typeface="Trebuchet MS" pitchFamily="34" charset="0"/>
                          <a:ea typeface="+mn-ea"/>
                          <a:cs typeface="+mn-cs"/>
                        </a:rPr>
                        <a:t>Evaluation of Dissertation (written document)</a:t>
                      </a:r>
                      <a:endParaRPr lang="pt-PT" sz="1800" b="1" kern="1200" dirty="0" smtClean="0">
                        <a:solidFill>
                          <a:schemeClr val="tx2">
                            <a:lumMod val="50000"/>
                          </a:schemeClr>
                        </a:solidFill>
                        <a:latin typeface="Trebuchet MS"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2">
                              <a:lumMod val="50000"/>
                            </a:schemeClr>
                          </a:solidFill>
                          <a:latin typeface="Trebuchet MS" pitchFamily="34" charset="0"/>
                          <a:ea typeface="+mn-ea"/>
                          <a:cs typeface="+mn-cs"/>
                        </a:rPr>
                        <a:t>Evaluation of public presentation</a:t>
                      </a:r>
                      <a:endParaRPr lang="pt-PT" sz="1800" b="1" kern="1200" dirty="0" smtClean="0">
                        <a:solidFill>
                          <a:schemeClr val="tx2">
                            <a:lumMod val="50000"/>
                          </a:schemeClr>
                        </a:solidFill>
                        <a:latin typeface="Trebuchet MS" pitchFamily="34" charset="0"/>
                        <a:ea typeface="+mn-ea"/>
                        <a:cs typeface="+mn-cs"/>
                      </a:endParaRPr>
                    </a:p>
                  </a:txBody>
                  <a:tcPr anchor="ctr"/>
                </a:tc>
              </a:tr>
              <a:tr h="2888640">
                <a:tc>
                  <a:txBody>
                    <a:bodyPr/>
                    <a:lstStyle/>
                    <a:p>
                      <a:pPr marL="361950" lvl="1" indent="-180975">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Overall assessment of the work</a:t>
                      </a:r>
                      <a:endParaRPr lang="pt-PT" sz="1500" b="1" kern="1200" dirty="0" smtClean="0">
                        <a:solidFill>
                          <a:schemeClr val="dk1"/>
                        </a:solidFill>
                        <a:latin typeface="Trebuchet MS" pitchFamily="34" charset="0"/>
                        <a:ea typeface="+mn-ea"/>
                        <a:cs typeface="+mn-cs"/>
                      </a:endParaRPr>
                    </a:p>
                    <a:p>
                      <a:pPr marL="361950" lvl="1" indent="-180975">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Autonomy of the student</a:t>
                      </a:r>
                      <a:endParaRPr lang="pt-PT" sz="1500" b="1" kern="1200" dirty="0" smtClean="0">
                        <a:solidFill>
                          <a:schemeClr val="dk1"/>
                        </a:solidFill>
                        <a:latin typeface="Trebuchet MS" pitchFamily="34" charset="0"/>
                        <a:ea typeface="+mn-ea"/>
                        <a:cs typeface="+mn-cs"/>
                      </a:endParaRPr>
                    </a:p>
                    <a:p>
                      <a:pPr marL="361950" lvl="1" indent="-180975">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Difficulty of the proposed work </a:t>
                      </a:r>
                      <a:endParaRPr lang="pt-PT" sz="1500" b="1" kern="1200" dirty="0" smtClean="0">
                        <a:solidFill>
                          <a:schemeClr val="dk1"/>
                        </a:solidFill>
                        <a:latin typeface="Trebuchet MS" pitchFamily="34" charset="0"/>
                        <a:ea typeface="+mn-ea"/>
                        <a:cs typeface="+mn-cs"/>
                      </a:endParaRPr>
                    </a:p>
                    <a:p>
                      <a:pPr marL="361950" lvl="1" indent="-180975">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Depth of the work done </a:t>
                      </a:r>
                      <a:endParaRPr lang="pt-PT" sz="1500" b="1" kern="1200" dirty="0" smtClean="0">
                        <a:solidFill>
                          <a:schemeClr val="dk1"/>
                        </a:solidFill>
                        <a:latin typeface="Trebuchet MS" pitchFamily="34" charset="0"/>
                        <a:ea typeface="+mn-ea"/>
                        <a:cs typeface="+mn-cs"/>
                      </a:endParaRPr>
                    </a:p>
                    <a:p>
                      <a:pPr marL="361950" lvl="1" indent="-180975">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Relevance/impact in the institution of the obtained results</a:t>
                      </a:r>
                      <a:endParaRPr lang="pt-PT" sz="1500" b="1" kern="1200" dirty="0" smtClean="0">
                        <a:solidFill>
                          <a:schemeClr val="dk1"/>
                        </a:solidFill>
                        <a:latin typeface="Trebuchet MS" pitchFamily="34" charset="0"/>
                        <a:ea typeface="+mn-ea"/>
                        <a:cs typeface="+mn-cs"/>
                      </a:endParaRPr>
                    </a:p>
                    <a:p>
                      <a:pPr marL="361950" lvl="1" indent="-180975">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Quality work and produced volume </a:t>
                      </a:r>
                      <a:endParaRPr lang="pt-PT" sz="1500" b="1" kern="1200" dirty="0" smtClean="0">
                        <a:solidFill>
                          <a:schemeClr val="dk1"/>
                        </a:solidFill>
                        <a:latin typeface="Trebuchet MS" pitchFamily="34" charset="0"/>
                        <a:ea typeface="+mn-ea"/>
                        <a:cs typeface="+mn-cs"/>
                      </a:endParaRPr>
                    </a:p>
                    <a:p>
                      <a:pPr marL="361950" lvl="1" indent="-180975">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Integration in working groups</a:t>
                      </a:r>
                      <a:endParaRPr lang="pt-PT" sz="1500" b="1" kern="1200" dirty="0" smtClean="0">
                        <a:solidFill>
                          <a:schemeClr val="dk1"/>
                        </a:solidFill>
                        <a:latin typeface="Trebuchet MS" pitchFamily="34" charset="0"/>
                        <a:ea typeface="+mn-ea"/>
                        <a:cs typeface="+mn-cs"/>
                      </a:endParaRPr>
                    </a:p>
                  </a:txBody>
                  <a:tcPr anchor="ctr"/>
                </a:tc>
                <a:tc>
                  <a:txBody>
                    <a:bodyPr/>
                    <a:lstStyle/>
                    <a:p>
                      <a:pPr marL="361950" lvl="1" indent="-180975" algn="l" defTabSz="914400" rtl="0" eaLnBrk="1" latinLnBrk="0" hangingPunct="1">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Presentation of the work and outcomes </a:t>
                      </a:r>
                      <a:endParaRPr lang="pt-PT" sz="1500" b="0" kern="1200" dirty="0" smtClean="0">
                        <a:solidFill>
                          <a:schemeClr val="dk1"/>
                        </a:solidFill>
                        <a:latin typeface="Trebuchet MS" pitchFamily="34" charset="0"/>
                        <a:ea typeface="+mn-ea"/>
                        <a:cs typeface="+mn-cs"/>
                      </a:endParaRPr>
                    </a:p>
                    <a:p>
                      <a:pPr marL="361950" lvl="1" indent="-180975" algn="l" defTabSz="914400" rtl="0" eaLnBrk="1" latinLnBrk="0" hangingPunct="1">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Organisation and the content of the presentation </a:t>
                      </a:r>
                      <a:endParaRPr lang="pt-PT" sz="1500" b="0" kern="1200" dirty="0" smtClean="0">
                        <a:solidFill>
                          <a:schemeClr val="dk1"/>
                        </a:solidFill>
                        <a:latin typeface="Trebuchet MS" pitchFamily="34" charset="0"/>
                        <a:ea typeface="+mn-ea"/>
                        <a:cs typeface="+mn-cs"/>
                      </a:endParaRPr>
                    </a:p>
                    <a:p>
                      <a:pPr marL="361950" lvl="1" indent="-180975" algn="l" defTabSz="914400" rtl="0" eaLnBrk="1" latinLnBrk="0" hangingPunct="1">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Professionalism and posture </a:t>
                      </a:r>
                      <a:endParaRPr lang="pt-PT" sz="1500" b="0" kern="1200" dirty="0" smtClean="0">
                        <a:solidFill>
                          <a:schemeClr val="dk1"/>
                        </a:solidFill>
                        <a:latin typeface="Trebuchet MS" pitchFamily="34" charset="0"/>
                        <a:ea typeface="+mn-ea"/>
                        <a:cs typeface="+mn-cs"/>
                      </a:endParaRPr>
                    </a:p>
                    <a:p>
                      <a:pPr marL="361950" lvl="1" indent="-180975" algn="l" defTabSz="914400" rtl="0" eaLnBrk="1" latinLnBrk="0" hangingPunct="1">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Thesis Discussion </a:t>
                      </a:r>
                      <a:endParaRPr lang="pt-PT" sz="1500" b="0" kern="1200" dirty="0" smtClean="0">
                        <a:solidFill>
                          <a:schemeClr val="dk1"/>
                        </a:solidFill>
                        <a:latin typeface="Trebuchet MS" pitchFamily="34" charset="0"/>
                        <a:ea typeface="+mn-ea"/>
                        <a:cs typeface="+mn-cs"/>
                      </a:endParaRPr>
                    </a:p>
                    <a:p>
                      <a:pPr marL="361950" lvl="1" indent="-180975" algn="l" defTabSz="914400" rtl="0" eaLnBrk="1" latinLnBrk="0" hangingPunct="1">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Degree of security and confidence in the given answers</a:t>
                      </a:r>
                      <a:endParaRPr lang="pt-PT" sz="1500" b="0" kern="1200" dirty="0" smtClean="0">
                        <a:solidFill>
                          <a:schemeClr val="dk1"/>
                        </a:solidFill>
                        <a:latin typeface="Trebuchet MS" pitchFamily="34" charset="0"/>
                        <a:ea typeface="+mn-ea"/>
                        <a:cs typeface="+mn-cs"/>
                      </a:endParaRPr>
                    </a:p>
                    <a:p>
                      <a:pPr marL="361950" lvl="1" indent="-180975" algn="l" defTabSz="914400" rtl="0" eaLnBrk="1" latinLnBrk="0" hangingPunct="1">
                        <a:spcBef>
                          <a:spcPts val="600"/>
                        </a:spcBef>
                        <a:buFont typeface="Arial" pitchFamily="34" charset="0"/>
                        <a:buChar char="•"/>
                      </a:pPr>
                      <a:r>
                        <a:rPr lang="en-GB" sz="1500" b="0" kern="1200" dirty="0" smtClean="0">
                          <a:solidFill>
                            <a:schemeClr val="dk1"/>
                          </a:solidFill>
                          <a:latin typeface="Trebuchet MS" pitchFamily="34" charset="0"/>
                          <a:ea typeface="+mn-ea"/>
                          <a:cs typeface="+mn-cs"/>
                        </a:rPr>
                        <a:t>Demonstrated level of expertise</a:t>
                      </a:r>
                      <a:endParaRPr lang="pt-PT" sz="1500" b="0" kern="1200" dirty="0" smtClean="0">
                        <a:solidFill>
                          <a:schemeClr val="dk1"/>
                        </a:solidFill>
                        <a:latin typeface="Trebuchet MS" pitchFamily="34" charset="0"/>
                        <a:ea typeface="+mn-ea"/>
                        <a:cs typeface="+mn-cs"/>
                      </a:endParaRPr>
                    </a:p>
                  </a:txBody>
                  <a:tcPr anchor="ctr"/>
                </a:tc>
              </a:tr>
            </a:tbl>
          </a:graphicData>
        </a:graphic>
      </p:graphicFrame>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14</a:t>
            </a:fld>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cs typeface="Trebuchet MS"/>
              </a:rPr>
              <a:t>Faculty of Engineering of the University of Porto </a:t>
            </a:r>
          </a:p>
        </p:txBody>
      </p:sp>
      <p:sp>
        <p:nvSpPr>
          <p:cNvPr id="11" name="Tekstvak 10"/>
          <p:cNvSpPr txBox="1"/>
          <p:nvPr/>
        </p:nvSpPr>
        <p:spPr>
          <a:xfrm>
            <a:off x="353095" y="1479773"/>
            <a:ext cx="8523485" cy="4985980"/>
          </a:xfrm>
          <a:prstGeom prst="rect">
            <a:avLst/>
          </a:prstGeom>
          <a:noFill/>
        </p:spPr>
        <p:txBody>
          <a:bodyPr wrap="square" rtlCol="0">
            <a:spAutoFit/>
          </a:bodyPr>
          <a:lstStyle/>
          <a:p>
            <a:pPr algn="ctr">
              <a:defRPr/>
            </a:pPr>
            <a:r>
              <a:rPr lang="en-US" sz="2200" b="1" dirty="0" smtClean="0">
                <a:latin typeface="+mj-lt"/>
                <a:ea typeface="+mj-ea"/>
                <a:cs typeface="Trebuchet MS"/>
              </a:rPr>
              <a:t>Electrical and Computers Engineering Master </a:t>
            </a:r>
            <a:endParaRPr lang="pt-PT" sz="2200" b="1" dirty="0" smtClean="0">
              <a:latin typeface="+mj-lt"/>
              <a:ea typeface="+mj-ea"/>
              <a:cs typeface="Trebuchet MS"/>
            </a:endParaRPr>
          </a:p>
          <a:p>
            <a:pPr>
              <a:lnSpc>
                <a:spcPct val="120000"/>
              </a:lnSpc>
              <a:spcBef>
                <a:spcPts val="1000"/>
              </a:spcBef>
              <a:buSzPct val="75000"/>
              <a:defRPr/>
            </a:pPr>
            <a:r>
              <a:rPr lang="en-US" dirty="0" smtClean="0">
                <a:latin typeface="Trebuchet MS" pitchFamily="34" charset="0"/>
              </a:rPr>
              <a:t>Examples of projects developed in collaboration with an industrial partner in 2013/2014 scholar year:</a:t>
            </a:r>
          </a:p>
          <a:p>
            <a:pPr marL="361950" indent="-361950">
              <a:lnSpc>
                <a:spcPct val="120000"/>
              </a:lnSpc>
              <a:spcBef>
                <a:spcPts val="1000"/>
              </a:spcBef>
              <a:buSzPct val="75000"/>
              <a:defRPr/>
            </a:pPr>
            <a:r>
              <a:rPr lang="en-US" dirty="0" smtClean="0">
                <a:latin typeface="Trebuchet MS" pitchFamily="34" charset="0"/>
              </a:rPr>
              <a:t>1.	</a:t>
            </a:r>
            <a:r>
              <a:rPr lang="en-GB" dirty="0" smtClean="0"/>
              <a:t>“Energy efficiency measures in public lighting networks” </a:t>
            </a:r>
            <a:r>
              <a:rPr lang="en-GB" dirty="0" smtClean="0">
                <a:latin typeface="Arial"/>
                <a:cs typeface="Arial"/>
              </a:rPr>
              <a:t>– </a:t>
            </a:r>
            <a:r>
              <a:rPr lang="en-GB" dirty="0" smtClean="0"/>
              <a:t>developed in collaboration with a village municipality and a factory of lighting equipment</a:t>
            </a:r>
          </a:p>
          <a:p>
            <a:pPr marL="361950" indent="-361950">
              <a:lnSpc>
                <a:spcPct val="120000"/>
              </a:lnSpc>
              <a:spcBef>
                <a:spcPts val="1000"/>
              </a:spcBef>
              <a:buSzPct val="75000"/>
              <a:buAutoNum type="arabicPeriod"/>
              <a:defRPr/>
            </a:pPr>
            <a:endParaRPr lang="en-GB" dirty="0" smtClean="0"/>
          </a:p>
          <a:p>
            <a:pPr marL="361950" indent="-361950">
              <a:lnSpc>
                <a:spcPct val="120000"/>
              </a:lnSpc>
              <a:spcBef>
                <a:spcPts val="1000"/>
              </a:spcBef>
              <a:buSzPct val="75000"/>
              <a:buAutoNum type="arabicPeriod"/>
              <a:defRPr/>
            </a:pPr>
            <a:endParaRPr lang="en-GB" dirty="0" smtClean="0"/>
          </a:p>
          <a:p>
            <a:pPr marL="361950" indent="-361950">
              <a:lnSpc>
                <a:spcPct val="120000"/>
              </a:lnSpc>
              <a:spcBef>
                <a:spcPts val="1000"/>
              </a:spcBef>
              <a:buSzPct val="75000"/>
              <a:buAutoNum type="arabicPeriod"/>
              <a:defRPr/>
            </a:pPr>
            <a:endParaRPr lang="en-GB" dirty="0" smtClean="0"/>
          </a:p>
          <a:p>
            <a:pPr marL="361950" indent="-361950">
              <a:lnSpc>
                <a:spcPct val="120000"/>
              </a:lnSpc>
              <a:spcBef>
                <a:spcPts val="1000"/>
              </a:spcBef>
              <a:buSzPct val="75000"/>
              <a:buAutoNum type="arabicPeriod"/>
              <a:defRPr/>
            </a:pPr>
            <a:endParaRPr lang="en-GB" dirty="0" smtClean="0"/>
          </a:p>
          <a:p>
            <a:pPr marL="361950">
              <a:lnSpc>
                <a:spcPct val="120000"/>
              </a:lnSpc>
              <a:spcBef>
                <a:spcPts val="3600"/>
              </a:spcBef>
              <a:buSzPct val="75000"/>
              <a:defRPr/>
            </a:pPr>
            <a:r>
              <a:rPr lang="en-GB" dirty="0" smtClean="0"/>
              <a:t>The main objective of this project was the study of an efficient public lighting network to a village in Azores</a:t>
            </a:r>
            <a:endParaRPr lang="en-GB" dirty="0" smtClean="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050" name="Imagem 48"/>
          <p:cNvPicPr>
            <a:picLocks noChangeArrowheads="1"/>
          </p:cNvPicPr>
          <p:nvPr/>
        </p:nvPicPr>
        <p:blipFill>
          <a:blip r:embed="rId3"/>
          <a:srcRect/>
          <a:stretch>
            <a:fillRect/>
          </a:stretch>
        </p:blipFill>
        <p:spPr bwMode="auto">
          <a:xfrm>
            <a:off x="2321957" y="3672000"/>
            <a:ext cx="4500086" cy="1834229"/>
          </a:xfrm>
          <a:prstGeom prst="rect">
            <a:avLst/>
          </a:prstGeom>
          <a:noFill/>
          <a:ln w="9525">
            <a:noFill/>
            <a:miter lim="800000"/>
            <a:headEnd/>
            <a:tailEnd/>
          </a:ln>
        </p:spPr>
      </p:pic>
      <p:sp>
        <p:nvSpPr>
          <p:cNvPr id="14"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15" name="Picture 28" descr="http://paginas.fe.up.pt/~faf/ProjectFCT2012/logos/feup-logo.png">
            <a:hlinkClick r:id="rId4"/>
          </p:cNvPr>
          <p:cNvPicPr>
            <a:picLocks noChangeAspect="1" noChangeArrowheads="1"/>
          </p:cNvPicPr>
          <p:nvPr/>
        </p:nvPicPr>
        <p:blipFill>
          <a:blip r:embed="rId5"/>
          <a:srcRect l="-9264"/>
          <a:stretch>
            <a:fillRect/>
          </a:stretch>
        </p:blipFill>
        <p:spPr bwMode="auto">
          <a:xfrm>
            <a:off x="7682780" y="353982"/>
            <a:ext cx="1193800" cy="360362"/>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15</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cs typeface="Trebuchet MS"/>
              </a:rPr>
              <a:t>Faculty of Engineering of the University of Porto </a:t>
            </a:r>
          </a:p>
        </p:txBody>
      </p:sp>
      <p:sp>
        <p:nvSpPr>
          <p:cNvPr id="11" name="Tekstvak 10"/>
          <p:cNvSpPr txBox="1"/>
          <p:nvPr/>
        </p:nvSpPr>
        <p:spPr>
          <a:xfrm>
            <a:off x="353095" y="1479773"/>
            <a:ext cx="8523485" cy="2349361"/>
          </a:xfrm>
          <a:prstGeom prst="rect">
            <a:avLst/>
          </a:prstGeom>
          <a:noFill/>
        </p:spPr>
        <p:txBody>
          <a:bodyPr wrap="square" rtlCol="0">
            <a:spAutoFit/>
          </a:bodyPr>
          <a:lstStyle/>
          <a:p>
            <a:pPr algn="ctr">
              <a:defRPr/>
            </a:pPr>
            <a:r>
              <a:rPr lang="en-US" sz="2200" b="1" dirty="0" smtClean="0">
                <a:latin typeface="+mj-lt"/>
                <a:ea typeface="+mj-ea"/>
                <a:cs typeface="Trebuchet MS"/>
              </a:rPr>
              <a:t>Electrical and Computers Engineering Master </a:t>
            </a:r>
            <a:endParaRPr lang="pt-PT" sz="2200" b="1" dirty="0" smtClean="0">
              <a:latin typeface="+mj-lt"/>
              <a:ea typeface="+mj-ea"/>
              <a:cs typeface="Trebuchet MS"/>
            </a:endParaRPr>
          </a:p>
          <a:p>
            <a:pPr marL="361950" indent="-361950">
              <a:lnSpc>
                <a:spcPct val="120000"/>
              </a:lnSpc>
              <a:spcBef>
                <a:spcPts val="1000"/>
              </a:spcBef>
              <a:buSzPct val="75000"/>
              <a:defRPr/>
            </a:pPr>
            <a:r>
              <a:rPr lang="en-US" dirty="0" smtClean="0">
                <a:latin typeface="Trebuchet MS" pitchFamily="34" charset="0"/>
              </a:rPr>
              <a:t>2.	</a:t>
            </a:r>
            <a:r>
              <a:rPr lang="en-US" dirty="0" smtClean="0"/>
              <a:t>“Test and commissioning of a synchronous generator in </a:t>
            </a:r>
            <a:r>
              <a:rPr lang="en-US" i="1" dirty="0" err="1" smtClean="0"/>
              <a:t>Baixo</a:t>
            </a:r>
            <a:r>
              <a:rPr lang="en-US" i="1" dirty="0" smtClean="0"/>
              <a:t> </a:t>
            </a:r>
            <a:r>
              <a:rPr lang="en-US" i="1" dirty="0" err="1" smtClean="0"/>
              <a:t>Sabor</a:t>
            </a:r>
            <a:r>
              <a:rPr lang="en-US" dirty="0" smtClean="0"/>
              <a:t>”</a:t>
            </a:r>
          </a:p>
          <a:p>
            <a:pPr marL="361950" indent="-361950">
              <a:lnSpc>
                <a:spcPct val="120000"/>
              </a:lnSpc>
              <a:spcBef>
                <a:spcPts val="600"/>
              </a:spcBef>
              <a:buSzPct val="75000"/>
              <a:defRPr/>
            </a:pPr>
            <a:r>
              <a:rPr lang="en-US" dirty="0" smtClean="0"/>
              <a:t>	The objective of this project, realized with the collaboration of </a:t>
            </a:r>
            <a:r>
              <a:rPr lang="en-US" dirty="0" err="1" smtClean="0"/>
              <a:t>EDP</a:t>
            </a:r>
            <a:r>
              <a:rPr lang="en-US" dirty="0" smtClean="0"/>
              <a:t> (Portuguese Electricity Company), owner of the hydroelectric dam and the generators manufactures (</a:t>
            </a:r>
            <a:r>
              <a:rPr lang="en-US" dirty="0" err="1" smtClean="0"/>
              <a:t>Andritz</a:t>
            </a:r>
            <a:r>
              <a:rPr lang="en-US" dirty="0" smtClean="0"/>
              <a:t> Hydro GmbH, </a:t>
            </a:r>
            <a:r>
              <a:rPr lang="en-US" dirty="0" err="1" smtClean="0"/>
              <a:t>Weiz</a:t>
            </a:r>
            <a:r>
              <a:rPr lang="en-US" dirty="0" smtClean="0"/>
              <a:t>, Austria) was to test the generators characteristics when they were being mounted</a:t>
            </a:r>
            <a:endParaRPr lang="en-GB" dirty="0" smtClean="0"/>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3074" name="Picture 2" descr="C:\Users\viehug05.ANDRITZ\Google Drive\MIEEC\Bibliografia\Baixo Sabor\Fotos&amp;Reports\Baixo Sabor\20140424\IMG_1668 (Small).JPG"/>
          <p:cNvPicPr>
            <a:picLocks noChangeAspect="1" noChangeArrowheads="1"/>
          </p:cNvPicPr>
          <p:nvPr/>
        </p:nvPicPr>
        <p:blipFill>
          <a:blip r:embed="rId3"/>
          <a:srcRect/>
          <a:stretch>
            <a:fillRect/>
          </a:stretch>
        </p:blipFill>
        <p:spPr bwMode="auto">
          <a:xfrm>
            <a:off x="879467" y="3829134"/>
            <a:ext cx="3251200" cy="2438400"/>
          </a:xfrm>
          <a:prstGeom prst="rect">
            <a:avLst/>
          </a:prstGeom>
          <a:noFill/>
          <a:ln w="9525">
            <a:noFill/>
            <a:miter lim="800000"/>
            <a:headEnd/>
            <a:tailEnd/>
          </a:ln>
        </p:spPr>
      </p:pic>
      <p:pic>
        <p:nvPicPr>
          <p:cNvPr id="3075" name="Picture 1"/>
          <p:cNvPicPr>
            <a:picLocks noChangeAspect="1" noChangeArrowheads="1"/>
          </p:cNvPicPr>
          <p:nvPr/>
        </p:nvPicPr>
        <p:blipFill>
          <a:blip r:embed="rId4"/>
          <a:srcRect/>
          <a:stretch>
            <a:fillRect/>
          </a:stretch>
        </p:blipFill>
        <p:spPr bwMode="auto">
          <a:xfrm>
            <a:off x="5010134" y="3829959"/>
            <a:ext cx="3254400" cy="2436750"/>
          </a:xfrm>
          <a:prstGeom prst="rect">
            <a:avLst/>
          </a:prstGeom>
          <a:noFill/>
          <a:ln w="9525">
            <a:noFill/>
            <a:miter lim="800000"/>
            <a:headEnd/>
            <a:tailEnd/>
          </a:ln>
        </p:spPr>
      </p:pic>
      <p:pic>
        <p:nvPicPr>
          <p:cNvPr id="14" name="Picture 28" descr="http://paginas.fe.up.pt/~faf/ProjectFCT2012/logos/feup-logo.png">
            <a:hlinkClick r:id="rId5"/>
          </p:cNvPr>
          <p:cNvPicPr>
            <a:picLocks noChangeAspect="1" noChangeArrowheads="1"/>
          </p:cNvPicPr>
          <p:nvPr/>
        </p:nvPicPr>
        <p:blipFill>
          <a:blip r:embed="rId6"/>
          <a:srcRect l="-9264"/>
          <a:stretch>
            <a:fillRect/>
          </a:stretch>
        </p:blipFill>
        <p:spPr bwMode="auto">
          <a:xfrm>
            <a:off x="7682780" y="353982"/>
            <a:ext cx="1193800" cy="360362"/>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16</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t>Military Academy</a:t>
            </a:r>
            <a:endParaRPr lang="pt-PT" sz="2800" b="1" dirty="0"/>
          </a:p>
        </p:txBody>
      </p:sp>
      <p:sp>
        <p:nvSpPr>
          <p:cNvPr id="11" name="Tekstvak 10"/>
          <p:cNvSpPr txBox="1"/>
          <p:nvPr/>
        </p:nvSpPr>
        <p:spPr>
          <a:xfrm>
            <a:off x="353095" y="1479773"/>
            <a:ext cx="8523485" cy="5035225"/>
          </a:xfrm>
          <a:prstGeom prst="rect">
            <a:avLst/>
          </a:prstGeom>
          <a:noFill/>
        </p:spPr>
        <p:txBody>
          <a:bodyPr wrap="square" rtlCol="0">
            <a:spAutoFit/>
          </a:bodyPr>
          <a:lstStyle/>
          <a:p>
            <a:pPr algn="ctr">
              <a:defRPr/>
            </a:pPr>
            <a:r>
              <a:rPr lang="en-US" sz="2200" b="1" dirty="0" smtClean="0">
                <a:latin typeface="+mj-lt"/>
                <a:ea typeface="+mj-ea"/>
                <a:cs typeface="Trebuchet MS"/>
              </a:rPr>
              <a:t>Military Electrical Engineering Master</a:t>
            </a:r>
          </a:p>
          <a:p>
            <a:pPr>
              <a:lnSpc>
                <a:spcPct val="120000"/>
              </a:lnSpc>
              <a:spcBef>
                <a:spcPts val="600"/>
              </a:spcBef>
              <a:buSzPct val="75000"/>
              <a:defRPr/>
            </a:pPr>
            <a:r>
              <a:rPr lang="en-US" dirty="0" smtClean="0">
                <a:solidFill>
                  <a:srgbClr val="003300"/>
                </a:solidFill>
                <a:latin typeface="Trebuchet MS" pitchFamily="34" charset="0"/>
              </a:rPr>
              <a:t>The mission of the Military Academy (AM) states that it is a higher education military establishment that pursues:</a:t>
            </a:r>
          </a:p>
          <a:p>
            <a:pPr marL="446088" indent="-180975">
              <a:lnSpc>
                <a:spcPct val="120000"/>
              </a:lnSpc>
              <a:spcBef>
                <a:spcPts val="600"/>
              </a:spcBef>
              <a:buSzPct val="100000"/>
              <a:buFont typeface="Arial" pitchFamily="34" charset="0"/>
              <a:buChar char="•"/>
              <a:defRPr/>
            </a:pPr>
            <a:r>
              <a:rPr lang="en-US" dirty="0" smtClean="0">
                <a:solidFill>
                  <a:srgbClr val="003300"/>
                </a:solidFill>
                <a:latin typeface="Trebuchet MS" pitchFamily="34" charset="0"/>
              </a:rPr>
              <a:t>Teaching</a:t>
            </a:r>
          </a:p>
          <a:p>
            <a:pPr marL="446088" indent="-180975">
              <a:lnSpc>
                <a:spcPct val="120000"/>
              </a:lnSpc>
              <a:spcBef>
                <a:spcPts val="600"/>
              </a:spcBef>
              <a:buSzPct val="100000"/>
              <a:buFont typeface="Arial" pitchFamily="34" charset="0"/>
              <a:buChar char="•"/>
              <a:defRPr/>
            </a:pPr>
            <a:r>
              <a:rPr lang="en-US" dirty="0" smtClean="0">
                <a:solidFill>
                  <a:srgbClr val="003300"/>
                </a:solidFill>
                <a:latin typeface="Trebuchet MS" pitchFamily="34" charset="0"/>
              </a:rPr>
              <a:t>Research and community support activities</a:t>
            </a:r>
          </a:p>
          <a:p>
            <a:pPr marL="446088" indent="-180975">
              <a:lnSpc>
                <a:spcPct val="120000"/>
              </a:lnSpc>
              <a:spcBef>
                <a:spcPts val="600"/>
              </a:spcBef>
              <a:buSzPct val="100000"/>
              <a:buFont typeface="Arial" pitchFamily="34" charset="0"/>
              <a:buChar char="•"/>
              <a:defRPr/>
            </a:pPr>
            <a:r>
              <a:rPr lang="en-US" dirty="0" smtClean="0">
                <a:solidFill>
                  <a:srgbClr val="003300"/>
                </a:solidFill>
                <a:latin typeface="Trebuchet MS" pitchFamily="34" charset="0"/>
              </a:rPr>
              <a:t>Educating officers for the permanent staff and services of the Army and National Guard</a:t>
            </a:r>
          </a:p>
          <a:p>
            <a:pPr marL="446088" indent="-180975">
              <a:lnSpc>
                <a:spcPct val="120000"/>
              </a:lnSpc>
              <a:spcBef>
                <a:spcPts val="600"/>
              </a:spcBef>
              <a:buSzPct val="100000"/>
              <a:buFont typeface="Arial" pitchFamily="34" charset="0"/>
              <a:buChar char="•"/>
              <a:defRPr/>
            </a:pPr>
            <a:endParaRPr lang="en-US" dirty="0" smtClean="0">
              <a:solidFill>
                <a:srgbClr val="003300"/>
              </a:solidFill>
              <a:latin typeface="Trebuchet MS" pitchFamily="34" charset="0"/>
            </a:endParaRPr>
          </a:p>
          <a:p>
            <a:pPr marL="446088" indent="-180975">
              <a:lnSpc>
                <a:spcPct val="120000"/>
              </a:lnSpc>
              <a:spcBef>
                <a:spcPts val="600"/>
              </a:spcBef>
              <a:buSzPct val="100000"/>
              <a:buFont typeface="Arial" pitchFamily="34" charset="0"/>
              <a:buChar char="•"/>
              <a:defRPr/>
            </a:pPr>
            <a:endParaRPr lang="en-US" dirty="0" smtClean="0">
              <a:solidFill>
                <a:srgbClr val="003300"/>
              </a:solidFill>
              <a:latin typeface="Trebuchet MS" pitchFamily="34" charset="0"/>
            </a:endParaRPr>
          </a:p>
          <a:p>
            <a:pPr marL="446088" indent="-180975">
              <a:lnSpc>
                <a:spcPct val="120000"/>
              </a:lnSpc>
              <a:spcBef>
                <a:spcPts val="600"/>
              </a:spcBef>
              <a:buSzPct val="100000"/>
              <a:defRPr/>
            </a:pPr>
            <a:endParaRPr lang="en-US" dirty="0" smtClean="0">
              <a:solidFill>
                <a:srgbClr val="003300"/>
              </a:solidFill>
              <a:latin typeface="Trebuchet MS" pitchFamily="34" charset="0"/>
            </a:endParaRPr>
          </a:p>
          <a:p>
            <a:pPr indent="-180975">
              <a:lnSpc>
                <a:spcPct val="120000"/>
              </a:lnSpc>
              <a:spcBef>
                <a:spcPts val="600"/>
              </a:spcBef>
              <a:buSzPct val="75000"/>
              <a:defRPr/>
            </a:pPr>
            <a:r>
              <a:rPr lang="en-US" dirty="0" smtClean="0">
                <a:solidFill>
                  <a:srgbClr val="003300"/>
                </a:solidFill>
                <a:latin typeface="Trebuchet MS" pitchFamily="34" charset="0"/>
              </a:rPr>
              <a:t>The Military Academy offers a five years integrated master degree, within the Bologna Framework, including the Military Electrical Engineering Master with a Telecommunications Specialization </a:t>
            </a:r>
            <a:r>
              <a:rPr lang="en-US" dirty="0" err="1" smtClean="0">
                <a:solidFill>
                  <a:srgbClr val="003300"/>
                </a:solidFill>
                <a:latin typeface="Trebuchet MS" pitchFamily="34" charset="0"/>
              </a:rPr>
              <a:t>Programme</a:t>
            </a:r>
            <a:endParaRPr lang="pt-PT" dirty="0" smtClean="0">
              <a:solidFill>
                <a:srgbClr val="003300"/>
              </a:solidFill>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grpSp>
        <p:nvGrpSpPr>
          <p:cNvPr id="20" name="Grupo 19"/>
          <p:cNvGrpSpPr/>
          <p:nvPr/>
        </p:nvGrpSpPr>
        <p:grpSpPr>
          <a:xfrm>
            <a:off x="978694" y="4338271"/>
            <a:ext cx="7186612" cy="900113"/>
            <a:chOff x="812772" y="4182996"/>
            <a:chExt cx="7186612" cy="900113"/>
          </a:xfrm>
        </p:grpSpPr>
        <p:pic>
          <p:nvPicPr>
            <p:cNvPr id="14" name="Picture 12" descr="http://www.exercito.pt/galeria/Misses%20de%20Interesse%20Pblico/_t/montagem_ponte_jpg.jpg">
              <a:hlinkClick r:id="rId3" tooltip=" - Montagem de Ponte Militar para apoio às populações"/>
            </p:cNvPr>
            <p:cNvPicPr>
              <a:picLocks noChangeAspect="1" noChangeArrowheads="1"/>
            </p:cNvPicPr>
            <p:nvPr/>
          </p:nvPicPr>
          <p:blipFill>
            <a:blip r:embed="rId4"/>
            <a:srcRect/>
            <a:stretch>
              <a:fillRect/>
            </a:stretch>
          </p:blipFill>
          <p:spPr bwMode="auto">
            <a:xfrm>
              <a:off x="4610072" y="4182996"/>
              <a:ext cx="1028700" cy="900113"/>
            </a:xfrm>
            <a:prstGeom prst="rect">
              <a:avLst/>
            </a:prstGeom>
            <a:noFill/>
            <a:ln w="9525">
              <a:noFill/>
              <a:miter lim="800000"/>
              <a:headEnd/>
              <a:tailEnd/>
            </a:ln>
          </p:spPr>
        </p:pic>
        <p:pic>
          <p:nvPicPr>
            <p:cNvPr id="15" name="Picture 14" descr="http://www.exercito.pt/galeria/Cerimnias%20Militares/_w/Dia%20do%20Exército%20Desfile%20-%2023Out11_JPG.jpg"/>
            <p:cNvPicPr>
              <a:picLocks noChangeAspect="1" noChangeArrowheads="1"/>
            </p:cNvPicPr>
            <p:nvPr/>
          </p:nvPicPr>
          <p:blipFill>
            <a:blip r:embed="rId5"/>
            <a:srcRect/>
            <a:stretch>
              <a:fillRect/>
            </a:stretch>
          </p:blipFill>
          <p:spPr bwMode="auto">
            <a:xfrm>
              <a:off x="5492722" y="4182996"/>
              <a:ext cx="1300162" cy="900113"/>
            </a:xfrm>
            <a:prstGeom prst="rect">
              <a:avLst/>
            </a:prstGeom>
            <a:noFill/>
            <a:ln w="9525">
              <a:noFill/>
              <a:miter lim="800000"/>
              <a:headEnd/>
              <a:tailEnd/>
            </a:ln>
          </p:spPr>
        </p:pic>
        <p:pic>
          <p:nvPicPr>
            <p:cNvPr id="16" name="Picture 16" descr="adaptacao-workshop-5-copy"/>
            <p:cNvPicPr>
              <a:picLocks noChangeAspect="1" noChangeArrowheads="1"/>
            </p:cNvPicPr>
            <p:nvPr/>
          </p:nvPicPr>
          <p:blipFill>
            <a:blip r:embed="rId6"/>
            <a:srcRect t="26054"/>
            <a:stretch>
              <a:fillRect/>
            </a:stretch>
          </p:blipFill>
          <p:spPr bwMode="auto">
            <a:xfrm>
              <a:off x="1870047" y="4182996"/>
              <a:ext cx="1830387" cy="900113"/>
            </a:xfrm>
            <a:prstGeom prst="rect">
              <a:avLst/>
            </a:prstGeom>
            <a:noFill/>
            <a:ln w="9525">
              <a:noFill/>
              <a:miter lim="800000"/>
              <a:headEnd/>
              <a:tailEnd/>
            </a:ln>
          </p:spPr>
        </p:pic>
        <p:pic>
          <p:nvPicPr>
            <p:cNvPr id="17" name="Picture 18" descr="http://1.bp.blogspot.com/-r42rvEjlaug/Tw-UvFs3sjI/AAAAAAAAHEk/H4w-q699WZc/s1600/exercito2.jpg">
              <a:hlinkClick r:id="rId7"/>
            </p:cNvPr>
            <p:cNvPicPr>
              <a:picLocks noChangeAspect="1" noChangeArrowheads="1"/>
            </p:cNvPicPr>
            <p:nvPr/>
          </p:nvPicPr>
          <p:blipFill>
            <a:blip r:embed="rId8"/>
            <a:srcRect/>
            <a:stretch>
              <a:fillRect/>
            </a:stretch>
          </p:blipFill>
          <p:spPr bwMode="auto">
            <a:xfrm>
              <a:off x="6648422" y="4182996"/>
              <a:ext cx="1350962" cy="900113"/>
            </a:xfrm>
            <a:prstGeom prst="rect">
              <a:avLst/>
            </a:prstGeom>
            <a:noFill/>
            <a:ln w="9525">
              <a:noFill/>
              <a:miter lim="800000"/>
              <a:headEnd/>
              <a:tailEnd/>
            </a:ln>
          </p:spPr>
        </p:pic>
        <p:pic>
          <p:nvPicPr>
            <p:cNvPr id="18" name="Picture 20" descr="http://upload.wikimedia.org/wikipedia/commons/thumb/7/76/Pal%C3%A1cio_da_Bemposta_2.JPG/275px-Pal%C3%A1cio_da_Bemposta_2.JPG">
              <a:hlinkClick r:id="rId9"/>
            </p:cNvPr>
            <p:cNvPicPr>
              <a:picLocks noChangeAspect="1" noChangeArrowheads="1"/>
            </p:cNvPicPr>
            <p:nvPr/>
          </p:nvPicPr>
          <p:blipFill>
            <a:blip r:embed="rId10"/>
            <a:srcRect/>
            <a:stretch>
              <a:fillRect/>
            </a:stretch>
          </p:blipFill>
          <p:spPr bwMode="auto">
            <a:xfrm>
              <a:off x="812772" y="4182996"/>
              <a:ext cx="1201737" cy="900113"/>
            </a:xfrm>
            <a:prstGeom prst="rect">
              <a:avLst/>
            </a:prstGeom>
            <a:noFill/>
            <a:ln w="9525">
              <a:noFill/>
              <a:miter lim="800000"/>
              <a:headEnd/>
              <a:tailEnd/>
            </a:ln>
          </p:spPr>
        </p:pic>
        <p:pic>
          <p:nvPicPr>
            <p:cNvPr id="19" name="Picture 10" descr="http://www.exercito.pt/galeria/Misses%20de%20Paz%20e%20Humanitrias/_w/Medev_jpg.jpg"/>
            <p:cNvPicPr>
              <a:picLocks noChangeAspect="1" noChangeArrowheads="1"/>
            </p:cNvPicPr>
            <p:nvPr/>
          </p:nvPicPr>
          <p:blipFill>
            <a:blip r:embed="rId11"/>
            <a:srcRect/>
            <a:stretch>
              <a:fillRect/>
            </a:stretch>
          </p:blipFill>
          <p:spPr bwMode="auto">
            <a:xfrm>
              <a:off x="3555972" y="4182996"/>
              <a:ext cx="1198562" cy="900113"/>
            </a:xfrm>
            <a:prstGeom prst="rect">
              <a:avLst/>
            </a:prstGeom>
            <a:noFill/>
            <a:ln w="9525">
              <a:noFill/>
              <a:miter lim="800000"/>
              <a:headEnd/>
              <a:tailEnd/>
            </a:ln>
          </p:spPr>
        </p:pic>
      </p:grpSp>
      <p:pic>
        <p:nvPicPr>
          <p:cNvPr id="21" name="Picture 30" descr="http://3.bp.blogspot.com/-nAJZZiXXdJI/UipHj67RBgI/AAAAAAAAAdM/qBj0rp9PZUw/s1600/am.jpg">
            <a:hlinkClick r:id="rId12"/>
          </p:cNvPr>
          <p:cNvPicPr>
            <a:picLocks noChangeAspect="1" noChangeArrowheads="1"/>
          </p:cNvPicPr>
          <p:nvPr/>
        </p:nvPicPr>
        <p:blipFill>
          <a:blip r:embed="rId13"/>
          <a:srcRect t="11810"/>
          <a:stretch>
            <a:fillRect/>
          </a:stretch>
        </p:blipFill>
        <p:spPr bwMode="auto">
          <a:xfrm>
            <a:off x="7743105" y="353982"/>
            <a:ext cx="1133475" cy="360363"/>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17</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t>Military Academy</a:t>
            </a:r>
            <a:endParaRPr lang="pt-PT" sz="2800" b="1" dirty="0"/>
          </a:p>
        </p:txBody>
      </p:sp>
      <p:sp>
        <p:nvSpPr>
          <p:cNvPr id="11" name="Tekstvak 10"/>
          <p:cNvSpPr txBox="1"/>
          <p:nvPr/>
        </p:nvSpPr>
        <p:spPr>
          <a:xfrm>
            <a:off x="353095" y="1479773"/>
            <a:ext cx="8523485" cy="4662815"/>
          </a:xfrm>
          <a:prstGeom prst="rect">
            <a:avLst/>
          </a:prstGeom>
          <a:noFill/>
        </p:spPr>
        <p:txBody>
          <a:bodyPr wrap="square" rtlCol="0">
            <a:spAutoFit/>
          </a:bodyPr>
          <a:lstStyle/>
          <a:p>
            <a:pPr algn="ctr">
              <a:defRPr/>
            </a:pPr>
            <a:r>
              <a:rPr lang="en-US" sz="2200" b="1" dirty="0" smtClean="0">
                <a:latin typeface="+mj-lt"/>
                <a:ea typeface="+mj-ea"/>
                <a:cs typeface="Trebuchet MS"/>
              </a:rPr>
              <a:t>Military Electrical Engineering Master</a:t>
            </a:r>
          </a:p>
          <a:p>
            <a:pPr>
              <a:lnSpc>
                <a:spcPct val="125000"/>
              </a:lnSpc>
              <a:spcBef>
                <a:spcPts val="1200"/>
              </a:spcBef>
              <a:buSzPct val="75000"/>
              <a:defRPr/>
            </a:pPr>
            <a:r>
              <a:rPr lang="en-US" dirty="0" smtClean="0">
                <a:solidFill>
                  <a:srgbClr val="003300"/>
                </a:solidFill>
                <a:latin typeface="Trebuchet MS" pitchFamily="34" charset="0"/>
              </a:rPr>
              <a:t>The first four years are completed in the Military Academy, being the first year dedicated to the acquisition of military skills, whereas in the last two years, the students (</a:t>
            </a:r>
            <a:r>
              <a:rPr lang="en-US" i="1" dirty="0" err="1" smtClean="0">
                <a:solidFill>
                  <a:srgbClr val="003300"/>
                </a:solidFill>
                <a:latin typeface="Trebuchet MS" pitchFamily="34" charset="0"/>
              </a:rPr>
              <a:t>cadetes</a:t>
            </a:r>
            <a:r>
              <a:rPr lang="en-US" dirty="0" smtClean="0">
                <a:solidFill>
                  <a:srgbClr val="003300"/>
                </a:solidFill>
                <a:latin typeface="Trebuchet MS" pitchFamily="34" charset="0"/>
              </a:rPr>
              <a:t>), complete their courses in </a:t>
            </a:r>
            <a:r>
              <a:rPr lang="en-US" i="1" dirty="0" err="1" smtClean="0">
                <a:solidFill>
                  <a:srgbClr val="003300"/>
                </a:solidFill>
                <a:latin typeface="Trebuchet MS" pitchFamily="34" charset="0"/>
              </a:rPr>
              <a:t>Instituto</a:t>
            </a:r>
            <a:r>
              <a:rPr lang="en-US" i="1" dirty="0" smtClean="0">
                <a:solidFill>
                  <a:srgbClr val="003300"/>
                </a:solidFill>
                <a:latin typeface="Trebuchet MS" pitchFamily="34" charset="0"/>
              </a:rPr>
              <a:t> Superior </a:t>
            </a:r>
            <a:r>
              <a:rPr lang="en-US" i="1" dirty="0" err="1" smtClean="0">
                <a:solidFill>
                  <a:srgbClr val="003300"/>
                </a:solidFill>
                <a:latin typeface="Trebuchet MS" pitchFamily="34" charset="0"/>
              </a:rPr>
              <a:t>Técnico</a:t>
            </a:r>
            <a:r>
              <a:rPr lang="en-US" i="1" dirty="0" smtClean="0">
                <a:solidFill>
                  <a:srgbClr val="003300"/>
                </a:solidFill>
                <a:latin typeface="Trebuchet MS" pitchFamily="34" charset="0"/>
              </a:rPr>
              <a:t> </a:t>
            </a:r>
            <a:r>
              <a:rPr lang="en-US" dirty="0" smtClean="0">
                <a:solidFill>
                  <a:srgbClr val="003300"/>
                </a:solidFill>
                <a:latin typeface="Trebuchet MS" pitchFamily="34" charset="0"/>
              </a:rPr>
              <a:t>(</a:t>
            </a:r>
            <a:r>
              <a:rPr lang="en-US" dirty="0" err="1" smtClean="0">
                <a:solidFill>
                  <a:srgbClr val="003300"/>
                </a:solidFill>
                <a:latin typeface="Trebuchet MS" pitchFamily="34" charset="0"/>
              </a:rPr>
              <a:t>IST</a:t>
            </a:r>
            <a:r>
              <a:rPr lang="en-US" dirty="0" smtClean="0">
                <a:solidFill>
                  <a:srgbClr val="003300"/>
                </a:solidFill>
                <a:latin typeface="Trebuchet MS" pitchFamily="34" charset="0"/>
              </a:rPr>
              <a:t>), in the frame of a protocol between the two institutions</a:t>
            </a:r>
          </a:p>
          <a:p>
            <a:pPr>
              <a:lnSpc>
                <a:spcPct val="125000"/>
              </a:lnSpc>
              <a:spcBef>
                <a:spcPts val="2400"/>
              </a:spcBef>
              <a:buSzPct val="75000"/>
              <a:defRPr/>
            </a:pPr>
            <a:r>
              <a:rPr lang="en-US" dirty="0" smtClean="0">
                <a:solidFill>
                  <a:srgbClr val="003300"/>
                </a:solidFill>
                <a:latin typeface="Trebuchet MS" pitchFamily="34" charset="0"/>
              </a:rPr>
              <a:t>The Master thesis must focus on subjects with military application and is usually supervised by a professor from the Military Academy and a professor from </a:t>
            </a:r>
            <a:r>
              <a:rPr lang="en-US" dirty="0" err="1" smtClean="0">
                <a:solidFill>
                  <a:srgbClr val="003300"/>
                </a:solidFill>
                <a:latin typeface="Trebuchet MS" pitchFamily="34" charset="0"/>
              </a:rPr>
              <a:t>IST</a:t>
            </a:r>
            <a:endParaRPr lang="en-US" dirty="0" smtClean="0">
              <a:solidFill>
                <a:srgbClr val="003300"/>
              </a:solidFill>
              <a:latin typeface="Trebuchet MS" pitchFamily="34" charset="0"/>
            </a:endParaRPr>
          </a:p>
          <a:p>
            <a:pPr>
              <a:lnSpc>
                <a:spcPct val="125000"/>
              </a:lnSpc>
              <a:spcBef>
                <a:spcPts val="2400"/>
              </a:spcBef>
            </a:pPr>
            <a:r>
              <a:rPr lang="en-GB" dirty="0" smtClean="0"/>
              <a:t>About three/four weeks after the thesis submission there is a public discussion of the dissertation (oral exam) in front of a jury with three professors (two professors from </a:t>
            </a:r>
            <a:r>
              <a:rPr lang="en-GB" dirty="0" err="1" smtClean="0"/>
              <a:t>IST</a:t>
            </a:r>
            <a:r>
              <a:rPr lang="en-GB" dirty="0" smtClean="0"/>
              <a:t> and AM and a third one from a different University or Department or a specialist from the industry)</a:t>
            </a:r>
            <a:endParaRPr lang="pt-PT" dirty="0" smtClean="0"/>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0" name="Picture 30" descr="http://3.bp.blogspot.com/-nAJZZiXXdJI/UipHj67RBgI/AAAAAAAAAdM/qBj0rp9PZUw/s1600/am.jpg">
            <a:hlinkClick r:id="rId3"/>
          </p:cNvPr>
          <p:cNvPicPr>
            <a:picLocks noChangeAspect="1" noChangeArrowheads="1"/>
          </p:cNvPicPr>
          <p:nvPr/>
        </p:nvPicPr>
        <p:blipFill>
          <a:blip r:embed="rId4"/>
          <a:srcRect t="11810"/>
          <a:stretch>
            <a:fillRect/>
          </a:stretch>
        </p:blipFill>
        <p:spPr bwMode="auto">
          <a:xfrm>
            <a:off x="7743105" y="353982"/>
            <a:ext cx="1133475" cy="360363"/>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18</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t>Military Academy</a:t>
            </a:r>
            <a:endParaRPr lang="pt-PT" sz="2800" b="1" dirty="0"/>
          </a:p>
        </p:txBody>
      </p:sp>
      <p:sp>
        <p:nvSpPr>
          <p:cNvPr id="11" name="Tekstvak 10"/>
          <p:cNvSpPr txBox="1"/>
          <p:nvPr/>
        </p:nvSpPr>
        <p:spPr>
          <a:xfrm>
            <a:off x="353095" y="1479773"/>
            <a:ext cx="8523485" cy="4816703"/>
          </a:xfrm>
          <a:prstGeom prst="rect">
            <a:avLst/>
          </a:prstGeom>
          <a:noFill/>
        </p:spPr>
        <p:txBody>
          <a:bodyPr wrap="square" rtlCol="0">
            <a:spAutoFit/>
          </a:bodyPr>
          <a:lstStyle/>
          <a:p>
            <a:pPr algn="ctr">
              <a:defRPr/>
            </a:pPr>
            <a:r>
              <a:rPr lang="en-US" sz="2200" b="1" dirty="0" smtClean="0">
                <a:latin typeface="+mj-lt"/>
                <a:ea typeface="+mj-ea"/>
                <a:cs typeface="Trebuchet MS"/>
              </a:rPr>
              <a:t>Military Electrical Engineering Master</a:t>
            </a:r>
          </a:p>
          <a:p>
            <a:pPr>
              <a:lnSpc>
                <a:spcPct val="125000"/>
              </a:lnSpc>
              <a:spcBef>
                <a:spcPts val="1200"/>
              </a:spcBef>
              <a:buSzPct val="75000"/>
              <a:defRPr/>
            </a:pPr>
            <a:r>
              <a:rPr lang="en-GB" dirty="0" smtClean="0"/>
              <a:t>Public discussion of the dissertation:</a:t>
            </a:r>
          </a:p>
          <a:p>
            <a:pPr marL="449263" indent="-268288">
              <a:lnSpc>
                <a:spcPct val="125000"/>
              </a:lnSpc>
              <a:spcBef>
                <a:spcPts val="1200"/>
              </a:spcBef>
              <a:buSzPct val="100000"/>
              <a:buFont typeface="Arial" pitchFamily="34" charset="0"/>
              <a:buChar char="–"/>
              <a:defRPr/>
            </a:pPr>
            <a:r>
              <a:rPr lang="en-GB" dirty="0" smtClean="0"/>
              <a:t>The oral exam has 60 minutes of duration</a:t>
            </a:r>
          </a:p>
          <a:p>
            <a:pPr marL="449263" indent="-268288">
              <a:lnSpc>
                <a:spcPct val="125000"/>
              </a:lnSpc>
              <a:spcBef>
                <a:spcPts val="1200"/>
              </a:spcBef>
              <a:buSzPct val="100000"/>
              <a:buFont typeface="Arial" pitchFamily="34" charset="0"/>
              <a:buChar char="–"/>
              <a:defRPr/>
            </a:pPr>
            <a:r>
              <a:rPr lang="en-GB" dirty="0" smtClean="0"/>
              <a:t>The student has 20 minutes to present his/her work (usually a PowerPoint presentation with a demonstration of the piece of equipment or prototype developed)</a:t>
            </a:r>
          </a:p>
          <a:p>
            <a:pPr marL="449263" indent="-268288">
              <a:lnSpc>
                <a:spcPct val="125000"/>
              </a:lnSpc>
              <a:spcBef>
                <a:spcPts val="1200"/>
              </a:spcBef>
              <a:buSzPct val="100000"/>
              <a:buFont typeface="Arial" pitchFamily="34" charset="0"/>
              <a:buChar char="–"/>
              <a:defRPr/>
            </a:pPr>
            <a:r>
              <a:rPr lang="en-GB" dirty="0" smtClean="0"/>
              <a:t>Afterwards, the external examiner has 20 minutes to inquire the student and finally 10 minutes for each of the remaining members of the jury</a:t>
            </a:r>
          </a:p>
          <a:p>
            <a:pPr marL="449263" indent="-268288">
              <a:lnSpc>
                <a:spcPct val="125000"/>
              </a:lnSpc>
              <a:spcBef>
                <a:spcPts val="1200"/>
              </a:spcBef>
              <a:buSzPct val="100000"/>
              <a:buFont typeface="Arial" pitchFamily="34" charset="0"/>
              <a:buChar char="–"/>
              <a:defRPr/>
            </a:pPr>
            <a:r>
              <a:rPr lang="en-GB" dirty="0" smtClean="0"/>
              <a:t>At the end of the oral exam, the student gets a final assessment in a scale of 0‑20 values</a:t>
            </a:r>
            <a:endParaRPr lang="pt-PT" dirty="0" smtClean="0"/>
          </a:p>
          <a:p>
            <a:pPr>
              <a:lnSpc>
                <a:spcPct val="125000"/>
              </a:lnSpc>
              <a:spcBef>
                <a:spcPts val="1200"/>
              </a:spcBef>
              <a:buSzPct val="75000"/>
              <a:defRPr/>
            </a:pPr>
            <a:endParaRPr lang="pt-PT" dirty="0" smtClean="0"/>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14" name="Picture 30" descr="http://3.bp.blogspot.com/-nAJZZiXXdJI/UipHj67RBgI/AAAAAAAAAdM/qBj0rp9PZUw/s1600/am.jpg">
            <a:hlinkClick r:id="rId3"/>
          </p:cNvPr>
          <p:cNvPicPr>
            <a:picLocks noChangeAspect="1" noChangeArrowheads="1"/>
          </p:cNvPicPr>
          <p:nvPr/>
        </p:nvPicPr>
        <p:blipFill>
          <a:blip r:embed="rId4"/>
          <a:srcRect t="11810"/>
          <a:stretch>
            <a:fillRect/>
          </a:stretch>
        </p:blipFill>
        <p:spPr bwMode="auto">
          <a:xfrm>
            <a:off x="7743105" y="353982"/>
            <a:ext cx="1133475" cy="360363"/>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pic>
        <p:nvPicPr>
          <p:cNvPr id="14" name="Afbeelding 13" descr="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19" y="362741"/>
            <a:ext cx="741033" cy="425581"/>
          </a:xfrm>
          <a:prstGeom prst="rect">
            <a:avLst/>
          </a:prstGeom>
        </p:spPr>
      </p:pic>
      <p:sp>
        <p:nvSpPr>
          <p:cNvPr id="4"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2066355A-084C-D24E-9AD2-7E4FC41EA627}" type="slidenum">
              <a:rPr lang="en-US" b="1" smtClean="0">
                <a:solidFill>
                  <a:schemeClr val="bg1">
                    <a:lumMod val="65000"/>
                  </a:schemeClr>
                </a:solidFill>
                <a:latin typeface="Trebuchet MS"/>
                <a:cs typeface="Trebuchet MS"/>
              </a:rPr>
              <a:pPr/>
              <a:t>1</a:t>
            </a:fld>
            <a:endParaRPr lang="en-US" b="1" dirty="0">
              <a:solidFill>
                <a:schemeClr val="bg1">
                  <a:lumMod val="65000"/>
                </a:schemeClr>
              </a:solidFill>
              <a:latin typeface="Trebuchet MS"/>
              <a:cs typeface="Trebuchet MS"/>
            </a:endParaRPr>
          </a:p>
        </p:txBody>
      </p:sp>
      <p:sp>
        <p:nvSpPr>
          <p:cNvPr id="9" name="Titel 1"/>
          <p:cNvSpPr txBox="1">
            <a:spLocks/>
          </p:cNvSpPr>
          <p:nvPr/>
        </p:nvSpPr>
        <p:spPr>
          <a:xfrm>
            <a:off x="1038027" y="1188909"/>
            <a:ext cx="7054939" cy="134557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b="1" dirty="0" smtClean="0">
                <a:solidFill>
                  <a:schemeClr val="bg1"/>
                </a:solidFill>
                <a:latin typeface="Trebuchet MS"/>
                <a:cs typeface="Trebuchet MS"/>
              </a:rPr>
              <a:t>Chapter </a:t>
            </a:r>
          </a:p>
        </p:txBody>
      </p:sp>
      <p:sp>
        <p:nvSpPr>
          <p:cNvPr id="15" name="Tekstvak 14"/>
          <p:cNvSpPr txBox="1"/>
          <p:nvPr/>
        </p:nvSpPr>
        <p:spPr>
          <a:xfrm>
            <a:off x="1103452" y="2534482"/>
            <a:ext cx="7200000" cy="3847207"/>
          </a:xfrm>
          <a:prstGeom prst="rect">
            <a:avLst/>
          </a:prstGeom>
          <a:noFill/>
        </p:spPr>
        <p:txBody>
          <a:bodyPr wrap="square" rtlCol="0">
            <a:spAutoFit/>
          </a:bodyPr>
          <a:lstStyle/>
          <a:p>
            <a:r>
              <a:rPr lang="en-US" sz="2200" b="1" dirty="0" smtClean="0">
                <a:solidFill>
                  <a:schemeClr val="bg1"/>
                </a:solidFill>
                <a:cs typeface="Trebuchet MS"/>
              </a:rPr>
              <a:t>Enhancing Engineering Education through Academia Industry Cooperation at the Master’s Degree Level</a:t>
            </a:r>
          </a:p>
          <a:p>
            <a:endParaRPr lang="en-US" sz="1500" b="1" dirty="0" smtClean="0">
              <a:solidFill>
                <a:schemeClr val="bg1"/>
              </a:solidFill>
            </a:endParaRPr>
          </a:p>
          <a:p>
            <a:pPr>
              <a:spcBef>
                <a:spcPts val="600"/>
              </a:spcBef>
            </a:pPr>
            <a:r>
              <a:rPr lang="en-US" sz="1600" b="1" dirty="0" smtClean="0">
                <a:solidFill>
                  <a:schemeClr val="bg1"/>
                </a:solidFill>
              </a:rPr>
              <a:t>C. Machado Ferreira</a:t>
            </a:r>
            <a:r>
              <a:rPr lang="en-GB" sz="1600" dirty="0" smtClean="0">
                <a:solidFill>
                  <a:schemeClr val="bg1"/>
                </a:solidFill>
              </a:rPr>
              <a:t> - </a:t>
            </a:r>
            <a:r>
              <a:rPr lang="en-GB" sz="1600" dirty="0" err="1" smtClean="0">
                <a:solidFill>
                  <a:schemeClr val="bg1"/>
                </a:solidFill>
              </a:rPr>
              <a:t>IPC</a:t>
            </a:r>
            <a:r>
              <a:rPr lang="en-GB" sz="1600" dirty="0" smtClean="0">
                <a:solidFill>
                  <a:schemeClr val="bg1"/>
                </a:solidFill>
              </a:rPr>
              <a:t>/ISEC and </a:t>
            </a:r>
            <a:r>
              <a:rPr lang="en-GB" sz="1600" dirty="0" err="1" smtClean="0">
                <a:solidFill>
                  <a:schemeClr val="bg1"/>
                </a:solidFill>
              </a:rPr>
              <a:t>INESC</a:t>
            </a:r>
            <a:r>
              <a:rPr lang="en-GB" sz="1600" dirty="0" smtClean="0">
                <a:solidFill>
                  <a:schemeClr val="bg1"/>
                </a:solidFill>
              </a:rPr>
              <a:t> Coimbra, Portugal cmacfer@isec.pt</a:t>
            </a:r>
            <a:endParaRPr lang="pt-PT" sz="1600" dirty="0" smtClean="0">
              <a:solidFill>
                <a:schemeClr val="bg1"/>
              </a:solidFill>
            </a:endParaRPr>
          </a:p>
          <a:p>
            <a:pPr>
              <a:spcBef>
                <a:spcPts val="600"/>
              </a:spcBef>
            </a:pPr>
            <a:r>
              <a:rPr lang="en-US" sz="1600" b="1" dirty="0" smtClean="0">
                <a:solidFill>
                  <a:schemeClr val="bg1"/>
                </a:solidFill>
              </a:rPr>
              <a:t>F. P. Maciel Barbosa – </a:t>
            </a:r>
            <a:r>
              <a:rPr lang="en-US" sz="1600" dirty="0" err="1" smtClean="0">
                <a:solidFill>
                  <a:schemeClr val="bg1"/>
                </a:solidFill>
              </a:rPr>
              <a:t>FEUP</a:t>
            </a:r>
            <a:r>
              <a:rPr lang="en-US" sz="1600" dirty="0" smtClean="0">
                <a:solidFill>
                  <a:schemeClr val="bg1"/>
                </a:solidFill>
              </a:rPr>
              <a:t> and </a:t>
            </a:r>
            <a:r>
              <a:rPr lang="en-US" sz="1600" dirty="0" err="1" smtClean="0">
                <a:solidFill>
                  <a:schemeClr val="bg1"/>
                </a:solidFill>
              </a:rPr>
              <a:t>INESC</a:t>
            </a:r>
            <a:r>
              <a:rPr lang="en-US" sz="1600" dirty="0" smtClean="0">
                <a:solidFill>
                  <a:schemeClr val="bg1"/>
                </a:solidFill>
              </a:rPr>
              <a:t> TEC, Porto, Portugal</a:t>
            </a:r>
          </a:p>
          <a:p>
            <a:r>
              <a:rPr lang="en-US" sz="1600" dirty="0" smtClean="0">
                <a:solidFill>
                  <a:schemeClr val="bg1"/>
                </a:solidFill>
              </a:rPr>
              <a:t>fmb@fe.up.pt</a:t>
            </a:r>
            <a:endParaRPr lang="pt-PT" sz="1600" dirty="0" smtClean="0">
              <a:solidFill>
                <a:schemeClr val="bg1"/>
              </a:solidFill>
            </a:endParaRPr>
          </a:p>
          <a:p>
            <a:pPr>
              <a:spcBef>
                <a:spcPts val="600"/>
              </a:spcBef>
            </a:pPr>
            <a:r>
              <a:rPr lang="pt-PT" sz="1600" b="1" dirty="0" smtClean="0">
                <a:solidFill>
                  <a:schemeClr val="bg1"/>
                </a:solidFill>
              </a:rPr>
              <a:t>Maria João M. Martins - </a:t>
            </a:r>
            <a:r>
              <a:rPr lang="pt-PT" sz="1600" dirty="0" smtClean="0">
                <a:solidFill>
                  <a:schemeClr val="bg1"/>
                </a:solidFill>
              </a:rPr>
              <a:t>Academia Militar (AM), Lisboa, Portugal mariajoaomartins2@gmail.com</a:t>
            </a:r>
          </a:p>
          <a:p>
            <a:pPr>
              <a:spcBef>
                <a:spcPts val="600"/>
              </a:spcBef>
            </a:pPr>
            <a:r>
              <a:rPr lang="pt-PT" sz="1600" b="1" dirty="0" smtClean="0">
                <a:solidFill>
                  <a:schemeClr val="bg1"/>
                </a:solidFill>
              </a:rPr>
              <a:t>Fernando Lopes</a:t>
            </a:r>
            <a:r>
              <a:rPr lang="en-GB" sz="1600" dirty="0" smtClean="0">
                <a:solidFill>
                  <a:schemeClr val="bg1"/>
                </a:solidFill>
              </a:rPr>
              <a:t> - </a:t>
            </a:r>
            <a:r>
              <a:rPr lang="en-GB" sz="1600" dirty="0" err="1" smtClean="0">
                <a:solidFill>
                  <a:schemeClr val="bg1"/>
                </a:solidFill>
              </a:rPr>
              <a:t>IPC</a:t>
            </a:r>
            <a:r>
              <a:rPr lang="en-GB" sz="1600" dirty="0" smtClean="0">
                <a:solidFill>
                  <a:schemeClr val="bg1"/>
                </a:solidFill>
              </a:rPr>
              <a:t>/ISEC and </a:t>
            </a:r>
            <a:r>
              <a:rPr lang="pt-PT" sz="1600" dirty="0" err="1" smtClean="0">
                <a:solidFill>
                  <a:schemeClr val="bg1"/>
                </a:solidFill>
              </a:rPr>
              <a:t>IT</a:t>
            </a:r>
            <a:r>
              <a:rPr lang="pt-PT" sz="1600" dirty="0" smtClean="0">
                <a:solidFill>
                  <a:schemeClr val="bg1"/>
                </a:solidFill>
              </a:rPr>
              <a:t> ‑ Coimbra, Portugal </a:t>
            </a:r>
          </a:p>
          <a:p>
            <a:r>
              <a:rPr lang="pt-PT" sz="1600" dirty="0" err="1" smtClean="0">
                <a:solidFill>
                  <a:schemeClr val="bg1"/>
                </a:solidFill>
              </a:rPr>
              <a:t>flopes@isec.pt</a:t>
            </a:r>
            <a:endParaRPr lang="pt-PT" sz="1600" dirty="0" smtClean="0">
              <a:solidFill>
                <a:schemeClr val="bg1"/>
              </a:solidFill>
            </a:endParaRPr>
          </a:p>
          <a:p>
            <a:pPr>
              <a:spcBef>
                <a:spcPts val="600"/>
              </a:spcBef>
            </a:pPr>
            <a:r>
              <a:rPr lang="en-US" sz="1600" b="1" dirty="0" smtClean="0">
                <a:solidFill>
                  <a:schemeClr val="bg1"/>
                </a:solidFill>
              </a:rPr>
              <a:t>Inácio Fonseca – </a:t>
            </a:r>
            <a:r>
              <a:rPr lang="en-US" sz="1600" b="1" dirty="0" err="1" smtClean="0">
                <a:solidFill>
                  <a:schemeClr val="bg1"/>
                </a:solidFill>
              </a:rPr>
              <a:t>IPC</a:t>
            </a:r>
            <a:r>
              <a:rPr lang="en-US" sz="1600" b="1" dirty="0" smtClean="0">
                <a:solidFill>
                  <a:schemeClr val="bg1"/>
                </a:solidFill>
              </a:rPr>
              <a:t>/ISEC </a:t>
            </a:r>
            <a:r>
              <a:rPr lang="pt-PT" sz="1600" dirty="0" smtClean="0">
                <a:solidFill>
                  <a:schemeClr val="bg1"/>
                </a:solidFill>
              </a:rPr>
              <a:t>Coimbra, Portugal</a:t>
            </a:r>
          </a:p>
          <a:p>
            <a:r>
              <a:rPr lang="en-US" sz="1600" dirty="0" smtClean="0">
                <a:solidFill>
                  <a:schemeClr val="bg1"/>
                </a:solidFill>
              </a:rPr>
              <a:t>inacio@isec.pt</a:t>
            </a:r>
            <a:endParaRPr lang="pt-PT" sz="1600" dirty="0" smtClean="0">
              <a:solidFill>
                <a:schemeClr val="bg1"/>
              </a:solidFill>
            </a:endParaRPr>
          </a:p>
        </p:txBody>
      </p:sp>
      <p:sp>
        <p:nvSpPr>
          <p:cNvPr id="10"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1"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spTree>
    <p:extLst>
      <p:ext uri="{BB962C8B-B14F-4D97-AF65-F5344CB8AC3E}">
        <p14:creationId xmlns:p14="http://schemas.microsoft.com/office/powerpoint/2010/main" val="3970407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19</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t>Military Academy</a:t>
            </a:r>
            <a:endParaRPr lang="pt-PT" sz="2800" b="1" dirty="0"/>
          </a:p>
        </p:txBody>
      </p:sp>
      <p:sp>
        <p:nvSpPr>
          <p:cNvPr id="11" name="Tekstvak 10"/>
          <p:cNvSpPr txBox="1"/>
          <p:nvPr/>
        </p:nvSpPr>
        <p:spPr>
          <a:xfrm>
            <a:off x="353095" y="1479773"/>
            <a:ext cx="8523485" cy="2623795"/>
          </a:xfrm>
          <a:prstGeom prst="rect">
            <a:avLst/>
          </a:prstGeom>
          <a:noFill/>
        </p:spPr>
        <p:txBody>
          <a:bodyPr wrap="square" rtlCol="0">
            <a:spAutoFit/>
          </a:bodyPr>
          <a:lstStyle/>
          <a:p>
            <a:pPr algn="ctr">
              <a:defRPr/>
            </a:pPr>
            <a:r>
              <a:rPr lang="en-US" sz="2200" b="1" dirty="0" smtClean="0">
                <a:latin typeface="+mj-lt"/>
                <a:ea typeface="+mj-ea"/>
                <a:cs typeface="Trebuchet MS"/>
              </a:rPr>
              <a:t>Military Electrical Engineering Master</a:t>
            </a:r>
          </a:p>
          <a:p>
            <a:pPr>
              <a:lnSpc>
                <a:spcPct val="125000"/>
              </a:lnSpc>
              <a:spcBef>
                <a:spcPts val="1200"/>
              </a:spcBef>
              <a:buSzPct val="75000"/>
              <a:defRPr/>
            </a:pPr>
            <a:r>
              <a:rPr lang="en-US" dirty="0" smtClean="0"/>
              <a:t>Two examples of thesis developed in 2013 are presented:</a:t>
            </a:r>
          </a:p>
          <a:p>
            <a:pPr marL="361950" indent="-361950">
              <a:lnSpc>
                <a:spcPct val="125000"/>
              </a:lnSpc>
              <a:spcBef>
                <a:spcPts val="1200"/>
              </a:spcBef>
              <a:buSzPct val="75000"/>
              <a:defRPr/>
            </a:pPr>
            <a:r>
              <a:rPr lang="en-US" dirty="0" smtClean="0"/>
              <a:t>1.	A new planar integrated antenna with a configurable radiation pattern beam, was developed, using genetic algorithms, to establish communication between the unit and an autonomous surveillance robot</a:t>
            </a:r>
            <a:endParaRPr lang="en-GB" dirty="0" smtClean="0"/>
          </a:p>
          <a:p>
            <a:pPr>
              <a:lnSpc>
                <a:spcPct val="125000"/>
              </a:lnSpc>
              <a:spcBef>
                <a:spcPts val="1200"/>
              </a:spcBef>
              <a:buSzPct val="75000"/>
              <a:defRPr/>
            </a:pPr>
            <a:endParaRPr lang="pt-PT" dirty="0" smtClean="0"/>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4098" name="Imagem 1"/>
          <p:cNvPicPr>
            <a:picLocks noChangeAspect="1" noChangeArrowheads="1"/>
          </p:cNvPicPr>
          <p:nvPr/>
        </p:nvPicPr>
        <p:blipFill>
          <a:blip r:embed="rId3"/>
          <a:srcRect/>
          <a:stretch>
            <a:fillRect/>
          </a:stretch>
        </p:blipFill>
        <p:spPr bwMode="auto">
          <a:xfrm rot="5400000">
            <a:off x="922946" y="4063680"/>
            <a:ext cx="2268000" cy="1456589"/>
          </a:xfrm>
          <a:prstGeom prst="rect">
            <a:avLst/>
          </a:prstGeom>
          <a:noFill/>
          <a:ln w="9525">
            <a:noFill/>
            <a:miter lim="800000"/>
            <a:headEnd/>
            <a:tailEnd/>
          </a:ln>
        </p:spPr>
      </p:pic>
      <p:pic>
        <p:nvPicPr>
          <p:cNvPr id="4099" name="Imagem 54"/>
          <p:cNvPicPr>
            <a:picLocks noChangeAspect="1" noChangeArrowheads="1"/>
          </p:cNvPicPr>
          <p:nvPr/>
        </p:nvPicPr>
        <p:blipFill>
          <a:blip r:embed="rId4"/>
          <a:srcRect/>
          <a:stretch>
            <a:fillRect/>
          </a:stretch>
        </p:blipFill>
        <p:spPr bwMode="auto">
          <a:xfrm>
            <a:off x="4282965" y="3668277"/>
            <a:ext cx="2628000" cy="2247395"/>
          </a:xfrm>
          <a:prstGeom prst="rect">
            <a:avLst/>
          </a:prstGeom>
          <a:noFill/>
          <a:ln w="9525">
            <a:noFill/>
            <a:miter lim="800000"/>
            <a:headEnd/>
            <a:tailEnd/>
          </a:ln>
        </p:spPr>
      </p:pic>
      <p:sp>
        <p:nvSpPr>
          <p:cNvPr id="14" name="Rectângulo 13"/>
          <p:cNvSpPr/>
          <p:nvPr/>
        </p:nvSpPr>
        <p:spPr>
          <a:xfrm>
            <a:off x="1212192" y="6059497"/>
            <a:ext cx="1750800" cy="369332"/>
          </a:xfrm>
          <a:prstGeom prst="rect">
            <a:avLst/>
          </a:prstGeom>
        </p:spPr>
        <p:txBody>
          <a:bodyPr wrap="none">
            <a:spAutoFit/>
          </a:bodyPr>
          <a:lstStyle/>
          <a:p>
            <a:r>
              <a:rPr lang="en-GB" smtClean="0"/>
              <a:t>Planar antenna</a:t>
            </a:r>
            <a:endParaRPr lang="pt-PT" dirty="0"/>
          </a:p>
        </p:txBody>
      </p:sp>
      <p:sp>
        <p:nvSpPr>
          <p:cNvPr id="15" name="Rectângulo 14"/>
          <p:cNvSpPr/>
          <p:nvPr/>
        </p:nvSpPr>
        <p:spPr>
          <a:xfrm>
            <a:off x="3738583" y="6059497"/>
            <a:ext cx="3956532" cy="369332"/>
          </a:xfrm>
          <a:prstGeom prst="rect">
            <a:avLst/>
          </a:prstGeom>
        </p:spPr>
        <p:txBody>
          <a:bodyPr wrap="none">
            <a:spAutoFit/>
          </a:bodyPr>
          <a:lstStyle/>
          <a:p>
            <a:r>
              <a:rPr lang="en-GB" dirty="0" smtClean="0"/>
              <a:t>3D radiation diagram of the antenna</a:t>
            </a:r>
            <a:endParaRPr lang="pt-PT" dirty="0"/>
          </a:p>
        </p:txBody>
      </p:sp>
      <p:pic>
        <p:nvPicPr>
          <p:cNvPr id="16" name="Picture 30" descr="http://3.bp.blogspot.com/-nAJZZiXXdJI/UipHj67RBgI/AAAAAAAAAdM/qBj0rp9PZUw/s1600/am.jpg">
            <a:hlinkClick r:id="rId5"/>
          </p:cNvPr>
          <p:cNvPicPr>
            <a:picLocks noChangeAspect="1" noChangeArrowheads="1"/>
          </p:cNvPicPr>
          <p:nvPr/>
        </p:nvPicPr>
        <p:blipFill>
          <a:blip r:embed="rId6"/>
          <a:srcRect t="11810"/>
          <a:stretch>
            <a:fillRect/>
          </a:stretch>
        </p:blipFill>
        <p:spPr bwMode="auto">
          <a:xfrm>
            <a:off x="7743105" y="353982"/>
            <a:ext cx="1133475" cy="360363"/>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20</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t>Military Academy</a:t>
            </a:r>
            <a:endParaRPr lang="pt-PT" sz="2800" b="1" dirty="0"/>
          </a:p>
        </p:txBody>
      </p:sp>
      <p:sp>
        <p:nvSpPr>
          <p:cNvPr id="11" name="Tekstvak 10"/>
          <p:cNvSpPr txBox="1"/>
          <p:nvPr/>
        </p:nvSpPr>
        <p:spPr>
          <a:xfrm>
            <a:off x="353095" y="1479773"/>
            <a:ext cx="8523485" cy="3662541"/>
          </a:xfrm>
          <a:prstGeom prst="rect">
            <a:avLst/>
          </a:prstGeom>
          <a:noFill/>
        </p:spPr>
        <p:txBody>
          <a:bodyPr wrap="square" rtlCol="0">
            <a:spAutoFit/>
          </a:bodyPr>
          <a:lstStyle/>
          <a:p>
            <a:pPr algn="ctr">
              <a:defRPr/>
            </a:pPr>
            <a:r>
              <a:rPr lang="en-US" sz="2200" b="1" dirty="0" smtClean="0">
                <a:latin typeface="+mj-lt"/>
                <a:ea typeface="+mj-ea"/>
                <a:cs typeface="Trebuchet MS"/>
              </a:rPr>
              <a:t>Military Electrical Engineering Master</a:t>
            </a:r>
          </a:p>
          <a:p>
            <a:pPr marL="361950" indent="-361950">
              <a:lnSpc>
                <a:spcPct val="125000"/>
              </a:lnSpc>
              <a:spcBef>
                <a:spcPts val="1200"/>
              </a:spcBef>
              <a:buSzPct val="75000"/>
              <a:defRPr/>
            </a:pPr>
            <a:r>
              <a:rPr lang="en-US" dirty="0" smtClean="0"/>
              <a:t>2.	A crossed dipole antenna was also designed, constructed with a collaboration from </a:t>
            </a:r>
            <a:r>
              <a:rPr lang="en-US" dirty="0" err="1" smtClean="0"/>
              <a:t>EID</a:t>
            </a:r>
            <a:r>
              <a:rPr lang="en-US" dirty="0" smtClean="0"/>
              <a:t>, a high tech company involved in research for military applications, and tested afterwards</a:t>
            </a:r>
          </a:p>
          <a:p>
            <a:pPr marL="361950" indent="-361950">
              <a:lnSpc>
                <a:spcPct val="125000"/>
              </a:lnSpc>
              <a:spcBef>
                <a:spcPts val="1200"/>
              </a:spcBef>
              <a:buSzPct val="75000"/>
              <a:defRPr/>
            </a:pPr>
            <a:r>
              <a:rPr lang="en-US" dirty="0" smtClean="0"/>
              <a:t>     This antenna provides Near Vertical Incidence </a:t>
            </a:r>
            <a:r>
              <a:rPr lang="en-US" dirty="0" err="1" smtClean="0"/>
              <a:t>Skywave</a:t>
            </a:r>
            <a:r>
              <a:rPr lang="en-US" dirty="0" smtClean="0"/>
              <a:t> (</a:t>
            </a:r>
            <a:r>
              <a:rPr lang="en-US" dirty="0" err="1" smtClean="0"/>
              <a:t>NVIS</a:t>
            </a:r>
            <a:r>
              <a:rPr lang="en-US" dirty="0" smtClean="0"/>
              <a:t>) communication, in the High Frequency (</a:t>
            </a:r>
            <a:r>
              <a:rPr lang="en-US" dirty="0" err="1" smtClean="0"/>
              <a:t>HF</a:t>
            </a:r>
            <a:r>
              <a:rPr lang="en-US" dirty="0" smtClean="0"/>
              <a:t>) band, allowing communications in scenarios with rugged terrain and steep mountains as is the case in Kosovo and Afghanistan, with low cost and simple set up procedures</a:t>
            </a:r>
            <a:endParaRPr lang="en-GB" dirty="0" smtClean="0"/>
          </a:p>
          <a:p>
            <a:pPr>
              <a:lnSpc>
                <a:spcPct val="125000"/>
              </a:lnSpc>
              <a:spcBef>
                <a:spcPts val="1200"/>
              </a:spcBef>
              <a:buSzPct val="75000"/>
              <a:defRPr/>
            </a:pPr>
            <a:endParaRPr lang="pt-PT" dirty="0" smtClean="0"/>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5122" name="Imagem 127"/>
          <p:cNvPicPr>
            <a:picLocks noChangeAspect="1" noChangeArrowheads="1"/>
          </p:cNvPicPr>
          <p:nvPr/>
        </p:nvPicPr>
        <p:blipFill>
          <a:blip r:embed="rId3"/>
          <a:srcRect l="6966" t="4436" r="4353" b="4929"/>
          <a:stretch>
            <a:fillRect/>
          </a:stretch>
        </p:blipFill>
        <p:spPr bwMode="auto">
          <a:xfrm>
            <a:off x="2687530" y="5016230"/>
            <a:ext cx="1866900" cy="1009650"/>
          </a:xfrm>
          <a:prstGeom prst="rect">
            <a:avLst/>
          </a:prstGeom>
          <a:noFill/>
          <a:ln w="9525">
            <a:noFill/>
            <a:miter lim="800000"/>
            <a:headEnd/>
            <a:tailEnd/>
          </a:ln>
        </p:spPr>
      </p:pic>
      <p:pic>
        <p:nvPicPr>
          <p:cNvPr id="5123" name="Imagem 2015"/>
          <p:cNvPicPr>
            <a:picLocks noChangeAspect="1" noChangeArrowheads="1"/>
          </p:cNvPicPr>
          <p:nvPr/>
        </p:nvPicPr>
        <p:blipFill>
          <a:blip r:embed="rId4"/>
          <a:srcRect t="27194" b="6799"/>
          <a:stretch>
            <a:fillRect/>
          </a:stretch>
        </p:blipFill>
        <p:spPr bwMode="auto">
          <a:xfrm>
            <a:off x="7023268" y="4890818"/>
            <a:ext cx="1577975" cy="1260475"/>
          </a:xfrm>
          <a:prstGeom prst="rect">
            <a:avLst/>
          </a:prstGeom>
          <a:noFill/>
          <a:ln w="9525">
            <a:noFill/>
            <a:miter lim="800000"/>
            <a:headEnd/>
            <a:tailEnd/>
          </a:ln>
        </p:spPr>
      </p:pic>
      <p:sp>
        <p:nvSpPr>
          <p:cNvPr id="16" name="Rectângulo 15"/>
          <p:cNvSpPr/>
          <p:nvPr/>
        </p:nvSpPr>
        <p:spPr>
          <a:xfrm>
            <a:off x="1085516" y="5290223"/>
            <a:ext cx="1602014" cy="646331"/>
          </a:xfrm>
          <a:prstGeom prst="rect">
            <a:avLst/>
          </a:prstGeom>
        </p:spPr>
        <p:txBody>
          <a:bodyPr wrap="square">
            <a:spAutoFit/>
          </a:bodyPr>
          <a:lstStyle/>
          <a:p>
            <a:r>
              <a:rPr lang="en-GB" sz="1200" dirty="0" smtClean="0"/>
              <a:t>Vertical radiation diagram of the </a:t>
            </a:r>
            <a:r>
              <a:rPr lang="en-GB" sz="1200" dirty="0" err="1" smtClean="0"/>
              <a:t>NVIS</a:t>
            </a:r>
            <a:r>
              <a:rPr lang="en-GB" sz="1200" dirty="0" smtClean="0"/>
              <a:t> antenna</a:t>
            </a:r>
            <a:endParaRPr lang="pt-PT" sz="1200" dirty="0"/>
          </a:p>
        </p:txBody>
      </p:sp>
      <p:sp>
        <p:nvSpPr>
          <p:cNvPr id="17" name="Rectângulo 16"/>
          <p:cNvSpPr/>
          <p:nvPr/>
        </p:nvSpPr>
        <p:spPr>
          <a:xfrm>
            <a:off x="5355981" y="5290223"/>
            <a:ext cx="1383322" cy="461665"/>
          </a:xfrm>
          <a:prstGeom prst="rect">
            <a:avLst/>
          </a:prstGeom>
        </p:spPr>
        <p:txBody>
          <a:bodyPr wrap="square">
            <a:spAutoFit/>
          </a:bodyPr>
          <a:lstStyle/>
          <a:p>
            <a:r>
              <a:rPr lang="en-GB" sz="1200" dirty="0" smtClean="0"/>
              <a:t>Configuration of the </a:t>
            </a:r>
            <a:r>
              <a:rPr lang="en-GB" sz="1200" dirty="0" err="1" smtClean="0"/>
              <a:t>NVIS</a:t>
            </a:r>
            <a:r>
              <a:rPr lang="en-GB" sz="1200" dirty="0" smtClean="0"/>
              <a:t> antenna</a:t>
            </a:r>
            <a:endParaRPr lang="pt-PT" sz="1200" dirty="0" smtClean="0"/>
          </a:p>
        </p:txBody>
      </p:sp>
      <p:pic>
        <p:nvPicPr>
          <p:cNvPr id="18" name="Picture 30" descr="http://3.bp.blogspot.com/-nAJZZiXXdJI/UipHj67RBgI/AAAAAAAAAdM/qBj0rp9PZUw/s1600/am.jpg">
            <a:hlinkClick r:id="rId5"/>
          </p:cNvPr>
          <p:cNvPicPr>
            <a:picLocks noChangeAspect="1" noChangeArrowheads="1"/>
          </p:cNvPicPr>
          <p:nvPr/>
        </p:nvPicPr>
        <p:blipFill>
          <a:blip r:embed="rId6"/>
          <a:srcRect t="11810"/>
          <a:stretch>
            <a:fillRect/>
          </a:stretch>
        </p:blipFill>
        <p:spPr bwMode="auto">
          <a:xfrm>
            <a:off x="7743105" y="353982"/>
            <a:ext cx="1133475" cy="360363"/>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21</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5" y="1479773"/>
            <a:ext cx="8523485" cy="5970865"/>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a:lnSpc>
                <a:spcPct val="125000"/>
              </a:lnSpc>
              <a:spcBef>
                <a:spcPts val="1200"/>
              </a:spcBef>
              <a:buSzPct val="75000"/>
              <a:defRPr/>
            </a:pPr>
            <a:r>
              <a:rPr lang="en-US" dirty="0" smtClean="0"/>
              <a:t>The Automation, Communications and Energy Systems areas are fundamental in energy and production systems, transportation, services and buildings </a:t>
            </a:r>
          </a:p>
          <a:p>
            <a:pPr>
              <a:lnSpc>
                <a:spcPct val="125000"/>
              </a:lnSpc>
              <a:spcBef>
                <a:spcPts val="1200"/>
              </a:spcBef>
              <a:buSzPct val="75000"/>
              <a:defRPr/>
            </a:pPr>
            <a:endParaRPr lang="en-US" dirty="0" smtClean="0"/>
          </a:p>
          <a:p>
            <a:pPr>
              <a:lnSpc>
                <a:spcPct val="125000"/>
              </a:lnSpc>
              <a:spcBef>
                <a:spcPts val="1200"/>
              </a:spcBef>
              <a:buSzPct val="75000"/>
              <a:defRPr/>
            </a:pPr>
            <a:endParaRPr lang="en-US" dirty="0" smtClean="0"/>
          </a:p>
          <a:p>
            <a:pPr indent="-228600">
              <a:lnSpc>
                <a:spcPct val="125000"/>
              </a:lnSpc>
              <a:spcBef>
                <a:spcPts val="1200"/>
              </a:spcBef>
              <a:buSzPct val="75000"/>
              <a:defRPr/>
            </a:pPr>
            <a:endParaRPr lang="en-US" dirty="0" smtClean="0"/>
          </a:p>
          <a:p>
            <a:pPr marL="449263" indent="-268288">
              <a:lnSpc>
                <a:spcPct val="125000"/>
              </a:lnSpc>
              <a:spcBef>
                <a:spcPts val="900"/>
              </a:spcBef>
              <a:buSzPct val="100000"/>
              <a:buFont typeface="Arial" pitchFamily="34" charset="0"/>
              <a:buChar char="–"/>
              <a:defRPr/>
            </a:pPr>
            <a:r>
              <a:rPr lang="en-US" dirty="0" smtClean="0"/>
              <a:t>Integrates scientifically and in an industry oriented profile, the Automation, Energy Systems and Communications areas </a:t>
            </a:r>
            <a:endParaRPr lang="pt-PT" dirty="0" smtClean="0"/>
          </a:p>
          <a:p>
            <a:pPr marL="449263" indent="-268288">
              <a:lnSpc>
                <a:spcPct val="125000"/>
              </a:lnSpc>
              <a:spcBef>
                <a:spcPts val="900"/>
              </a:spcBef>
              <a:buSzPct val="100000"/>
              <a:buFont typeface="Arial" pitchFamily="34" charset="0"/>
              <a:buChar char="–"/>
              <a:defRPr/>
            </a:pPr>
            <a:r>
              <a:rPr lang="en-GB" dirty="0" smtClean="0"/>
              <a:t>Basis areas for the First Cycle degree in Electrical Engineering at </a:t>
            </a:r>
            <a:r>
              <a:rPr lang="en-GB" dirty="0" err="1" smtClean="0"/>
              <a:t>IPC</a:t>
            </a:r>
            <a:r>
              <a:rPr lang="en-GB" dirty="0" smtClean="0"/>
              <a:t>/ISEC</a:t>
            </a:r>
          </a:p>
          <a:p>
            <a:pPr marL="449263" indent="-268288">
              <a:lnSpc>
                <a:spcPct val="125000"/>
              </a:lnSpc>
              <a:spcBef>
                <a:spcPts val="900"/>
              </a:spcBef>
              <a:buSzPct val="100000"/>
              <a:buFont typeface="Arial" pitchFamily="34" charset="0"/>
              <a:buChar char="–"/>
              <a:defRPr/>
            </a:pPr>
            <a:r>
              <a:rPr lang="en-GB" dirty="0" smtClean="0"/>
              <a:t>Reference areas in the European High Education Area</a:t>
            </a:r>
            <a:endParaRPr lang="en-US" dirty="0" smtClean="0"/>
          </a:p>
          <a:p>
            <a:pPr marL="449263" indent="-268288">
              <a:lnSpc>
                <a:spcPct val="125000"/>
              </a:lnSpc>
              <a:spcBef>
                <a:spcPts val="900"/>
              </a:spcBef>
              <a:buSzPct val="100000"/>
              <a:buFont typeface="Arial" pitchFamily="34" charset="0"/>
              <a:buChar char="–"/>
              <a:defRPr/>
            </a:pPr>
            <a:r>
              <a:rPr lang="en-GB" dirty="0" smtClean="0"/>
              <a:t>Key areas for the national and European growth</a:t>
            </a:r>
            <a:endParaRPr lang="pt-PT" dirty="0" smtClean="0"/>
          </a:p>
          <a:p>
            <a:pPr>
              <a:lnSpc>
                <a:spcPct val="125000"/>
              </a:lnSpc>
              <a:spcBef>
                <a:spcPts val="1200"/>
              </a:spcBef>
              <a:buSzPct val="75000"/>
              <a:defRPr/>
            </a:pPr>
            <a:endParaRPr lang="en-US" dirty="0" smtClean="0"/>
          </a:p>
          <a:p>
            <a:pPr>
              <a:lnSpc>
                <a:spcPct val="125000"/>
              </a:lnSpc>
              <a:spcBef>
                <a:spcPts val="1200"/>
              </a:spcBef>
              <a:buSzPct val="75000"/>
              <a:defRPr/>
            </a:pPr>
            <a:endParaRPr lang="pt-PT" dirty="0" smtClean="0"/>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grpSp>
        <p:nvGrpSpPr>
          <p:cNvPr id="23" name="Grupo 22"/>
          <p:cNvGrpSpPr/>
          <p:nvPr/>
        </p:nvGrpSpPr>
        <p:grpSpPr>
          <a:xfrm>
            <a:off x="1103452" y="2889849"/>
            <a:ext cx="7121525" cy="1081088"/>
            <a:chOff x="1439863" y="5029200"/>
            <a:chExt cx="7121525" cy="1081088"/>
          </a:xfrm>
        </p:grpSpPr>
        <p:pic>
          <p:nvPicPr>
            <p:cNvPr id="14" name="Picture 26" descr="https://encrypted-tbn3.gstatic.com/images?q=tbn:ANd9GcTTh5k-HjUm25hT6o8-o0CTZdNxdiCU1-LEuskWT2_jhHiDaOBI1Q"/>
            <p:cNvPicPr>
              <a:picLocks noChangeAspect="1" noChangeArrowheads="1"/>
            </p:cNvPicPr>
            <p:nvPr/>
          </p:nvPicPr>
          <p:blipFill>
            <a:blip r:embed="rId3"/>
            <a:srcRect l="19962" r="21294"/>
            <a:stretch>
              <a:fillRect/>
            </a:stretch>
          </p:blipFill>
          <p:spPr bwMode="auto">
            <a:xfrm>
              <a:off x="5437188" y="5029200"/>
              <a:ext cx="1009650" cy="1081088"/>
            </a:xfrm>
            <a:prstGeom prst="rect">
              <a:avLst/>
            </a:prstGeom>
            <a:noFill/>
            <a:ln w="9525">
              <a:noFill/>
              <a:miter lim="800000"/>
              <a:headEnd/>
              <a:tailEnd/>
            </a:ln>
          </p:spPr>
        </p:pic>
        <p:pic>
          <p:nvPicPr>
            <p:cNvPr id="15" name="Picture 5" descr="sistema-electrico-nacional"/>
            <p:cNvPicPr>
              <a:picLocks noChangeAspect="1" noChangeArrowheads="1"/>
            </p:cNvPicPr>
            <p:nvPr/>
          </p:nvPicPr>
          <p:blipFill>
            <a:blip r:embed="rId4"/>
            <a:srcRect/>
            <a:stretch>
              <a:fillRect/>
            </a:stretch>
          </p:blipFill>
          <p:spPr bwMode="auto">
            <a:xfrm>
              <a:off x="6389688" y="5029200"/>
              <a:ext cx="1292225" cy="1081088"/>
            </a:xfrm>
            <a:prstGeom prst="rect">
              <a:avLst/>
            </a:prstGeom>
            <a:noFill/>
            <a:ln w="9525">
              <a:noFill/>
              <a:miter lim="800000"/>
              <a:headEnd/>
              <a:tailEnd/>
            </a:ln>
          </p:spPr>
        </p:pic>
        <p:pic>
          <p:nvPicPr>
            <p:cNvPr id="19" name="Picture 22" descr="http://www.efacec.pt/PresentationLayer/ResourcesUser/fotos/automacao/ScateX/LR_EDP_centro_despacho%202%20copy.jpg"/>
            <p:cNvPicPr>
              <a:picLocks noChangeAspect="1" noChangeArrowheads="1"/>
            </p:cNvPicPr>
            <p:nvPr/>
          </p:nvPicPr>
          <p:blipFill>
            <a:blip r:embed="rId5"/>
            <a:srcRect/>
            <a:stretch>
              <a:fillRect/>
            </a:stretch>
          </p:blipFill>
          <p:spPr bwMode="auto">
            <a:xfrm>
              <a:off x="2840038" y="5029200"/>
              <a:ext cx="1630362" cy="1081088"/>
            </a:xfrm>
            <a:prstGeom prst="rect">
              <a:avLst/>
            </a:prstGeom>
            <a:noFill/>
            <a:ln w="9525">
              <a:noFill/>
              <a:miter lim="800000"/>
              <a:headEnd/>
              <a:tailEnd/>
            </a:ln>
          </p:spPr>
        </p:pic>
        <p:pic>
          <p:nvPicPr>
            <p:cNvPr id="20" name="Picture 19" descr="http://logistics.avnet.com/webReporting/Assets/telecommunications.jpg">
              <a:hlinkClick r:id="rId6"/>
            </p:cNvPr>
            <p:cNvPicPr>
              <a:picLocks noChangeAspect="1" noChangeArrowheads="1"/>
            </p:cNvPicPr>
            <p:nvPr/>
          </p:nvPicPr>
          <p:blipFill>
            <a:blip r:embed="rId7"/>
            <a:srcRect/>
            <a:stretch>
              <a:fillRect/>
            </a:stretch>
          </p:blipFill>
          <p:spPr bwMode="auto">
            <a:xfrm>
              <a:off x="4413250" y="5029200"/>
              <a:ext cx="1079500" cy="1081088"/>
            </a:xfrm>
            <a:prstGeom prst="rect">
              <a:avLst/>
            </a:prstGeom>
            <a:noFill/>
            <a:ln w="9525">
              <a:noFill/>
              <a:miter lim="800000"/>
              <a:headEnd/>
              <a:tailEnd/>
            </a:ln>
          </p:spPr>
        </p:pic>
        <p:pic>
          <p:nvPicPr>
            <p:cNvPr id="21" name="Picture 21" descr="http://www.iec.ch/etech/2011/etech_0911/pic_tc/tc-1_abb_robot_lrg.jpg">
              <a:hlinkClick r:id="rId8"/>
            </p:cNvPr>
            <p:cNvPicPr>
              <a:picLocks noChangeAspect="1" noChangeArrowheads="1"/>
            </p:cNvPicPr>
            <p:nvPr/>
          </p:nvPicPr>
          <p:blipFill>
            <a:blip r:embed="rId9"/>
            <a:srcRect/>
            <a:stretch>
              <a:fillRect/>
            </a:stretch>
          </p:blipFill>
          <p:spPr bwMode="auto">
            <a:xfrm>
              <a:off x="1439863" y="5029200"/>
              <a:ext cx="1457325" cy="1081088"/>
            </a:xfrm>
            <a:prstGeom prst="rect">
              <a:avLst/>
            </a:prstGeom>
            <a:noFill/>
            <a:ln w="9525">
              <a:noFill/>
              <a:miter lim="800000"/>
              <a:headEnd/>
              <a:tailEnd/>
            </a:ln>
          </p:spPr>
        </p:pic>
        <p:pic>
          <p:nvPicPr>
            <p:cNvPr id="22" name="Picture 16" descr="logo MACSE"/>
            <p:cNvPicPr>
              <a:picLocks noChangeAspect="1" noChangeArrowheads="1"/>
            </p:cNvPicPr>
            <p:nvPr/>
          </p:nvPicPr>
          <p:blipFill>
            <a:blip r:embed="rId10"/>
            <a:srcRect/>
            <a:stretch>
              <a:fillRect/>
            </a:stretch>
          </p:blipFill>
          <p:spPr bwMode="auto">
            <a:xfrm>
              <a:off x="7624763" y="5029200"/>
              <a:ext cx="936625" cy="1081088"/>
            </a:xfrm>
            <a:prstGeom prst="rect">
              <a:avLst/>
            </a:prstGeom>
            <a:noFill/>
            <a:ln w="9525">
              <a:noFill/>
              <a:miter lim="800000"/>
              <a:headEnd/>
              <a:tailEnd/>
            </a:ln>
          </p:spPr>
        </p:pic>
      </p:grpSp>
      <p:pic>
        <p:nvPicPr>
          <p:cNvPr id="24" name="Picture 17" descr="c:\users\Carlos Ferreira\Desktop\TMP 28-11-2013\logoisecarcostransparente.png"/>
          <p:cNvPicPr>
            <a:picLocks noChangeAspect="1" noChangeArrowheads="1"/>
          </p:cNvPicPr>
          <p:nvPr/>
        </p:nvPicPr>
        <p:blipFill>
          <a:blip r:embed="rId11"/>
          <a:srcRect l="-7732" t="-19553" r="-5154" b="-9776"/>
          <a:stretch>
            <a:fillRect/>
          </a:stretch>
        </p:blipFill>
        <p:spPr bwMode="auto">
          <a:xfrm>
            <a:off x="7684367" y="345492"/>
            <a:ext cx="1192213" cy="360363"/>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22</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4" y="1479773"/>
            <a:ext cx="8678763" cy="2316019"/>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a:lnSpc>
                <a:spcPct val="120000"/>
              </a:lnSpc>
              <a:spcBef>
                <a:spcPts val="1200"/>
              </a:spcBef>
              <a:buSzPct val="75000"/>
              <a:defRPr/>
            </a:pPr>
            <a:r>
              <a:rPr lang="en-US" dirty="0" smtClean="0"/>
              <a:t>The Master in Automation and Communications in Energy Systems (MACES) is composed of a Specialization Course, which has a set of course units representing 55% (66 </a:t>
            </a:r>
            <a:r>
              <a:rPr lang="en-US" dirty="0" err="1" smtClean="0"/>
              <a:t>ECTS</a:t>
            </a:r>
            <a:r>
              <a:rPr lang="en-US" dirty="0" smtClean="0"/>
              <a:t>) of the total number of credits (120 </a:t>
            </a:r>
            <a:r>
              <a:rPr lang="en-US" dirty="0" err="1" smtClean="0"/>
              <a:t>ECTS</a:t>
            </a:r>
            <a:r>
              <a:rPr lang="en-US" dirty="0" smtClean="0"/>
              <a:t>), and an Industry Internship, or an original Project, that represents 45% (54 </a:t>
            </a:r>
            <a:r>
              <a:rPr lang="en-US" dirty="0" err="1" smtClean="0"/>
              <a:t>ECTS</a:t>
            </a:r>
            <a:r>
              <a:rPr lang="en-US" dirty="0" smtClean="0"/>
              <a:t>) of the total credits</a:t>
            </a: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7684367" y="345492"/>
            <a:ext cx="1192213" cy="360363"/>
          </a:xfrm>
          <a:prstGeom prst="rect">
            <a:avLst/>
          </a:prstGeom>
          <a:noFill/>
          <a:ln w="9525">
            <a:noFill/>
            <a:miter lim="800000"/>
            <a:headEnd/>
            <a:tailEnd/>
          </a:ln>
        </p:spPr>
      </p:pic>
      <p:sp>
        <p:nvSpPr>
          <p:cNvPr id="17" name="Text Box 9"/>
          <p:cNvSpPr txBox="1">
            <a:spLocks noChangeArrowheads="1"/>
          </p:cNvSpPr>
          <p:nvPr/>
        </p:nvSpPr>
        <p:spPr bwMode="auto">
          <a:xfrm>
            <a:off x="4209218" y="3476440"/>
            <a:ext cx="1135063" cy="701675"/>
          </a:xfrm>
          <a:prstGeom prst="rect">
            <a:avLst/>
          </a:prstGeom>
          <a:solidFill>
            <a:schemeClr val="accent1">
              <a:lumMod val="75000"/>
            </a:schemeClr>
          </a:solidFill>
          <a:ln w="9525">
            <a:noFill/>
            <a:miter lim="800000"/>
            <a:headEnd/>
            <a:tailEnd/>
          </a:ln>
          <a:scene3d>
            <a:camera prst="orthographicFront"/>
            <a:lightRig rig="threePt" dir="t"/>
          </a:scene3d>
          <a:sp3d>
            <a:bevelT/>
          </a:sp3d>
        </p:spPr>
        <p:txBody>
          <a:bodyPr>
            <a:spAutoFit/>
          </a:bodyPr>
          <a:lstStyle/>
          <a:p>
            <a:pPr eaLnBrk="1" hangingPunct="1">
              <a:defRPr/>
            </a:pPr>
            <a:endParaRPr lang="pt-PT" sz="1000" dirty="0">
              <a:solidFill>
                <a:srgbClr val="000000"/>
              </a:solidFill>
              <a:latin typeface="Arial" charset="0"/>
            </a:endParaRPr>
          </a:p>
          <a:p>
            <a:pPr eaLnBrk="1" hangingPunct="1">
              <a:defRPr/>
            </a:pPr>
            <a:r>
              <a:rPr lang="pt-PT" sz="2000" b="1" dirty="0" smtClean="0">
                <a:solidFill>
                  <a:schemeClr val="tx2">
                    <a:lumMod val="50000"/>
                  </a:schemeClr>
                </a:solidFill>
                <a:latin typeface="Arial" charset="0"/>
              </a:rPr>
              <a:t>MACES</a:t>
            </a:r>
            <a:endParaRPr lang="pt-PT" sz="2000" b="1" dirty="0">
              <a:solidFill>
                <a:schemeClr val="tx2">
                  <a:lumMod val="50000"/>
                </a:schemeClr>
              </a:solidFill>
              <a:latin typeface="Arial" charset="0"/>
            </a:endParaRPr>
          </a:p>
          <a:p>
            <a:pPr eaLnBrk="1" hangingPunct="1">
              <a:defRPr/>
            </a:pPr>
            <a:endParaRPr lang="pt-PT" sz="1000" dirty="0">
              <a:solidFill>
                <a:srgbClr val="000000"/>
              </a:solidFill>
              <a:latin typeface="Arial" charset="0"/>
            </a:endParaRPr>
          </a:p>
        </p:txBody>
      </p:sp>
      <p:sp>
        <p:nvSpPr>
          <p:cNvPr id="18" name="Line 10"/>
          <p:cNvSpPr>
            <a:spLocks noChangeShapeType="1"/>
          </p:cNvSpPr>
          <p:nvPr/>
        </p:nvSpPr>
        <p:spPr bwMode="auto">
          <a:xfrm>
            <a:off x="4753768" y="5676900"/>
            <a:ext cx="0" cy="495300"/>
          </a:xfrm>
          <a:prstGeom prst="line">
            <a:avLst/>
          </a:prstGeom>
          <a:noFill/>
          <a:ln w="76200">
            <a:solidFill>
              <a:schemeClr val="bg1"/>
            </a:solidFill>
            <a:round/>
            <a:headEnd/>
            <a:tailEnd type="triangle" w="med" len="med"/>
          </a:ln>
        </p:spPr>
        <p:txBody>
          <a:bodyPr anchor="ctr"/>
          <a:lstStyle/>
          <a:p>
            <a:endParaRPr lang="pt-PT"/>
          </a:p>
        </p:txBody>
      </p:sp>
      <p:sp>
        <p:nvSpPr>
          <p:cNvPr id="23" name="Line 11"/>
          <p:cNvSpPr>
            <a:spLocks noChangeShapeType="1"/>
          </p:cNvSpPr>
          <p:nvPr/>
        </p:nvSpPr>
        <p:spPr bwMode="auto">
          <a:xfrm>
            <a:off x="4780756" y="5835650"/>
            <a:ext cx="809625" cy="585787"/>
          </a:xfrm>
          <a:prstGeom prst="line">
            <a:avLst/>
          </a:prstGeom>
          <a:noFill/>
          <a:ln w="76200">
            <a:solidFill>
              <a:schemeClr val="bg1"/>
            </a:solidFill>
            <a:round/>
            <a:headEnd/>
            <a:tailEnd type="triangle" w="med" len="med"/>
          </a:ln>
        </p:spPr>
        <p:txBody>
          <a:bodyPr anchor="ctr"/>
          <a:lstStyle/>
          <a:p>
            <a:endParaRPr lang="pt-PT"/>
          </a:p>
        </p:txBody>
      </p:sp>
      <p:sp>
        <p:nvSpPr>
          <p:cNvPr id="25" name="Line 12"/>
          <p:cNvSpPr>
            <a:spLocks noChangeShapeType="1"/>
          </p:cNvSpPr>
          <p:nvPr/>
        </p:nvSpPr>
        <p:spPr bwMode="auto">
          <a:xfrm flipH="1">
            <a:off x="3898106" y="5835650"/>
            <a:ext cx="855662" cy="539750"/>
          </a:xfrm>
          <a:prstGeom prst="line">
            <a:avLst/>
          </a:prstGeom>
          <a:noFill/>
          <a:ln w="76200">
            <a:solidFill>
              <a:schemeClr val="bg1"/>
            </a:solidFill>
            <a:round/>
            <a:headEnd/>
            <a:tailEnd type="triangle" w="med" len="med"/>
          </a:ln>
        </p:spPr>
        <p:txBody>
          <a:bodyPr anchor="ctr"/>
          <a:lstStyle/>
          <a:p>
            <a:endParaRPr lang="pt-PT"/>
          </a:p>
        </p:txBody>
      </p:sp>
      <p:sp>
        <p:nvSpPr>
          <p:cNvPr id="26" name="Text Box 14"/>
          <p:cNvSpPr txBox="1">
            <a:spLocks noChangeArrowheads="1"/>
          </p:cNvSpPr>
          <p:nvPr/>
        </p:nvSpPr>
        <p:spPr bwMode="auto">
          <a:xfrm>
            <a:off x="1648581" y="5696689"/>
            <a:ext cx="2925762" cy="641350"/>
          </a:xfrm>
          <a:prstGeom prst="rect">
            <a:avLst/>
          </a:prstGeom>
          <a:solidFill>
            <a:srgbClr val="92D050">
              <a:alpha val="80000"/>
            </a:srgbClr>
          </a:solidFill>
          <a:ln w="9525">
            <a:noFill/>
            <a:miter lim="800000"/>
            <a:headEnd/>
            <a:tailEnd/>
          </a:ln>
          <a:scene3d>
            <a:camera prst="orthographicFront"/>
            <a:lightRig rig="threePt" dir="t"/>
          </a:scene3d>
          <a:sp3d>
            <a:bevelT/>
          </a:sp3d>
        </p:spPr>
        <p:txBody>
          <a:bodyPr>
            <a:spAutoFit/>
          </a:bodyPr>
          <a:lstStyle/>
          <a:p>
            <a:pPr algn="ctr" eaLnBrk="1" hangingPunct="1">
              <a:defRPr/>
            </a:pPr>
            <a:r>
              <a:rPr lang="en-GB" dirty="0">
                <a:solidFill>
                  <a:srgbClr val="000000"/>
                </a:solidFill>
                <a:latin typeface="Arial" charset="0"/>
              </a:rPr>
              <a:t>Energy and Automation Systems</a:t>
            </a:r>
          </a:p>
        </p:txBody>
      </p:sp>
      <p:sp>
        <p:nvSpPr>
          <p:cNvPr id="27" name="Text Box 15"/>
          <p:cNvSpPr txBox="1">
            <a:spLocks noChangeArrowheads="1"/>
          </p:cNvSpPr>
          <p:nvPr/>
        </p:nvSpPr>
        <p:spPr bwMode="auto">
          <a:xfrm>
            <a:off x="4979156" y="5691926"/>
            <a:ext cx="2925762" cy="641350"/>
          </a:xfrm>
          <a:prstGeom prst="rect">
            <a:avLst/>
          </a:prstGeom>
          <a:solidFill>
            <a:srgbClr val="FFFF99">
              <a:alpha val="80000"/>
            </a:srgbClr>
          </a:solidFill>
          <a:ln w="9525">
            <a:noFill/>
            <a:miter lim="800000"/>
            <a:headEnd/>
            <a:tailEnd/>
          </a:ln>
          <a:scene3d>
            <a:camera prst="orthographicFront"/>
            <a:lightRig rig="threePt" dir="t"/>
          </a:scene3d>
          <a:sp3d>
            <a:bevelT/>
          </a:sp3d>
        </p:spPr>
        <p:txBody>
          <a:bodyPr>
            <a:spAutoFit/>
          </a:bodyPr>
          <a:lstStyle/>
          <a:p>
            <a:pPr algn="ctr" eaLnBrk="1" hangingPunct="1">
              <a:defRPr/>
            </a:pPr>
            <a:r>
              <a:rPr lang="en-GB" dirty="0">
                <a:solidFill>
                  <a:srgbClr val="000000"/>
                </a:solidFill>
                <a:latin typeface="Arial" charset="0"/>
              </a:rPr>
              <a:t>Industrial</a:t>
            </a:r>
          </a:p>
          <a:p>
            <a:pPr algn="ctr" eaLnBrk="1" hangingPunct="1">
              <a:defRPr/>
            </a:pPr>
            <a:r>
              <a:rPr lang="en-GB" dirty="0">
                <a:solidFill>
                  <a:srgbClr val="000000"/>
                </a:solidFill>
                <a:latin typeface="Arial" charset="0"/>
              </a:rPr>
              <a:t>Systems</a:t>
            </a:r>
          </a:p>
        </p:txBody>
      </p:sp>
      <p:sp>
        <p:nvSpPr>
          <p:cNvPr id="28" name="Text Box 16"/>
          <p:cNvSpPr txBox="1">
            <a:spLocks noChangeArrowheads="1"/>
          </p:cNvSpPr>
          <p:nvPr/>
        </p:nvSpPr>
        <p:spPr bwMode="auto">
          <a:xfrm>
            <a:off x="3697563" y="4747512"/>
            <a:ext cx="2133600" cy="366712"/>
          </a:xfrm>
          <a:prstGeom prst="rect">
            <a:avLst/>
          </a:prstGeom>
          <a:solidFill>
            <a:schemeClr val="accent6">
              <a:lumMod val="40000"/>
              <a:lumOff val="60000"/>
              <a:alpha val="80000"/>
            </a:schemeClr>
          </a:solidFill>
          <a:ln w="9525">
            <a:noFill/>
            <a:miter lim="800000"/>
            <a:headEnd/>
            <a:tailEnd/>
          </a:ln>
          <a:scene3d>
            <a:camera prst="orthographicFront"/>
            <a:lightRig rig="threePt" dir="t"/>
          </a:scene3d>
          <a:sp3d>
            <a:bevelT/>
          </a:sp3d>
        </p:spPr>
        <p:txBody>
          <a:bodyPr>
            <a:spAutoFit/>
          </a:bodyPr>
          <a:lstStyle/>
          <a:p>
            <a:pPr algn="ctr" eaLnBrk="1" hangingPunct="1">
              <a:defRPr/>
            </a:pPr>
            <a:r>
              <a:rPr lang="en-GB" b="1" dirty="0">
                <a:solidFill>
                  <a:srgbClr val="000000"/>
                </a:solidFill>
                <a:latin typeface="Arial" charset="0"/>
              </a:rPr>
              <a:t>Common Trunk</a:t>
            </a:r>
          </a:p>
        </p:txBody>
      </p:sp>
      <p:sp>
        <p:nvSpPr>
          <p:cNvPr id="29" name="Line 19"/>
          <p:cNvSpPr>
            <a:spLocks noChangeShapeType="1"/>
          </p:cNvSpPr>
          <p:nvPr/>
        </p:nvSpPr>
        <p:spPr bwMode="auto">
          <a:xfrm>
            <a:off x="5558261" y="5224094"/>
            <a:ext cx="609600" cy="381000"/>
          </a:xfrm>
          <a:prstGeom prst="line">
            <a:avLst/>
          </a:prstGeom>
          <a:noFill/>
          <a:ln w="76200">
            <a:solidFill>
              <a:schemeClr val="hlink"/>
            </a:solidFill>
            <a:round/>
            <a:headEnd/>
            <a:tailEnd type="triangle" w="med" len="med"/>
          </a:ln>
          <a:scene3d>
            <a:camera prst="orthographicFront"/>
            <a:lightRig rig="threePt" dir="t"/>
          </a:scene3d>
          <a:sp3d>
            <a:bevelT/>
          </a:sp3d>
        </p:spPr>
        <p:txBody>
          <a:bodyPr anchor="ctr"/>
          <a:lstStyle/>
          <a:p>
            <a:pPr>
              <a:defRPr/>
            </a:pPr>
            <a:endParaRPr lang="pt-PT"/>
          </a:p>
        </p:txBody>
      </p:sp>
      <p:sp>
        <p:nvSpPr>
          <p:cNvPr id="30" name="Line 20"/>
          <p:cNvSpPr>
            <a:spLocks noChangeShapeType="1"/>
          </p:cNvSpPr>
          <p:nvPr/>
        </p:nvSpPr>
        <p:spPr bwMode="auto">
          <a:xfrm flipH="1">
            <a:off x="3458331" y="5250601"/>
            <a:ext cx="568325" cy="365125"/>
          </a:xfrm>
          <a:prstGeom prst="line">
            <a:avLst/>
          </a:prstGeom>
          <a:noFill/>
          <a:ln w="76200">
            <a:solidFill>
              <a:schemeClr val="hlink"/>
            </a:solidFill>
            <a:round/>
            <a:headEnd/>
            <a:tailEnd type="triangle" w="med" len="med"/>
          </a:ln>
          <a:scene3d>
            <a:camera prst="orthographicFront"/>
            <a:lightRig rig="threePt" dir="t"/>
          </a:scene3d>
          <a:sp3d>
            <a:bevelT/>
          </a:sp3d>
        </p:spPr>
        <p:txBody>
          <a:bodyPr anchor="ctr"/>
          <a:lstStyle/>
          <a:p>
            <a:pPr>
              <a:defRPr/>
            </a:pPr>
            <a:endParaRPr lang="pt-PT"/>
          </a:p>
        </p:txBody>
      </p:sp>
      <p:sp>
        <p:nvSpPr>
          <p:cNvPr id="31" name="Line 21"/>
          <p:cNvSpPr>
            <a:spLocks noChangeShapeType="1"/>
          </p:cNvSpPr>
          <p:nvPr/>
        </p:nvSpPr>
        <p:spPr bwMode="auto">
          <a:xfrm>
            <a:off x="4780756" y="4210456"/>
            <a:ext cx="0" cy="440070"/>
          </a:xfrm>
          <a:prstGeom prst="line">
            <a:avLst/>
          </a:prstGeom>
          <a:noFill/>
          <a:ln w="76200">
            <a:solidFill>
              <a:schemeClr val="hlink"/>
            </a:solidFill>
            <a:round/>
            <a:headEnd/>
            <a:tailEnd type="triangle" w="med" len="med"/>
          </a:ln>
          <a:scene3d>
            <a:camera prst="orthographicFront"/>
            <a:lightRig rig="threePt" dir="t"/>
          </a:scene3d>
          <a:sp3d>
            <a:bevelT/>
          </a:sp3d>
        </p:spPr>
        <p:txBody>
          <a:bodyPr anchor="ctr"/>
          <a:lstStyle/>
          <a:p>
            <a:pPr>
              <a:defRPr/>
            </a:pPr>
            <a:endParaRPr lang="pt-PT"/>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23</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4" y="1479773"/>
            <a:ext cx="8678763" cy="430887"/>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7684367" y="345492"/>
            <a:ext cx="1192213" cy="360363"/>
          </a:xfrm>
          <a:prstGeom prst="rect">
            <a:avLst/>
          </a:prstGeom>
          <a:noFill/>
          <a:ln w="9525">
            <a:noFill/>
            <a:miter lim="800000"/>
            <a:headEnd/>
            <a:tailEnd/>
          </a:ln>
        </p:spPr>
      </p:pic>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66988" algn="l"/>
              </a:tabLst>
            </a:pPr>
            <a:r>
              <a:rPr kumimoji="0" lang="en-AU" altLang="zh-CN" sz="900" b="0" i="0" u="none" strike="noStrike" cap="none" normalizeH="0" baseline="0" smtClean="0">
                <a:ln>
                  <a:noFill/>
                </a:ln>
                <a:solidFill>
                  <a:schemeClr val="tx1"/>
                </a:solidFill>
                <a:effectLst/>
                <a:latin typeface="Trebuchet MS" pitchFamily="34" charset="0"/>
                <a:ea typeface="SimSun" pitchFamily="2" charset="-122"/>
                <a:cs typeface="Times New Roman" pitchFamily="18" charset="0"/>
              </a:rPr>
              <a:t>Profiles and Competences of Specialization Areas</a:t>
            </a:r>
            <a:endParaRPr kumimoji="0" lang="pt-PT"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66988" algn="l"/>
              </a:tabLst>
            </a:pPr>
            <a:endParaRPr kumimoji="0" lang="pt-PT" altLang="zh-CN"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2" name="Tabela 21"/>
          <p:cNvGraphicFramePr>
            <a:graphicFrameLocks noGrp="1"/>
          </p:cNvGraphicFramePr>
          <p:nvPr/>
        </p:nvGraphicFramePr>
        <p:xfrm>
          <a:off x="1016479" y="2113472"/>
          <a:ext cx="7111042" cy="4297680"/>
        </p:xfrm>
        <a:graphic>
          <a:graphicData uri="http://schemas.openxmlformats.org/drawingml/2006/table">
            <a:tbl>
              <a:tblPr firstRow="1" bandRow="1">
                <a:tableStyleId>{5C22544A-7EE6-4342-B048-85BDC9FD1C3A}</a:tableStyleId>
              </a:tblPr>
              <a:tblGrid>
                <a:gridCol w="3555521"/>
                <a:gridCol w="3555521"/>
              </a:tblGrid>
              <a:tr h="370840">
                <a:tc>
                  <a:txBody>
                    <a:bodyPr/>
                    <a:lstStyle/>
                    <a:p>
                      <a:pPr algn="ctr"/>
                      <a:r>
                        <a:rPr lang="en-GB" sz="1800" b="1" kern="1200" dirty="0" smtClean="0">
                          <a:solidFill>
                            <a:schemeClr val="lt1"/>
                          </a:solidFill>
                          <a:latin typeface="+mn-lt"/>
                          <a:ea typeface="+mn-ea"/>
                          <a:cs typeface="+mn-cs"/>
                        </a:rPr>
                        <a:t>Energy and Automation</a:t>
                      </a:r>
                      <a:r>
                        <a:rPr lang="en-GB" sz="1800" b="1" kern="1200" baseline="0" dirty="0" smtClean="0">
                          <a:solidFill>
                            <a:schemeClr val="lt1"/>
                          </a:solidFill>
                          <a:latin typeface="+mn-lt"/>
                          <a:ea typeface="+mn-ea"/>
                          <a:cs typeface="+mn-cs"/>
                        </a:rPr>
                        <a:t> </a:t>
                      </a:r>
                      <a:r>
                        <a:rPr lang="en-GB" sz="1800" b="1" kern="1200" dirty="0" smtClean="0">
                          <a:solidFill>
                            <a:schemeClr val="lt1"/>
                          </a:solidFill>
                          <a:latin typeface="+mn-lt"/>
                          <a:ea typeface="+mn-ea"/>
                          <a:cs typeface="+mn-cs"/>
                        </a:rPr>
                        <a:t>Systems</a:t>
                      </a:r>
                      <a:endParaRPr lang="pt-PT" dirty="0"/>
                    </a:p>
                  </a:txBody>
                  <a:tcPr anchor="ctr"/>
                </a:tc>
                <a:tc>
                  <a:txBody>
                    <a:bodyPr/>
                    <a:lstStyle/>
                    <a:p>
                      <a:pPr algn="ctr"/>
                      <a:r>
                        <a:rPr lang="en-GB" sz="1800" b="1" kern="1200" dirty="0" smtClean="0">
                          <a:solidFill>
                            <a:schemeClr val="lt1"/>
                          </a:solidFill>
                          <a:latin typeface="+mn-lt"/>
                          <a:ea typeface="+mn-ea"/>
                          <a:cs typeface="+mn-cs"/>
                        </a:rPr>
                        <a:t>Industrial Systems</a:t>
                      </a:r>
                      <a:endParaRPr lang="pt-PT" dirty="0"/>
                    </a:p>
                  </a:txBody>
                  <a:tcPr anchor="ctr"/>
                </a:tc>
              </a:tr>
              <a:tr h="370840">
                <a:tc>
                  <a:txBody>
                    <a:bodyPr/>
                    <a:lstStyle/>
                    <a:p>
                      <a:pPr marL="0" lvl="1" indent="0"/>
                      <a:r>
                        <a:rPr lang="en-GB" sz="1800" kern="1200" dirty="0" smtClean="0">
                          <a:solidFill>
                            <a:schemeClr val="dk1"/>
                          </a:solidFill>
                          <a:latin typeface="+mn-lt"/>
                          <a:ea typeface="+mn-ea"/>
                          <a:cs typeface="+mn-cs"/>
                        </a:rPr>
                        <a:t>Targets competences in the production, distribution and management of energy, allowing the analysis and intervention in electrical and renewable energy systems</a:t>
                      </a:r>
                      <a:endParaRPr lang="pt-PT" sz="3200" kern="1200" dirty="0" smtClean="0">
                        <a:solidFill>
                          <a:schemeClr val="dk1"/>
                        </a:solidFill>
                        <a:latin typeface="+mn-lt"/>
                        <a:ea typeface="+mn-ea"/>
                        <a:cs typeface="+mn-cs"/>
                      </a:endParaRPr>
                    </a:p>
                    <a:p>
                      <a:pPr marL="0" lvl="1" indent="0"/>
                      <a:r>
                        <a:rPr lang="en-GB" sz="1800" kern="1200" dirty="0" smtClean="0">
                          <a:solidFill>
                            <a:schemeClr val="dk1"/>
                          </a:solidFill>
                          <a:latin typeface="+mn-lt"/>
                          <a:ea typeface="+mn-ea"/>
                          <a:cs typeface="+mn-cs"/>
                        </a:rPr>
                        <a:t>Specialized courses on:</a:t>
                      </a:r>
                    </a:p>
                    <a:p>
                      <a:pPr marL="266700" lvl="0" indent="-266700">
                        <a:buFont typeface="Arial" pitchFamily="34" charset="0"/>
                        <a:buChar char="–"/>
                      </a:pPr>
                      <a:r>
                        <a:rPr lang="en-GB" sz="1800" kern="1200" dirty="0" smtClean="0">
                          <a:solidFill>
                            <a:schemeClr val="dk1"/>
                          </a:solidFill>
                          <a:latin typeface="+mn-lt"/>
                          <a:ea typeface="+mn-ea"/>
                          <a:cs typeface="+mn-cs"/>
                        </a:rPr>
                        <a:t>Energy systems supervision and control</a:t>
                      </a:r>
                      <a:endParaRPr lang="pt-PT" dirty="0" smtClean="0"/>
                    </a:p>
                    <a:p>
                      <a:pPr marL="266700" lvl="0" indent="-266700">
                        <a:buFont typeface="Arial" pitchFamily="34" charset="0"/>
                        <a:buChar char="–"/>
                      </a:pPr>
                      <a:r>
                        <a:rPr lang="en-GB" sz="1800" kern="1200" dirty="0" smtClean="0">
                          <a:solidFill>
                            <a:schemeClr val="dk1"/>
                          </a:solidFill>
                          <a:latin typeface="+mn-lt"/>
                          <a:ea typeface="+mn-ea"/>
                          <a:cs typeface="+mn-cs"/>
                        </a:rPr>
                        <a:t>Renewable energies</a:t>
                      </a:r>
                      <a:endParaRPr lang="pt-PT" dirty="0" smtClean="0"/>
                    </a:p>
                    <a:p>
                      <a:pPr marL="266700" lvl="0" indent="-266700">
                        <a:buFont typeface="Arial" pitchFamily="34" charset="0"/>
                        <a:buChar char="–"/>
                      </a:pPr>
                      <a:r>
                        <a:rPr lang="en-GB" sz="1800" kern="1200" dirty="0" smtClean="0">
                          <a:solidFill>
                            <a:schemeClr val="dk1"/>
                          </a:solidFill>
                          <a:latin typeface="+mn-lt"/>
                          <a:ea typeface="+mn-ea"/>
                          <a:cs typeface="+mn-cs"/>
                        </a:rPr>
                        <a:t>Environmental management</a:t>
                      </a:r>
                      <a:endParaRPr lang="pt-PT" dirty="0" smtClean="0"/>
                    </a:p>
                    <a:p>
                      <a:pPr marL="266700" lvl="0" indent="-266700">
                        <a:buFont typeface="Arial" pitchFamily="34" charset="0"/>
                        <a:buChar char="–"/>
                      </a:pPr>
                      <a:r>
                        <a:rPr lang="en-GB" sz="1800" kern="1200" dirty="0" smtClean="0">
                          <a:solidFill>
                            <a:schemeClr val="dk1"/>
                          </a:solidFill>
                          <a:latin typeface="+mn-lt"/>
                          <a:ea typeface="+mn-ea"/>
                          <a:cs typeface="+mn-cs"/>
                        </a:rPr>
                        <a:t>Electrical vehicles</a:t>
                      </a:r>
                      <a:endParaRPr lang="pt-PT" dirty="0" smtClean="0"/>
                    </a:p>
                    <a:p>
                      <a:pPr marL="266700" indent="-266700">
                        <a:buFont typeface="Arial" pitchFamily="34" charset="0"/>
                        <a:buChar char="–"/>
                      </a:pPr>
                      <a:r>
                        <a:rPr lang="en-GB" sz="1800" kern="1200" dirty="0" smtClean="0">
                          <a:solidFill>
                            <a:schemeClr val="dk1"/>
                          </a:solidFill>
                          <a:latin typeface="+mn-lt"/>
                          <a:ea typeface="+mn-ea"/>
                          <a:cs typeface="+mn-cs"/>
                        </a:rPr>
                        <a:t>Energy markets</a:t>
                      </a:r>
                      <a:endParaRPr lang="pt-PT" sz="6600" kern="1200" dirty="0">
                        <a:solidFill>
                          <a:schemeClr val="dk1"/>
                        </a:solidFill>
                        <a:latin typeface="+mn-lt"/>
                        <a:ea typeface="+mn-ea"/>
                        <a:cs typeface="+mn-cs"/>
                      </a:endParaRPr>
                    </a:p>
                  </a:txBody>
                  <a:tcPr/>
                </a:tc>
                <a:tc>
                  <a:txBody>
                    <a:bodyPr/>
                    <a:lstStyle/>
                    <a:p>
                      <a:pPr marL="0" lvl="1" indent="0"/>
                      <a:r>
                        <a:rPr lang="en-GB" sz="1800" kern="1200" dirty="0" smtClean="0">
                          <a:solidFill>
                            <a:schemeClr val="dk1"/>
                          </a:solidFill>
                          <a:latin typeface="+mn-lt"/>
                          <a:ea typeface="+mn-ea"/>
                          <a:cs typeface="+mn-cs"/>
                        </a:rPr>
                        <a:t>Targets competences for integrated automation and communication solutions in the industry and organizations</a:t>
                      </a:r>
                      <a:endParaRPr lang="pt-PT" sz="3200" kern="1200" dirty="0" smtClean="0">
                        <a:solidFill>
                          <a:schemeClr val="dk1"/>
                        </a:solidFill>
                        <a:latin typeface="+mn-lt"/>
                        <a:ea typeface="+mn-ea"/>
                        <a:cs typeface="+mn-cs"/>
                      </a:endParaRPr>
                    </a:p>
                    <a:p>
                      <a:pPr marL="0" lvl="1" indent="0"/>
                      <a:r>
                        <a:rPr lang="en-GB" sz="1800" kern="1200" dirty="0" smtClean="0">
                          <a:solidFill>
                            <a:schemeClr val="dk1"/>
                          </a:solidFill>
                          <a:latin typeface="+mn-lt"/>
                          <a:ea typeface="+mn-ea"/>
                          <a:cs typeface="+mn-cs"/>
                        </a:rPr>
                        <a:t>Specialized courses on:</a:t>
                      </a:r>
                      <a:endParaRPr lang="pt-PT" sz="3200" kern="1200" dirty="0" smtClean="0">
                        <a:solidFill>
                          <a:schemeClr val="dk1"/>
                        </a:solidFill>
                        <a:latin typeface="+mn-lt"/>
                        <a:ea typeface="+mn-ea"/>
                        <a:cs typeface="+mn-cs"/>
                      </a:endParaRPr>
                    </a:p>
                    <a:p>
                      <a:pPr marL="266700" lvl="0" indent="-266700" algn="l" defTabSz="457200" rtl="0" eaLnBrk="1" latinLnBrk="0" hangingPunct="1">
                        <a:buFont typeface="Arial" pitchFamily="34" charset="0"/>
                        <a:buChar char="–"/>
                      </a:pPr>
                      <a:r>
                        <a:rPr lang="en-GB" sz="1800" kern="1200" dirty="0" smtClean="0">
                          <a:solidFill>
                            <a:schemeClr val="dk1"/>
                          </a:solidFill>
                          <a:latin typeface="+mn-lt"/>
                          <a:ea typeface="+mn-ea"/>
                          <a:cs typeface="+mn-cs"/>
                        </a:rPr>
                        <a:t>Robotic systems</a:t>
                      </a:r>
                      <a:endParaRPr lang="pt-PT" sz="1800" kern="1200" dirty="0" smtClean="0">
                        <a:solidFill>
                          <a:schemeClr val="dk1"/>
                        </a:solidFill>
                        <a:latin typeface="+mn-lt"/>
                        <a:ea typeface="+mn-ea"/>
                        <a:cs typeface="+mn-cs"/>
                      </a:endParaRPr>
                    </a:p>
                    <a:p>
                      <a:pPr marL="266700" lvl="0" indent="-266700" algn="l" defTabSz="457200" rtl="0" eaLnBrk="1" latinLnBrk="0" hangingPunct="1">
                        <a:buFont typeface="Arial" pitchFamily="34" charset="0"/>
                        <a:buChar char="–"/>
                      </a:pPr>
                      <a:r>
                        <a:rPr lang="en-GB" sz="1800" kern="1200" dirty="0" smtClean="0">
                          <a:solidFill>
                            <a:schemeClr val="dk1"/>
                          </a:solidFill>
                          <a:latin typeface="+mn-lt"/>
                          <a:ea typeface="+mn-ea"/>
                          <a:cs typeface="+mn-cs"/>
                        </a:rPr>
                        <a:t>Industrial networks</a:t>
                      </a:r>
                      <a:endParaRPr lang="pt-PT" sz="1800" kern="1200" dirty="0" smtClean="0">
                        <a:solidFill>
                          <a:schemeClr val="dk1"/>
                        </a:solidFill>
                        <a:latin typeface="+mn-lt"/>
                        <a:ea typeface="+mn-ea"/>
                        <a:cs typeface="+mn-cs"/>
                      </a:endParaRPr>
                    </a:p>
                    <a:p>
                      <a:pPr marL="266700" lvl="0" indent="-266700" algn="l" defTabSz="457200" rtl="0" eaLnBrk="1" latinLnBrk="0" hangingPunct="1">
                        <a:buFont typeface="Arial" pitchFamily="34" charset="0"/>
                        <a:buChar char="–"/>
                      </a:pPr>
                      <a:r>
                        <a:rPr lang="en-GB" sz="1800" kern="1200" dirty="0" smtClean="0">
                          <a:solidFill>
                            <a:schemeClr val="dk1"/>
                          </a:solidFill>
                          <a:latin typeface="+mn-lt"/>
                          <a:ea typeface="+mn-ea"/>
                          <a:cs typeface="+mn-cs"/>
                        </a:rPr>
                        <a:t>Integration of industrial systems</a:t>
                      </a:r>
                      <a:endParaRPr lang="pt-PT" sz="1800" kern="1200" dirty="0" smtClean="0">
                        <a:solidFill>
                          <a:schemeClr val="dk1"/>
                        </a:solidFill>
                        <a:latin typeface="+mn-lt"/>
                        <a:ea typeface="+mn-ea"/>
                        <a:cs typeface="+mn-cs"/>
                      </a:endParaRPr>
                    </a:p>
                    <a:p>
                      <a:pPr marL="266700" lvl="0" indent="-266700" algn="l" defTabSz="457200" rtl="0" eaLnBrk="1" latinLnBrk="0" hangingPunct="1">
                        <a:buFont typeface="Arial" pitchFamily="34" charset="0"/>
                        <a:buChar char="–"/>
                      </a:pPr>
                      <a:r>
                        <a:rPr lang="en-GB" sz="1800" kern="1200" dirty="0" smtClean="0">
                          <a:solidFill>
                            <a:schemeClr val="dk1"/>
                          </a:solidFill>
                          <a:latin typeface="+mn-lt"/>
                          <a:ea typeface="+mn-ea"/>
                          <a:cs typeface="+mn-cs"/>
                        </a:rPr>
                        <a:t>Mobility and wireless communications</a:t>
                      </a:r>
                      <a:endParaRPr lang="pt-PT" sz="1800" kern="1200" dirty="0" smtClean="0">
                        <a:solidFill>
                          <a:schemeClr val="dk1"/>
                        </a:solidFill>
                        <a:latin typeface="+mn-lt"/>
                        <a:ea typeface="+mn-ea"/>
                        <a:cs typeface="+mn-cs"/>
                      </a:endParaRPr>
                    </a:p>
                    <a:p>
                      <a:pPr marL="266700" indent="-266700" algn="l" defTabSz="457200" rtl="0" eaLnBrk="1" latinLnBrk="0" hangingPunct="1">
                        <a:buFont typeface="Arial" pitchFamily="34" charset="0"/>
                        <a:buChar char="–"/>
                      </a:pPr>
                      <a:r>
                        <a:rPr lang="en-GB" sz="1800" kern="1200" dirty="0" smtClean="0">
                          <a:solidFill>
                            <a:schemeClr val="dk1"/>
                          </a:solidFill>
                          <a:latin typeface="+mn-lt"/>
                          <a:ea typeface="+mn-ea"/>
                          <a:cs typeface="+mn-cs"/>
                        </a:rPr>
                        <a:t>Industrial computer vision and multimedia</a:t>
                      </a:r>
                      <a:endParaRPr lang="pt-PT" sz="1800"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24</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4" y="1479773"/>
            <a:ext cx="8678763" cy="5139869"/>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a:lnSpc>
                <a:spcPct val="120000"/>
              </a:lnSpc>
              <a:spcBef>
                <a:spcPts val="1200"/>
              </a:spcBef>
              <a:buSzPct val="75000"/>
              <a:defRPr/>
            </a:pPr>
            <a:r>
              <a:rPr lang="en-GB" dirty="0" smtClean="0"/>
              <a:t>The evaluation of the project/internship includes:</a:t>
            </a:r>
          </a:p>
          <a:p>
            <a:pPr marL="449263" indent="-268288">
              <a:lnSpc>
                <a:spcPct val="110000"/>
              </a:lnSpc>
              <a:spcBef>
                <a:spcPts val="300"/>
              </a:spcBef>
              <a:buSzPct val="100000"/>
              <a:buFont typeface="Arial" pitchFamily="34" charset="0"/>
              <a:buChar char="–"/>
              <a:defRPr/>
            </a:pPr>
            <a:r>
              <a:rPr lang="en-GB" dirty="0" smtClean="0"/>
              <a:t>An informal distributed component resulting from the meetings between all involved persons</a:t>
            </a:r>
          </a:p>
          <a:p>
            <a:pPr marL="449263" indent="-268288">
              <a:lnSpc>
                <a:spcPct val="110000"/>
              </a:lnSpc>
              <a:spcBef>
                <a:spcPts val="600"/>
              </a:spcBef>
              <a:buSzPct val="100000"/>
              <a:buFont typeface="Arial" pitchFamily="34" charset="0"/>
              <a:buChar char="–"/>
              <a:defRPr/>
            </a:pPr>
            <a:r>
              <a:rPr lang="en-GB" dirty="0" smtClean="0"/>
              <a:t>A progress report when planned</a:t>
            </a:r>
          </a:p>
          <a:p>
            <a:pPr marL="449263" indent="-268288">
              <a:lnSpc>
                <a:spcPct val="110000"/>
              </a:lnSpc>
              <a:spcBef>
                <a:spcPts val="600"/>
              </a:spcBef>
              <a:buSzPct val="100000"/>
              <a:buFont typeface="Arial" pitchFamily="34" charset="0"/>
              <a:buChar char="–"/>
              <a:defRPr/>
            </a:pPr>
            <a:r>
              <a:rPr lang="en-GB" dirty="0" smtClean="0"/>
              <a:t>A public oral presentation and discussion of the project work or the internship report in the presence of a jury with three professors (two professors from </a:t>
            </a:r>
            <a:r>
              <a:rPr lang="en-GB" dirty="0" err="1" smtClean="0"/>
              <a:t>IPC</a:t>
            </a:r>
            <a:r>
              <a:rPr lang="en-GB" dirty="0" smtClean="0"/>
              <a:t>/ISEC and a third one from a different Polytechnic or University or a Specialist from the industry)</a:t>
            </a:r>
          </a:p>
          <a:p>
            <a:pPr indent="-268288">
              <a:lnSpc>
                <a:spcPct val="120000"/>
              </a:lnSpc>
              <a:spcBef>
                <a:spcPts val="1200"/>
              </a:spcBef>
              <a:buSzPct val="75000"/>
              <a:defRPr/>
            </a:pPr>
            <a:r>
              <a:rPr lang="en-GB" dirty="0" smtClean="0"/>
              <a:t>The evaluation is defined by the jury considering at least the following aspects:</a:t>
            </a:r>
          </a:p>
          <a:p>
            <a:pPr marL="449263" indent="-268288">
              <a:lnSpc>
                <a:spcPct val="110000"/>
              </a:lnSpc>
              <a:spcBef>
                <a:spcPts val="300"/>
              </a:spcBef>
              <a:buSzPct val="100000"/>
              <a:buFont typeface="Arial" pitchFamily="34" charset="0"/>
              <a:buChar char="–"/>
              <a:defRPr/>
            </a:pPr>
            <a:r>
              <a:rPr lang="en-GB" dirty="0" smtClean="0"/>
              <a:t>quality of the technical and scientific contents</a:t>
            </a:r>
          </a:p>
          <a:p>
            <a:pPr marL="449263" indent="-268288">
              <a:lnSpc>
                <a:spcPct val="110000"/>
              </a:lnSpc>
              <a:spcBef>
                <a:spcPts val="600"/>
              </a:spcBef>
              <a:buSzPct val="100000"/>
              <a:buFont typeface="Arial" pitchFamily="34" charset="0"/>
              <a:buChar char="–"/>
              <a:defRPr/>
            </a:pPr>
            <a:r>
              <a:rPr lang="en-GB" dirty="0" smtClean="0"/>
              <a:t>quality of the presented document</a:t>
            </a:r>
          </a:p>
          <a:p>
            <a:pPr marL="449263" indent="-268288">
              <a:lnSpc>
                <a:spcPct val="110000"/>
              </a:lnSpc>
              <a:spcBef>
                <a:spcPts val="600"/>
              </a:spcBef>
              <a:buSzPct val="100000"/>
              <a:buFont typeface="Arial" pitchFamily="34" charset="0"/>
              <a:buChar char="–"/>
              <a:defRPr/>
            </a:pPr>
            <a:r>
              <a:rPr lang="en-GB" dirty="0" smtClean="0"/>
              <a:t>quality of the presentation and ability to discuss arguments and the contribution of the work to the company, school and society</a:t>
            </a:r>
            <a:endParaRPr lang="pt-PT" dirty="0" smtClean="0"/>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7684367" y="345492"/>
            <a:ext cx="1192213" cy="360363"/>
          </a:xfrm>
          <a:prstGeom prst="rect">
            <a:avLst/>
          </a:prstGeom>
          <a:noFill/>
          <a:ln w="9525">
            <a:noFill/>
            <a:miter lim="800000"/>
            <a:headEnd/>
            <a:tailEnd/>
          </a:ln>
        </p:spPr>
      </p:pic>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66988" algn="l"/>
              </a:tabLst>
            </a:pPr>
            <a:r>
              <a:rPr kumimoji="0" lang="en-AU" altLang="zh-CN" sz="900" b="0" i="0" u="none" strike="noStrike" cap="none" normalizeH="0" baseline="0" smtClean="0">
                <a:ln>
                  <a:noFill/>
                </a:ln>
                <a:solidFill>
                  <a:schemeClr val="tx1"/>
                </a:solidFill>
                <a:effectLst/>
                <a:latin typeface="Trebuchet MS" pitchFamily="34" charset="0"/>
                <a:ea typeface="SimSun" pitchFamily="2" charset="-122"/>
                <a:cs typeface="Times New Roman" pitchFamily="18" charset="0"/>
              </a:rPr>
              <a:t>Profiles and Competences of Specialization Areas</a:t>
            </a:r>
            <a:endParaRPr kumimoji="0" lang="pt-PT"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66988" algn="l"/>
              </a:tabLst>
            </a:pPr>
            <a:endParaRPr kumimoji="0" lang="pt-PT" altLang="zh-C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25</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5" y="1479773"/>
            <a:ext cx="8523486" cy="4519699"/>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a:lnSpc>
                <a:spcPct val="120000"/>
              </a:lnSpc>
              <a:spcBef>
                <a:spcPts val="1800"/>
              </a:spcBef>
              <a:buSzPct val="75000"/>
              <a:defRPr/>
            </a:pPr>
            <a:r>
              <a:rPr lang="en-GB" dirty="0" smtClean="0"/>
              <a:t>Public discussion of the project/internship:</a:t>
            </a:r>
          </a:p>
          <a:p>
            <a:pPr marL="449263" indent="-268288">
              <a:lnSpc>
                <a:spcPct val="125000"/>
              </a:lnSpc>
              <a:spcBef>
                <a:spcPts val="1200"/>
              </a:spcBef>
              <a:buSzPct val="100000"/>
              <a:buFont typeface="Arial" pitchFamily="34" charset="0"/>
              <a:buChar char="–"/>
              <a:defRPr/>
            </a:pPr>
            <a:r>
              <a:rPr lang="en-GB" dirty="0" smtClean="0"/>
              <a:t>The oral exam has 90 minutes of duration</a:t>
            </a:r>
          </a:p>
          <a:p>
            <a:pPr marL="449263" indent="-268288">
              <a:lnSpc>
                <a:spcPct val="125000"/>
              </a:lnSpc>
              <a:spcBef>
                <a:spcPts val="1200"/>
              </a:spcBef>
              <a:buSzPct val="100000"/>
              <a:buFont typeface="Arial" pitchFamily="34" charset="0"/>
              <a:buChar char="–"/>
              <a:defRPr/>
            </a:pPr>
            <a:r>
              <a:rPr lang="en-GB" dirty="0" smtClean="0"/>
              <a:t>The student has 20 minutes to present his/her work (usually a PowerPoint or </a:t>
            </a:r>
            <a:r>
              <a:rPr lang="en-GB" dirty="0" err="1" smtClean="0"/>
              <a:t>Prezi</a:t>
            </a:r>
            <a:r>
              <a:rPr lang="en-GB" dirty="0" smtClean="0"/>
              <a:t> presentation)</a:t>
            </a:r>
          </a:p>
          <a:p>
            <a:pPr marL="449263" indent="-268288">
              <a:lnSpc>
                <a:spcPct val="125000"/>
              </a:lnSpc>
              <a:spcBef>
                <a:spcPts val="1200"/>
              </a:spcBef>
              <a:buSzPct val="100000"/>
              <a:buFont typeface="Arial" pitchFamily="34" charset="0"/>
              <a:buChar char="–"/>
              <a:defRPr/>
            </a:pPr>
            <a:r>
              <a:rPr lang="en-GB" dirty="0" smtClean="0"/>
              <a:t>Afterwards, the external examiner has 40 minutes to inquire the student and finally there are 30 minutes for the remaining members of the jury</a:t>
            </a:r>
          </a:p>
          <a:p>
            <a:pPr marL="449263" indent="-268288">
              <a:lnSpc>
                <a:spcPct val="125000"/>
              </a:lnSpc>
              <a:spcBef>
                <a:spcPts val="1200"/>
              </a:spcBef>
              <a:buSzPct val="100000"/>
              <a:buFont typeface="Arial" pitchFamily="34" charset="0"/>
              <a:buChar char="–"/>
              <a:defRPr/>
            </a:pPr>
            <a:r>
              <a:rPr lang="en-GB" dirty="0" smtClean="0"/>
              <a:t>At the end of the oral exam, the student gets a final assessment in a scale of 0‑20 values</a:t>
            </a:r>
            <a:endParaRPr lang="pt-PT" dirty="0" smtClean="0"/>
          </a:p>
          <a:p>
            <a:pPr>
              <a:lnSpc>
                <a:spcPct val="120000"/>
              </a:lnSpc>
              <a:spcBef>
                <a:spcPts val="1200"/>
              </a:spcBef>
              <a:buSzPct val="75000"/>
              <a:defRPr/>
            </a:pPr>
            <a:endParaRPr lang="pt-PT" dirty="0" smtClean="0"/>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7684367" y="345492"/>
            <a:ext cx="1192213" cy="360363"/>
          </a:xfrm>
          <a:prstGeom prst="rect">
            <a:avLst/>
          </a:prstGeom>
          <a:noFill/>
          <a:ln w="9525">
            <a:noFill/>
            <a:miter lim="800000"/>
            <a:headEnd/>
            <a:tailEnd/>
          </a:ln>
        </p:spPr>
      </p:pic>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66988" algn="l"/>
              </a:tabLst>
            </a:pPr>
            <a:r>
              <a:rPr kumimoji="0" lang="en-AU" altLang="zh-CN" sz="900" b="0" i="0" u="none" strike="noStrike" cap="none" normalizeH="0" baseline="0" smtClean="0">
                <a:ln>
                  <a:noFill/>
                </a:ln>
                <a:solidFill>
                  <a:schemeClr val="tx1"/>
                </a:solidFill>
                <a:effectLst/>
                <a:latin typeface="Trebuchet MS" pitchFamily="34" charset="0"/>
                <a:ea typeface="SimSun" pitchFamily="2" charset="-122"/>
                <a:cs typeface="Times New Roman" pitchFamily="18" charset="0"/>
              </a:rPr>
              <a:t>Profiles and Competences of Specialization Areas</a:t>
            </a:r>
            <a:endParaRPr kumimoji="0" lang="pt-PT" altLang="zh-CN"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66988" algn="l"/>
              </a:tabLst>
            </a:pPr>
            <a:endParaRPr kumimoji="0" lang="pt-PT" altLang="zh-C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26</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5" y="1479773"/>
            <a:ext cx="8523486" cy="3397853"/>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a:lnSpc>
                <a:spcPct val="120000"/>
              </a:lnSpc>
              <a:spcBef>
                <a:spcPts val="1800"/>
              </a:spcBef>
              <a:buSzPct val="75000"/>
              <a:defRPr/>
            </a:pPr>
            <a:r>
              <a:rPr lang="en-GB" dirty="0" smtClean="0"/>
              <a:t>Two examples of projects developed in cooperation with the industry are first presented:</a:t>
            </a:r>
          </a:p>
          <a:p>
            <a:pPr marL="266700" indent="-266700">
              <a:lnSpc>
                <a:spcPct val="120000"/>
              </a:lnSpc>
              <a:spcBef>
                <a:spcPts val="600"/>
              </a:spcBef>
              <a:buSzPct val="75000"/>
              <a:defRPr/>
            </a:pPr>
            <a:r>
              <a:rPr lang="en-GB" dirty="0" smtClean="0"/>
              <a:t>1.	“Identification of the Horizontal Network Interconnecting the Portuguese and Spanish Electrical Power Systems” was developed in collaboration with the </a:t>
            </a:r>
            <a:r>
              <a:rPr lang="en-GB" dirty="0" err="1" smtClean="0"/>
              <a:t>REN-</a:t>
            </a:r>
            <a:r>
              <a:rPr lang="en-GB" i="1" dirty="0" err="1" smtClean="0"/>
              <a:t>Redes</a:t>
            </a:r>
            <a:r>
              <a:rPr lang="en-GB" i="1" dirty="0" smtClean="0"/>
              <a:t> </a:t>
            </a:r>
            <a:r>
              <a:rPr lang="en-GB" i="1" dirty="0" err="1" smtClean="0"/>
              <a:t>Energéticas</a:t>
            </a:r>
            <a:r>
              <a:rPr lang="en-GB" i="1" dirty="0" smtClean="0"/>
              <a:t> </a:t>
            </a:r>
            <a:r>
              <a:rPr lang="en-GB" i="1" dirty="0" err="1" smtClean="0"/>
              <a:t>Nacionais</a:t>
            </a:r>
            <a:r>
              <a:rPr lang="en-GB" dirty="0" smtClean="0"/>
              <a:t> (Portuguese Transmission System Operator) </a:t>
            </a:r>
            <a:r>
              <a:rPr lang="en-US" dirty="0" smtClean="0"/>
              <a:t>The relevant network of the Spanish system was established, taking into account the actual interconnections and the new cross border tie line in Douro International with a voltage level of 400 kV</a:t>
            </a:r>
            <a:endParaRPr lang="en-GB" dirty="0" smtClean="0"/>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4"/>
          <a:srcRect l="-7732" t="-19553" r="-5154" b="-9776"/>
          <a:stretch>
            <a:fillRect/>
          </a:stretch>
        </p:blipFill>
        <p:spPr bwMode="auto">
          <a:xfrm>
            <a:off x="7684367" y="345492"/>
            <a:ext cx="1192213" cy="360363"/>
          </a:xfrm>
          <a:prstGeom prst="rect">
            <a:avLst/>
          </a:prstGeom>
          <a:noFill/>
          <a:ln w="9525">
            <a:noFill/>
            <a:miter lim="800000"/>
            <a:headEnd/>
            <a:tailEnd/>
          </a:ln>
        </p:spPr>
      </p:pic>
      <p:pic>
        <p:nvPicPr>
          <p:cNvPr id="1026" name="Picture 2"/>
          <p:cNvPicPr>
            <a:picLocks noChangeAspect="1" noChangeArrowheads="1"/>
          </p:cNvPicPr>
          <p:nvPr/>
        </p:nvPicPr>
        <p:blipFill>
          <a:blip r:embed="rId5"/>
          <a:srcRect l="748"/>
          <a:stretch>
            <a:fillRect/>
          </a:stretch>
        </p:blipFill>
        <p:spPr bwMode="auto">
          <a:xfrm>
            <a:off x="2521623" y="4877626"/>
            <a:ext cx="1898650" cy="1438275"/>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27" name="Object 3"/>
          <p:cNvGraphicFramePr>
            <a:graphicFrameLocks noChangeAspect="1"/>
          </p:cNvGraphicFramePr>
          <p:nvPr/>
        </p:nvGraphicFramePr>
        <p:xfrm>
          <a:off x="6693862" y="4877626"/>
          <a:ext cx="1638300" cy="1438275"/>
        </p:xfrm>
        <a:graphic>
          <a:graphicData uri="http://schemas.openxmlformats.org/presentationml/2006/ole">
            <mc:AlternateContent xmlns:mc="http://schemas.openxmlformats.org/markup-compatibility/2006">
              <mc:Choice xmlns:v="urn:schemas-microsoft-com:vml" Requires="v">
                <p:oleObj spid="_x0000_s1029" name="Acrobat Document" r:id="rId6" imgW="10174680" imgH="7342200" progId="AcroExch.Document.7">
                  <p:embed/>
                </p:oleObj>
              </mc:Choice>
              <mc:Fallback>
                <p:oleObj name="Acrobat Document" r:id="rId6" imgW="10174680" imgH="7342200" progId="AcroExch.Document.7">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8022" r="16515" b="8501"/>
                      <a:stretch>
                        <a:fillRect/>
                      </a:stretch>
                    </p:blipFill>
                    <p:spPr bwMode="auto">
                      <a:xfrm>
                        <a:off x="6693862" y="4877626"/>
                        <a:ext cx="1638300"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ângulo 14"/>
          <p:cNvSpPr/>
          <p:nvPr/>
        </p:nvSpPr>
        <p:spPr>
          <a:xfrm>
            <a:off x="690592" y="5273598"/>
            <a:ext cx="1709783" cy="646331"/>
          </a:xfrm>
          <a:prstGeom prst="rect">
            <a:avLst/>
          </a:prstGeom>
        </p:spPr>
        <p:txBody>
          <a:bodyPr wrap="square">
            <a:spAutoFit/>
          </a:bodyPr>
          <a:lstStyle/>
          <a:p>
            <a:r>
              <a:rPr lang="en-GB" sz="1200" dirty="0" smtClean="0"/>
              <a:t>Cross-border tie-lines between Portugal and Spain</a:t>
            </a:r>
            <a:endParaRPr lang="pt-PT" sz="1200" dirty="0"/>
          </a:p>
        </p:txBody>
      </p:sp>
      <p:sp>
        <p:nvSpPr>
          <p:cNvPr id="17" name="Rectângulo 16"/>
          <p:cNvSpPr/>
          <p:nvPr/>
        </p:nvSpPr>
        <p:spPr>
          <a:xfrm>
            <a:off x="4826193" y="5273598"/>
            <a:ext cx="1867669" cy="646331"/>
          </a:xfrm>
          <a:prstGeom prst="rect">
            <a:avLst/>
          </a:prstGeom>
        </p:spPr>
        <p:txBody>
          <a:bodyPr wrap="square">
            <a:spAutoFit/>
          </a:bodyPr>
          <a:lstStyle/>
          <a:p>
            <a:r>
              <a:rPr lang="en-GB" sz="1200" dirty="0" smtClean="0"/>
              <a:t>Cross-border tie-lines between Portugal and Spain</a:t>
            </a:r>
            <a:endParaRPr lang="pt-PT" sz="1200" dirty="0" smtClean="0"/>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27</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5" y="1479773"/>
            <a:ext cx="8523486" cy="1658916"/>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marL="266700" indent="-266700">
              <a:lnSpc>
                <a:spcPct val="120000"/>
              </a:lnSpc>
              <a:spcBef>
                <a:spcPts val="1800"/>
              </a:spcBef>
              <a:buSzPct val="75000"/>
              <a:defRPr/>
            </a:pPr>
            <a:r>
              <a:rPr lang="en-GB" dirty="0" smtClean="0"/>
              <a:t>2.	</a:t>
            </a:r>
            <a:r>
              <a:rPr lang="en-US" dirty="0" smtClean="0"/>
              <a:t>“Project and Implementation of a Linux-based Real-Time Embedded System” aimed at studying and implementing emerging technologies associated with the development of embedded systems </a:t>
            </a:r>
            <a:endParaRPr lang="en-GB" dirty="0" smtClean="0"/>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7684367" y="345492"/>
            <a:ext cx="1192213" cy="360363"/>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40963" name="Imagem 1" descr="C:\Users\User\Desktop\926001-2\Apresentação\IMAGENS\HARDWARE\MAIN_TOP.bmp"/>
          <p:cNvPicPr>
            <a:picLocks noChangeAspect="1" noChangeArrowheads="1"/>
          </p:cNvPicPr>
          <p:nvPr/>
        </p:nvPicPr>
        <p:blipFill>
          <a:blip r:embed="rId4"/>
          <a:srcRect/>
          <a:stretch>
            <a:fillRect/>
          </a:stretch>
        </p:blipFill>
        <p:spPr bwMode="auto">
          <a:xfrm>
            <a:off x="751416" y="3674253"/>
            <a:ext cx="2228564" cy="1313879"/>
          </a:xfrm>
          <a:prstGeom prst="rect">
            <a:avLst/>
          </a:prstGeom>
          <a:noFill/>
          <a:ln w="9525">
            <a:noFill/>
            <a:miter lim="800000"/>
            <a:headEnd/>
            <a:tailEnd/>
          </a:ln>
        </p:spPr>
      </p:pic>
      <p:pic>
        <p:nvPicPr>
          <p:cNvPr id="40964" name="Imagem 2" descr="C:\Users\User\Desktop\926001-2\Apresentação\IMAGENS\HARDWARE\CPU_TOP.JPG"/>
          <p:cNvPicPr>
            <a:picLocks noChangeAspect="1" noChangeArrowheads="1"/>
          </p:cNvPicPr>
          <p:nvPr/>
        </p:nvPicPr>
        <p:blipFill>
          <a:blip r:embed="rId5"/>
          <a:srcRect/>
          <a:stretch>
            <a:fillRect/>
          </a:stretch>
        </p:blipFill>
        <p:spPr bwMode="auto">
          <a:xfrm>
            <a:off x="3612942" y="3674254"/>
            <a:ext cx="1926812" cy="1483614"/>
          </a:xfrm>
          <a:prstGeom prst="rect">
            <a:avLst/>
          </a:prstGeom>
          <a:noFill/>
          <a:ln w="9525">
            <a:noFill/>
            <a:miter lim="800000"/>
            <a:headEnd/>
            <a:tailEnd/>
          </a:ln>
        </p:spPr>
      </p:pic>
      <p:pic>
        <p:nvPicPr>
          <p:cNvPr id="40965" name="Imagem 3" descr="E:\Projecto Mestrado 2\Relatorios\Relatório de Projecto\IMAGENS\HARDWARE\CPU_MAIN_BOTTON.jpg"/>
          <p:cNvPicPr>
            <a:picLocks noChangeAspect="1" noChangeArrowheads="1"/>
          </p:cNvPicPr>
          <p:nvPr/>
        </p:nvPicPr>
        <p:blipFill>
          <a:blip r:embed="rId6"/>
          <a:srcRect/>
          <a:stretch>
            <a:fillRect/>
          </a:stretch>
        </p:blipFill>
        <p:spPr bwMode="auto">
          <a:xfrm>
            <a:off x="6116315" y="3674254"/>
            <a:ext cx="1982959" cy="1218729"/>
          </a:xfrm>
          <a:prstGeom prst="rect">
            <a:avLst/>
          </a:prstGeom>
          <a:noFill/>
          <a:ln w="9525">
            <a:noFill/>
            <a:miter lim="800000"/>
            <a:headEnd/>
            <a:tailEnd/>
          </a:ln>
        </p:spPr>
      </p:pic>
      <p:sp>
        <p:nvSpPr>
          <p:cNvPr id="18" name="Rectângulo 17"/>
          <p:cNvSpPr/>
          <p:nvPr/>
        </p:nvSpPr>
        <p:spPr>
          <a:xfrm>
            <a:off x="1203497" y="5669462"/>
            <a:ext cx="1324402" cy="369332"/>
          </a:xfrm>
          <a:prstGeom prst="rect">
            <a:avLst/>
          </a:prstGeom>
        </p:spPr>
        <p:txBody>
          <a:bodyPr wrap="none">
            <a:spAutoFit/>
          </a:bodyPr>
          <a:lstStyle/>
          <a:p>
            <a:r>
              <a:rPr lang="en-GB" dirty="0" smtClean="0"/>
              <a:t>Main Board</a:t>
            </a:r>
            <a:endParaRPr lang="pt-PT" dirty="0"/>
          </a:p>
        </p:txBody>
      </p:sp>
      <p:sp>
        <p:nvSpPr>
          <p:cNvPr id="19" name="Rectângulo 18"/>
          <p:cNvSpPr/>
          <p:nvPr/>
        </p:nvSpPr>
        <p:spPr>
          <a:xfrm>
            <a:off x="3945406" y="5669462"/>
            <a:ext cx="1261884" cy="369332"/>
          </a:xfrm>
          <a:prstGeom prst="rect">
            <a:avLst/>
          </a:prstGeom>
        </p:spPr>
        <p:txBody>
          <a:bodyPr wrap="none">
            <a:spAutoFit/>
          </a:bodyPr>
          <a:lstStyle/>
          <a:p>
            <a:r>
              <a:rPr lang="en-GB" dirty="0" smtClean="0"/>
              <a:t>CPU Board</a:t>
            </a:r>
            <a:endParaRPr lang="pt-PT" dirty="0"/>
          </a:p>
        </p:txBody>
      </p:sp>
      <p:sp>
        <p:nvSpPr>
          <p:cNvPr id="20" name="Rectângulo 19"/>
          <p:cNvSpPr/>
          <p:nvPr/>
        </p:nvSpPr>
        <p:spPr>
          <a:xfrm>
            <a:off x="5962206" y="5484796"/>
            <a:ext cx="2291176" cy="646331"/>
          </a:xfrm>
          <a:prstGeom prst="rect">
            <a:avLst/>
          </a:prstGeom>
        </p:spPr>
        <p:txBody>
          <a:bodyPr wrap="square">
            <a:spAutoFit/>
          </a:bodyPr>
          <a:lstStyle/>
          <a:p>
            <a:pPr algn="ctr"/>
            <a:r>
              <a:rPr lang="en-GB" dirty="0" smtClean="0"/>
              <a:t>Developed Embedded System</a:t>
            </a:r>
            <a:endParaRPr lang="pt-PT" dirty="0"/>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28</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5" y="1479773"/>
            <a:ext cx="8523485" cy="3628686"/>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a:lnSpc>
                <a:spcPct val="120000"/>
              </a:lnSpc>
              <a:spcBef>
                <a:spcPts val="1800"/>
              </a:spcBef>
              <a:buSzPct val="75000"/>
              <a:defRPr/>
            </a:pPr>
            <a:r>
              <a:rPr lang="en-GB" dirty="0" smtClean="0"/>
              <a:t>Two examples of projects which were fully developed during industry internships: </a:t>
            </a:r>
            <a:endParaRPr lang="en-US" dirty="0" smtClean="0"/>
          </a:p>
          <a:p>
            <a:pPr marL="266700" indent="-266700">
              <a:lnSpc>
                <a:spcPct val="120000"/>
              </a:lnSpc>
              <a:spcBef>
                <a:spcPts val="1800"/>
              </a:spcBef>
              <a:buSzPct val="75000"/>
              <a:defRPr/>
            </a:pPr>
            <a:r>
              <a:rPr lang="en-US" dirty="0" smtClean="0"/>
              <a:t>1.	“</a:t>
            </a:r>
            <a:r>
              <a:rPr lang="en-US" dirty="0" err="1" smtClean="0"/>
              <a:t>GSM</a:t>
            </a:r>
            <a:r>
              <a:rPr lang="en-US" dirty="0" smtClean="0"/>
              <a:t>-R Implementation in the National Rail Network - Pilot Project  Internship at Refer Telecom” </a:t>
            </a:r>
          </a:p>
          <a:p>
            <a:pPr marL="266700" indent="-266700">
              <a:lnSpc>
                <a:spcPct val="120000"/>
              </a:lnSpc>
              <a:spcBef>
                <a:spcPts val="600"/>
              </a:spcBef>
              <a:buSzPct val="75000"/>
              <a:defRPr/>
            </a:pPr>
            <a:r>
              <a:rPr lang="en-GB" dirty="0" smtClean="0"/>
              <a:t>	The </a:t>
            </a:r>
            <a:r>
              <a:rPr lang="en-US" dirty="0" smtClean="0"/>
              <a:t>internship took place in the company </a:t>
            </a:r>
            <a:r>
              <a:rPr lang="en-US" i="1" dirty="0" smtClean="0"/>
              <a:t>Refer Telecom</a:t>
            </a:r>
            <a:r>
              <a:rPr lang="en-US" dirty="0" smtClean="0"/>
              <a:t>, </a:t>
            </a:r>
            <a:r>
              <a:rPr lang="en-US" i="1" dirty="0" smtClean="0"/>
              <a:t>Serviços de </a:t>
            </a:r>
            <a:r>
              <a:rPr lang="en-US" i="1" dirty="0" err="1" smtClean="0"/>
              <a:t>Telecomunicações</a:t>
            </a:r>
            <a:r>
              <a:rPr lang="en-US" i="1" dirty="0" smtClean="0"/>
              <a:t>, S.A.</a:t>
            </a:r>
            <a:r>
              <a:rPr lang="en-US" dirty="0" smtClean="0"/>
              <a:t> which is a group company from REFER </a:t>
            </a:r>
            <a:r>
              <a:rPr lang="en-US" dirty="0" err="1" smtClean="0"/>
              <a:t>EPE</a:t>
            </a:r>
            <a:r>
              <a:rPr lang="en-US" dirty="0" smtClean="0"/>
              <a:t> (public company responsible for providing the public service of managing the national railway network infrastructure in Portugal)</a:t>
            </a:r>
            <a:endParaRPr lang="en-GB" dirty="0" smtClean="0"/>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7684367" y="345492"/>
            <a:ext cx="1192213" cy="360363"/>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pSp>
        <p:nvGrpSpPr>
          <p:cNvPr id="21" name="Grupo 20"/>
          <p:cNvGrpSpPr/>
          <p:nvPr/>
        </p:nvGrpSpPr>
        <p:grpSpPr>
          <a:xfrm>
            <a:off x="1624126" y="5108459"/>
            <a:ext cx="5895748" cy="1143001"/>
            <a:chOff x="900262" y="5108459"/>
            <a:chExt cx="5895748" cy="1143001"/>
          </a:xfrm>
        </p:grpSpPr>
        <p:pic>
          <p:nvPicPr>
            <p:cNvPr id="41986" name="Picture 2" descr="http://www.refertelecom.pt/app/templates/img/logo.png"/>
            <p:cNvPicPr>
              <a:picLocks noChangeAspect="1" noChangeArrowheads="1"/>
            </p:cNvPicPr>
            <p:nvPr/>
          </p:nvPicPr>
          <p:blipFill>
            <a:blip r:embed="rId4"/>
            <a:srcRect/>
            <a:stretch>
              <a:fillRect/>
            </a:stretch>
          </p:blipFill>
          <p:spPr bwMode="auto">
            <a:xfrm>
              <a:off x="900262" y="5108459"/>
              <a:ext cx="1143000" cy="1143001"/>
            </a:xfrm>
            <a:prstGeom prst="rect">
              <a:avLst/>
            </a:prstGeom>
            <a:noFill/>
          </p:spPr>
        </p:pic>
        <p:pic>
          <p:nvPicPr>
            <p:cNvPr id="41988" name="Picture 4" descr="http://www.refer.pt/Portals/0/conteudos/imagens/investimentos/Investimentos.jpg"/>
            <p:cNvPicPr>
              <a:picLocks noChangeAspect="1" noChangeArrowheads="1"/>
            </p:cNvPicPr>
            <p:nvPr/>
          </p:nvPicPr>
          <p:blipFill>
            <a:blip r:embed="rId5"/>
            <a:srcRect/>
            <a:stretch>
              <a:fillRect/>
            </a:stretch>
          </p:blipFill>
          <p:spPr bwMode="auto">
            <a:xfrm>
              <a:off x="2396861" y="5193959"/>
              <a:ext cx="2687297" cy="972000"/>
            </a:xfrm>
            <a:prstGeom prst="rect">
              <a:avLst/>
            </a:prstGeom>
            <a:noFill/>
          </p:spPr>
        </p:pic>
        <p:pic>
          <p:nvPicPr>
            <p:cNvPr id="41990" name="Picture 6" descr="http://4.bp.blogspot.com/-Z3S0QbedHsY/Uilw9UvdDUI/AAAAAAAARzs/EZJ6TJwbJis/s320/Anexo+3+-+alfa-pendular.jpg">
              <a:hlinkClick r:id="rId6"/>
            </p:cNvPr>
            <p:cNvPicPr>
              <a:picLocks noChangeAspect="1" noChangeArrowheads="1"/>
            </p:cNvPicPr>
            <p:nvPr/>
          </p:nvPicPr>
          <p:blipFill>
            <a:blip r:embed="rId7"/>
            <a:srcRect/>
            <a:stretch>
              <a:fillRect/>
            </a:stretch>
          </p:blipFill>
          <p:spPr bwMode="auto">
            <a:xfrm>
              <a:off x="5437757" y="5193959"/>
              <a:ext cx="1358253" cy="972000"/>
            </a:xfrm>
            <a:prstGeom prst="rect">
              <a:avLst/>
            </a:prstGeom>
            <a:noFill/>
          </p:spPr>
        </p:pic>
      </p:gr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2</a:t>
            </a:r>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7054939" cy="5469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800" b="1" dirty="0" smtClean="0">
                <a:latin typeface="Trebuchet MS"/>
                <a:cs typeface="Trebuchet MS"/>
              </a:rPr>
              <a:t>Introduction</a:t>
            </a:r>
          </a:p>
        </p:txBody>
      </p:sp>
      <p:sp>
        <p:nvSpPr>
          <p:cNvPr id="11" name="Tekstvak 10"/>
          <p:cNvSpPr txBox="1"/>
          <p:nvPr/>
        </p:nvSpPr>
        <p:spPr>
          <a:xfrm>
            <a:off x="353096" y="1479773"/>
            <a:ext cx="8333128" cy="4555093"/>
          </a:xfrm>
          <a:prstGeom prst="rect">
            <a:avLst/>
          </a:prstGeom>
          <a:noFill/>
        </p:spPr>
        <p:txBody>
          <a:bodyPr wrap="square" rtlCol="0">
            <a:spAutoFit/>
          </a:bodyPr>
          <a:lstStyle/>
          <a:p>
            <a:pPr indent="-228600">
              <a:lnSpc>
                <a:spcPct val="125000"/>
              </a:lnSpc>
              <a:spcBef>
                <a:spcPts val="1200"/>
              </a:spcBef>
              <a:buSzPct val="75000"/>
              <a:defRPr/>
            </a:pPr>
            <a:r>
              <a:rPr lang="en-GB" dirty="0" smtClean="0">
                <a:latin typeface="Trebuchet MS" pitchFamily="34" charset="0"/>
              </a:rPr>
              <a:t>Electrical Engineering Education at the Master’s Degree Level is presented through three perspectives of collaborative projects involving industry and academia</a:t>
            </a:r>
          </a:p>
          <a:p>
            <a:pPr indent="-228600">
              <a:lnSpc>
                <a:spcPct val="125000"/>
              </a:lnSpc>
              <a:spcBef>
                <a:spcPts val="1200"/>
              </a:spcBef>
              <a:buSzPct val="75000"/>
              <a:defRPr/>
            </a:pPr>
            <a:r>
              <a:rPr lang="en-US" dirty="0" smtClean="0">
                <a:latin typeface="Trebuchet MS" pitchFamily="34" charset="0"/>
              </a:rPr>
              <a:t>The presented perspectives originate from three Portuguese Higher Education Institutions:</a:t>
            </a:r>
          </a:p>
          <a:p>
            <a:pPr marL="1527175">
              <a:lnSpc>
                <a:spcPct val="125000"/>
              </a:lnSpc>
              <a:spcBef>
                <a:spcPts val="1200"/>
              </a:spcBef>
              <a:buSzPct val="100000"/>
              <a:defRPr/>
            </a:pPr>
            <a:r>
              <a:rPr lang="en-US" b="1" dirty="0" smtClean="0">
                <a:latin typeface="Trebuchet MS" pitchFamily="34" charset="0"/>
              </a:rPr>
              <a:t>Military Academy </a:t>
            </a:r>
            <a:r>
              <a:rPr lang="en-US" dirty="0" smtClean="0">
                <a:latin typeface="Trebuchet MS" pitchFamily="34" charset="0"/>
              </a:rPr>
              <a:t>‒ Military Electrical Engineering Master</a:t>
            </a:r>
            <a:endParaRPr lang="pt-PT" dirty="0" smtClean="0">
              <a:latin typeface="Trebuchet MS" pitchFamily="34" charset="0"/>
            </a:endParaRPr>
          </a:p>
          <a:p>
            <a:pPr marL="1527175">
              <a:lnSpc>
                <a:spcPct val="125000"/>
              </a:lnSpc>
              <a:spcBef>
                <a:spcPts val="3000"/>
              </a:spcBef>
              <a:buSzPct val="100000"/>
              <a:defRPr/>
            </a:pPr>
            <a:r>
              <a:rPr lang="en-GB" b="1" dirty="0" smtClean="0">
                <a:latin typeface="Trebuchet MS" pitchFamily="34" charset="0"/>
              </a:rPr>
              <a:t>Coimbra Institute of Engineering </a:t>
            </a:r>
            <a:r>
              <a:rPr lang="en-US" dirty="0" smtClean="0">
                <a:latin typeface="Trebuchet MS" pitchFamily="34" charset="0"/>
              </a:rPr>
              <a:t>‒ Automation and Communications in Energy Systems Master </a:t>
            </a:r>
          </a:p>
          <a:p>
            <a:pPr marL="1527175">
              <a:lnSpc>
                <a:spcPct val="125000"/>
              </a:lnSpc>
              <a:spcBef>
                <a:spcPts val="2400"/>
              </a:spcBef>
              <a:buSzPct val="100000"/>
              <a:defRPr/>
            </a:pPr>
            <a:r>
              <a:rPr lang="en-US" b="1" dirty="0" smtClean="0">
                <a:latin typeface="Trebuchet MS" pitchFamily="34" charset="0"/>
              </a:rPr>
              <a:t>Faculty of Engineering of the University of Porto </a:t>
            </a:r>
            <a:r>
              <a:rPr lang="en-US" dirty="0" smtClean="0">
                <a:latin typeface="Trebuchet MS" pitchFamily="34" charset="0"/>
              </a:rPr>
              <a:t>‒ Electrical and Computers Engineering Master </a:t>
            </a:r>
            <a:endParaRPr lang="pt-PT" dirty="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1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643334" y="4392000"/>
            <a:ext cx="1192213" cy="360363"/>
          </a:xfrm>
          <a:prstGeom prst="rect">
            <a:avLst/>
          </a:prstGeom>
          <a:noFill/>
          <a:ln w="9525">
            <a:noFill/>
            <a:miter lim="800000"/>
            <a:headEnd/>
            <a:tailEnd/>
          </a:ln>
        </p:spPr>
      </p:pic>
      <p:pic>
        <p:nvPicPr>
          <p:cNvPr id="15" name="Picture 28" descr="http://paginas.fe.up.pt/~faf/ProjectFCT2012/logos/feup-logo.png">
            <a:hlinkClick r:id="rId4"/>
          </p:cNvPr>
          <p:cNvPicPr>
            <a:picLocks noChangeAspect="1" noChangeArrowheads="1"/>
          </p:cNvPicPr>
          <p:nvPr/>
        </p:nvPicPr>
        <p:blipFill>
          <a:blip r:embed="rId5"/>
          <a:srcRect l="-9264"/>
          <a:stretch>
            <a:fillRect/>
          </a:stretch>
        </p:blipFill>
        <p:spPr bwMode="auto">
          <a:xfrm>
            <a:off x="642540" y="5400000"/>
            <a:ext cx="1193800" cy="360362"/>
          </a:xfrm>
          <a:prstGeom prst="rect">
            <a:avLst/>
          </a:prstGeom>
          <a:noFill/>
          <a:ln w="9525">
            <a:noFill/>
            <a:miter lim="800000"/>
            <a:headEnd/>
            <a:tailEnd/>
          </a:ln>
        </p:spPr>
      </p:pic>
      <p:pic>
        <p:nvPicPr>
          <p:cNvPr id="16" name="Picture 30" descr="http://3.bp.blogspot.com/-nAJZZiXXdJI/UipHj67RBgI/AAAAAAAAAdM/qBj0rp9PZUw/s1600/am.jpg">
            <a:hlinkClick r:id="rId6"/>
          </p:cNvPr>
          <p:cNvPicPr>
            <a:picLocks noChangeAspect="1" noChangeArrowheads="1"/>
          </p:cNvPicPr>
          <p:nvPr/>
        </p:nvPicPr>
        <p:blipFill>
          <a:blip r:embed="rId7"/>
          <a:srcRect t="11810"/>
          <a:stretch>
            <a:fillRect/>
          </a:stretch>
        </p:blipFill>
        <p:spPr bwMode="auto">
          <a:xfrm>
            <a:off x="672703" y="3558852"/>
            <a:ext cx="1133475" cy="360363"/>
          </a:xfrm>
          <a:prstGeom prst="rect">
            <a:avLst/>
          </a:prstGeom>
          <a:noFill/>
          <a:ln w="9525">
            <a:noFill/>
            <a:miter lim="800000"/>
            <a:headEnd/>
            <a:tailEnd/>
          </a:ln>
        </p:spPr>
      </p:pic>
      <p:sp>
        <p:nvSpPr>
          <p:cNvPr id="17"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29</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5" y="1479773"/>
            <a:ext cx="8523485" cy="4779770"/>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marL="266700" indent="-266700">
              <a:lnSpc>
                <a:spcPct val="120000"/>
              </a:lnSpc>
              <a:spcBef>
                <a:spcPts val="1800"/>
              </a:spcBef>
              <a:buSzPct val="75000"/>
              <a:defRPr/>
            </a:pPr>
            <a:r>
              <a:rPr lang="en-US" dirty="0" smtClean="0"/>
              <a:t>2.	“Analysis and a Proposal for the Revision of the </a:t>
            </a:r>
            <a:r>
              <a:rPr lang="en-US" dirty="0" err="1" smtClean="0"/>
              <a:t>SDH</a:t>
            </a:r>
            <a:r>
              <a:rPr lang="en-US" dirty="0" smtClean="0"/>
              <a:t> Technology Maintenance Procedures in the Automation and </a:t>
            </a:r>
            <a:r>
              <a:rPr lang="en-US" dirty="0" err="1" smtClean="0"/>
              <a:t>Telecontrol</a:t>
            </a:r>
            <a:r>
              <a:rPr lang="en-US" dirty="0" smtClean="0"/>
              <a:t> of the Electrical Grid</a:t>
            </a:r>
          </a:p>
          <a:p>
            <a:pPr marL="266700">
              <a:lnSpc>
                <a:spcPct val="120000"/>
              </a:lnSpc>
              <a:buSzPct val="75000"/>
              <a:defRPr/>
            </a:pPr>
            <a:r>
              <a:rPr lang="en-US" dirty="0" smtClean="0"/>
              <a:t>Internship at </a:t>
            </a:r>
            <a:r>
              <a:rPr lang="en-US" dirty="0" err="1" smtClean="0"/>
              <a:t>EDP</a:t>
            </a:r>
            <a:r>
              <a:rPr lang="en-US" dirty="0" smtClean="0"/>
              <a:t> Distribution”</a:t>
            </a:r>
          </a:p>
          <a:p>
            <a:pPr marL="266700">
              <a:lnSpc>
                <a:spcPct val="120000"/>
              </a:lnSpc>
              <a:spcBef>
                <a:spcPts val="1200"/>
              </a:spcBef>
              <a:buSzPct val="75000"/>
              <a:defRPr/>
            </a:pPr>
            <a:r>
              <a:rPr lang="en-GB" dirty="0" smtClean="0"/>
              <a:t>This Internship Report presents the study carried out with the objective of knowing the architecture and technologies that support the </a:t>
            </a:r>
            <a:r>
              <a:rPr lang="en-GB" dirty="0" err="1" smtClean="0"/>
              <a:t>EDP</a:t>
            </a:r>
            <a:r>
              <a:rPr lang="en-GB" dirty="0" smtClean="0"/>
              <a:t>‑D network </a:t>
            </a:r>
          </a:p>
          <a:p>
            <a:pPr marL="266700">
              <a:lnSpc>
                <a:spcPct val="120000"/>
              </a:lnSpc>
              <a:spcBef>
                <a:spcPts val="1200"/>
              </a:spcBef>
              <a:buSzPct val="75000"/>
              <a:defRPr/>
            </a:pPr>
            <a:r>
              <a:rPr lang="en-GB" dirty="0" smtClean="0"/>
              <a:t>The National Electric System, </a:t>
            </a:r>
            <a:r>
              <a:rPr lang="en-GB" dirty="0" err="1" smtClean="0"/>
              <a:t>EDP</a:t>
            </a:r>
            <a:r>
              <a:rPr lang="en-GB" dirty="0" smtClean="0"/>
              <a:t> and the Telecommunication Systems used by </a:t>
            </a:r>
            <a:r>
              <a:rPr lang="en-GB" dirty="0" err="1" smtClean="0"/>
              <a:t>EDP</a:t>
            </a:r>
            <a:r>
              <a:rPr lang="en-GB" dirty="0" smtClean="0"/>
              <a:t>‑D are presented, together with the technologies that support the Automation and </a:t>
            </a:r>
            <a:r>
              <a:rPr lang="en-GB" dirty="0" err="1" smtClean="0"/>
              <a:t>Telecontrol</a:t>
            </a:r>
            <a:r>
              <a:rPr lang="en-GB" dirty="0" smtClean="0"/>
              <a:t> of the Electric Grid, with special emphasis on the </a:t>
            </a:r>
            <a:r>
              <a:rPr lang="en-GB" dirty="0" err="1" smtClean="0"/>
              <a:t>SDH</a:t>
            </a:r>
            <a:r>
              <a:rPr lang="en-GB" dirty="0" smtClean="0"/>
              <a:t> technology</a:t>
            </a:r>
            <a:r>
              <a:rPr lang="en-US" dirty="0" smtClean="0"/>
              <a:t> </a:t>
            </a:r>
          </a:p>
          <a:p>
            <a:pPr marL="266700">
              <a:lnSpc>
                <a:spcPct val="120000"/>
              </a:lnSpc>
              <a:spcBef>
                <a:spcPts val="1200"/>
              </a:spcBef>
              <a:buSzPct val="75000"/>
              <a:defRPr/>
            </a:pPr>
            <a:r>
              <a:rPr lang="en-GB" dirty="0" smtClean="0"/>
              <a:t>The study includes the role of the Telecommunications Systems on the supervision and operation of the electrical network</a:t>
            </a:r>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7684367" y="345492"/>
            <a:ext cx="1192213" cy="360363"/>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30</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Coimbra Institute of Engineering (</a:t>
            </a:r>
            <a:r>
              <a:rPr lang="en-US" sz="2800" b="1" dirty="0" err="1" smtClean="0"/>
              <a:t>IPC</a:t>
            </a:r>
            <a:r>
              <a:rPr lang="en-US" sz="2800" b="1" dirty="0" smtClean="0"/>
              <a:t>/ISEC) </a:t>
            </a:r>
            <a:endParaRPr lang="pt-PT" sz="2800" b="1" dirty="0"/>
          </a:p>
        </p:txBody>
      </p:sp>
      <p:sp>
        <p:nvSpPr>
          <p:cNvPr id="11" name="Tekstvak 10"/>
          <p:cNvSpPr txBox="1"/>
          <p:nvPr/>
        </p:nvSpPr>
        <p:spPr>
          <a:xfrm>
            <a:off x="353095" y="1479773"/>
            <a:ext cx="8523485" cy="994118"/>
          </a:xfrm>
          <a:prstGeom prst="rect">
            <a:avLst/>
          </a:prstGeom>
          <a:noFill/>
        </p:spPr>
        <p:txBody>
          <a:bodyPr wrap="square" rtlCol="0">
            <a:spAutoFit/>
          </a:bodyPr>
          <a:lstStyle/>
          <a:p>
            <a:pPr algn="ctr">
              <a:defRPr/>
            </a:pPr>
            <a:r>
              <a:rPr lang="en-GB" sz="2200" b="1" dirty="0" smtClean="0">
                <a:latin typeface="+mj-lt"/>
                <a:ea typeface="+mj-ea"/>
                <a:cs typeface="Trebuchet MS"/>
              </a:rPr>
              <a:t>Master in Automation and Communications in Energy Systems</a:t>
            </a:r>
          </a:p>
          <a:p>
            <a:pPr marL="266700" indent="-266700">
              <a:lnSpc>
                <a:spcPct val="120000"/>
              </a:lnSpc>
              <a:spcBef>
                <a:spcPts val="1800"/>
              </a:spcBef>
              <a:buSzPct val="75000"/>
              <a:defRPr/>
            </a:pPr>
            <a:r>
              <a:rPr lang="en-GB" dirty="0" smtClean="0"/>
              <a:t>The resultant risk matrices for each scenario are shown in the following figures:</a:t>
            </a:r>
            <a:endParaRPr lang="en-US" dirty="0" smtClean="0"/>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pic>
        <p:nvPicPr>
          <p:cNvPr id="24" name="Picture 17" descr="c:\users\Carlos Ferreira\Desktop\TMP 28-11-2013\logoisecarcostransparente.png"/>
          <p:cNvPicPr>
            <a:picLocks noChangeAspect="1" noChangeArrowheads="1"/>
          </p:cNvPicPr>
          <p:nvPr/>
        </p:nvPicPr>
        <p:blipFill>
          <a:blip r:embed="rId3"/>
          <a:srcRect l="-7732" t="-19553" r="-5154" b="-9776"/>
          <a:stretch>
            <a:fillRect/>
          </a:stretch>
        </p:blipFill>
        <p:spPr bwMode="auto">
          <a:xfrm>
            <a:off x="7684367" y="345492"/>
            <a:ext cx="1192213" cy="360363"/>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43010" name="Imagem 1"/>
          <p:cNvPicPr>
            <a:picLocks noChangeArrowheads="1"/>
          </p:cNvPicPr>
          <p:nvPr/>
        </p:nvPicPr>
        <p:blipFill>
          <a:blip r:embed="rId4"/>
          <a:srcRect/>
          <a:stretch>
            <a:fillRect/>
          </a:stretch>
        </p:blipFill>
        <p:spPr bwMode="auto">
          <a:xfrm>
            <a:off x="3193143" y="2588191"/>
            <a:ext cx="5040000" cy="1646520"/>
          </a:xfrm>
          <a:prstGeom prst="rect">
            <a:avLst/>
          </a:prstGeom>
          <a:noFill/>
          <a:ln w="9525">
            <a:noFill/>
            <a:miter lim="800000"/>
            <a:headEnd/>
            <a:tailEnd/>
          </a:ln>
        </p:spPr>
      </p:pic>
      <p:pic>
        <p:nvPicPr>
          <p:cNvPr id="43011" name="Imagem 1"/>
          <p:cNvPicPr>
            <a:picLocks noChangeAspect="1" noChangeArrowheads="1"/>
          </p:cNvPicPr>
          <p:nvPr/>
        </p:nvPicPr>
        <p:blipFill>
          <a:blip r:embed="rId5"/>
          <a:srcRect/>
          <a:stretch>
            <a:fillRect/>
          </a:stretch>
        </p:blipFill>
        <p:spPr bwMode="auto">
          <a:xfrm>
            <a:off x="3193143" y="4842232"/>
            <a:ext cx="5040000" cy="1551200"/>
          </a:xfrm>
          <a:prstGeom prst="rect">
            <a:avLst/>
          </a:prstGeom>
          <a:noFill/>
          <a:ln w="9525">
            <a:noFill/>
            <a:miter lim="800000"/>
            <a:headEnd/>
            <a:tailEnd/>
          </a:ln>
        </p:spPr>
      </p:pic>
      <p:sp>
        <p:nvSpPr>
          <p:cNvPr id="43012" name="Rectangle 4"/>
          <p:cNvSpPr>
            <a:spLocks noChangeArrowheads="1"/>
          </p:cNvSpPr>
          <p:nvPr/>
        </p:nvSpPr>
        <p:spPr bwMode="auto">
          <a:xfrm>
            <a:off x="553120" y="3088286"/>
            <a:ext cx="235200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GB" sz="1200" dirty="0" smtClean="0"/>
              <a:t>Resultant Risk Matrix for </a:t>
            </a:r>
            <a:r>
              <a:rPr lang="en-GB" sz="1200" dirty="0" err="1" smtClean="0"/>
              <a:t>SDH</a:t>
            </a:r>
            <a:r>
              <a:rPr lang="en-GB" sz="1200" dirty="0" smtClean="0"/>
              <a:t> equipment located next to </a:t>
            </a:r>
            <a:r>
              <a:rPr lang="en-GB" sz="1200" dirty="0" err="1" smtClean="0"/>
              <a:t>SCADA</a:t>
            </a:r>
            <a:r>
              <a:rPr lang="en-GB" sz="1200" dirty="0" smtClean="0"/>
              <a:t> Front‑</a:t>
            </a:r>
            <a:r>
              <a:rPr lang="en-GB" sz="1200" dirty="0" err="1" smtClean="0"/>
              <a:t>Ends</a:t>
            </a:r>
            <a:endParaRPr lang="en-GB" sz="1200" dirty="0" smtClean="0"/>
          </a:p>
        </p:txBody>
      </p:sp>
      <p:sp>
        <p:nvSpPr>
          <p:cNvPr id="13" name="Rectangle 4"/>
          <p:cNvSpPr>
            <a:spLocks noChangeArrowheads="1"/>
          </p:cNvSpPr>
          <p:nvPr/>
        </p:nvSpPr>
        <p:spPr bwMode="auto">
          <a:xfrm>
            <a:off x="553120" y="5202334"/>
            <a:ext cx="247583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1200" dirty="0" smtClean="0"/>
              <a:t>Resultant Risk Matrix for </a:t>
            </a:r>
            <a:r>
              <a:rPr lang="en-US" sz="1200" dirty="0" err="1" smtClean="0"/>
              <a:t>SDH</a:t>
            </a:r>
            <a:r>
              <a:rPr lang="en-US" sz="1200" dirty="0" smtClean="0"/>
              <a:t> equipment located in intermediate points of the network</a:t>
            </a:r>
            <a:endParaRPr lang="en-GB" sz="1200" dirty="0" smtClean="0"/>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31</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Conclusions</a:t>
            </a:r>
            <a:endParaRPr lang="pt-PT" sz="2800" b="1" dirty="0"/>
          </a:p>
        </p:txBody>
      </p:sp>
      <p:sp>
        <p:nvSpPr>
          <p:cNvPr id="11" name="Tekstvak 10"/>
          <p:cNvSpPr txBox="1"/>
          <p:nvPr/>
        </p:nvSpPr>
        <p:spPr>
          <a:xfrm>
            <a:off x="353095" y="1479773"/>
            <a:ext cx="8523485" cy="5004447"/>
          </a:xfrm>
          <a:prstGeom prst="rect">
            <a:avLst/>
          </a:prstGeom>
          <a:noFill/>
        </p:spPr>
        <p:txBody>
          <a:bodyPr wrap="square" rtlCol="0">
            <a:spAutoFit/>
          </a:bodyPr>
          <a:lstStyle/>
          <a:p>
            <a:pPr>
              <a:lnSpc>
                <a:spcPct val="120000"/>
              </a:lnSpc>
              <a:spcBef>
                <a:spcPts val="1800"/>
              </a:spcBef>
              <a:buSzPct val="75000"/>
              <a:defRPr/>
            </a:pPr>
            <a:r>
              <a:rPr lang="en-US" dirty="0" smtClean="0"/>
              <a:t>Nowadays, projects in an industrial environment or internships are a reality and students are very motivated to engage on them</a:t>
            </a:r>
          </a:p>
          <a:p>
            <a:pPr>
              <a:lnSpc>
                <a:spcPct val="120000"/>
              </a:lnSpc>
              <a:spcBef>
                <a:spcPts val="1800"/>
              </a:spcBef>
              <a:buSzPct val="75000"/>
              <a:defRPr/>
            </a:pPr>
            <a:r>
              <a:rPr lang="en-US" dirty="0" smtClean="0"/>
              <a:t>Projects, whenever possible, should be developed under a cooperation agreement with an industry partner or with an institution</a:t>
            </a:r>
          </a:p>
          <a:p>
            <a:pPr>
              <a:lnSpc>
                <a:spcPct val="120000"/>
              </a:lnSpc>
              <a:spcBef>
                <a:spcPts val="1800"/>
              </a:spcBef>
              <a:buSzPct val="75000"/>
              <a:defRPr/>
            </a:pPr>
            <a:r>
              <a:rPr lang="en-US" dirty="0" smtClean="0"/>
              <a:t>On the other hand, the internships allow the students to be integrated in an industrial or company environment, where he/she will have the opportunity to apply the knowledge and techniques learned in the academic course, as well as to work in teams and to envisage a professional career</a:t>
            </a:r>
          </a:p>
          <a:p>
            <a:pPr>
              <a:lnSpc>
                <a:spcPct val="120000"/>
              </a:lnSpc>
              <a:spcBef>
                <a:spcPts val="1800"/>
              </a:spcBef>
              <a:buSzPct val="75000"/>
              <a:defRPr/>
            </a:pPr>
            <a:r>
              <a:rPr lang="en-GB" dirty="0" smtClean="0"/>
              <a:t>The ability to design, fabricate and test, providing hands-on experience is very valued by the students and is the essential part of the engineering paradigm</a:t>
            </a:r>
          </a:p>
          <a:p>
            <a:pPr>
              <a:lnSpc>
                <a:spcPct val="120000"/>
              </a:lnSpc>
              <a:spcBef>
                <a:spcPts val="1800"/>
              </a:spcBef>
              <a:buSzPct val="75000"/>
              <a:defRPr/>
            </a:pPr>
            <a:r>
              <a:rPr lang="en-GB" dirty="0" smtClean="0"/>
              <a:t>The number of students asking for projects in an industrial environment or internships is growing every year</a:t>
            </a:r>
            <a:endParaRPr lang="en-US" dirty="0" smtClean="0"/>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32</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Conclusions</a:t>
            </a:r>
            <a:endParaRPr lang="pt-PT" sz="2800" b="1" dirty="0"/>
          </a:p>
        </p:txBody>
      </p:sp>
      <p:sp>
        <p:nvSpPr>
          <p:cNvPr id="11" name="Tekstvak 10"/>
          <p:cNvSpPr txBox="1"/>
          <p:nvPr/>
        </p:nvSpPr>
        <p:spPr>
          <a:xfrm>
            <a:off x="353095" y="1479773"/>
            <a:ext cx="8523485" cy="4773614"/>
          </a:xfrm>
          <a:prstGeom prst="rect">
            <a:avLst/>
          </a:prstGeom>
          <a:noFill/>
        </p:spPr>
        <p:txBody>
          <a:bodyPr wrap="square" rtlCol="0">
            <a:spAutoFit/>
          </a:bodyPr>
          <a:lstStyle/>
          <a:p>
            <a:pPr>
              <a:lnSpc>
                <a:spcPct val="120000"/>
              </a:lnSpc>
              <a:spcBef>
                <a:spcPts val="1800"/>
              </a:spcBef>
              <a:buSzPct val="75000"/>
              <a:defRPr/>
            </a:pPr>
            <a:r>
              <a:rPr lang="en-GB" dirty="0" smtClean="0"/>
              <a:t>Most of the students are of the opinion that the internship is a good opportunity to get relevant experience and if possible go abroad, but it is difficult to get enough scholarships for all interested students</a:t>
            </a:r>
            <a:endParaRPr lang="pt-PT" dirty="0" smtClean="0"/>
          </a:p>
          <a:p>
            <a:pPr>
              <a:lnSpc>
                <a:spcPct val="120000"/>
              </a:lnSpc>
              <a:spcBef>
                <a:spcPts val="1800"/>
              </a:spcBef>
              <a:buSzPct val="75000"/>
              <a:defRPr/>
            </a:pPr>
            <a:r>
              <a:rPr lang="en-GB" dirty="0" smtClean="0"/>
              <a:t>After projects in an industrial environment or an internship, many students get a job in a company</a:t>
            </a:r>
          </a:p>
          <a:p>
            <a:pPr>
              <a:lnSpc>
                <a:spcPct val="120000"/>
              </a:lnSpc>
              <a:spcBef>
                <a:spcPts val="1800"/>
              </a:spcBef>
              <a:buSzPct val="75000"/>
              <a:defRPr/>
            </a:pPr>
            <a:r>
              <a:rPr lang="en-GB" dirty="0" smtClean="0"/>
              <a:t>Some interns find permanent, paid employment with the organisations where they served as interns ― this can be also a significant benefit to the employer as experienced interns often need little or no training when they begin their regular employment</a:t>
            </a:r>
          </a:p>
          <a:p>
            <a:pPr>
              <a:lnSpc>
                <a:spcPct val="120000"/>
              </a:lnSpc>
              <a:spcBef>
                <a:spcPts val="1800"/>
              </a:spcBef>
              <a:buSzPct val="75000"/>
              <a:defRPr/>
            </a:pPr>
            <a:r>
              <a:rPr lang="en-GB" dirty="0" smtClean="0"/>
              <a:t>In general, the internships/projects have proved very good quality, with an excellent acceptance by industry and having achieved very good ratings, many with juries integrating professors and outside experts</a:t>
            </a:r>
            <a:endParaRPr lang="en-US" dirty="0" smtClean="0"/>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0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939"/>
            <a:ext cx="9144000" cy="6465864"/>
          </a:xfrm>
          <a:prstGeom prst="rect">
            <a:avLst/>
          </a:prstGeom>
        </p:spPr>
      </p:pic>
    </p:spTree>
    <p:extLst>
      <p:ext uri="{BB962C8B-B14F-4D97-AF65-F5344CB8AC3E}">
        <p14:creationId xmlns:p14="http://schemas.microsoft.com/office/powerpoint/2010/main" val="3328400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C2532C3-31CC-4B11-8889-C9C73377DDDE}" type="slidenum">
              <a:rPr lang="en-US" b="1" smtClean="0">
                <a:solidFill>
                  <a:schemeClr val="bg1">
                    <a:lumMod val="65000"/>
                  </a:schemeClr>
                </a:solidFill>
                <a:latin typeface="Trebuchet MS"/>
                <a:cs typeface="Trebuchet MS"/>
              </a:rPr>
              <a:pPr/>
              <a:t>34</a:t>
            </a:fld>
            <a:endParaRPr lang="en-US" b="1" dirty="0">
              <a:solidFill>
                <a:schemeClr val="bg1">
                  <a:lumMod val="65000"/>
                </a:schemeClr>
              </a:solidFill>
              <a:latin typeface="Trebuchet MS"/>
              <a:cs typeface="Trebuchet MS"/>
            </a:endParaRPr>
          </a:p>
        </p:txBody>
      </p:sp>
      <p:sp>
        <p:nvSpPr>
          <p:cNvPr id="8"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13" name="Rectângulo 12"/>
          <p:cNvSpPr/>
          <p:nvPr/>
        </p:nvSpPr>
        <p:spPr>
          <a:xfrm>
            <a:off x="600075" y="1200150"/>
            <a:ext cx="7943850" cy="3508653"/>
          </a:xfrm>
          <a:prstGeom prst="rect">
            <a:avLst/>
          </a:prstGeom>
        </p:spPr>
        <p:txBody>
          <a:bodyPr wrap="square">
            <a:spAutoFit/>
          </a:bodyPr>
          <a:lstStyle/>
          <a:p>
            <a:pPr>
              <a:spcBef>
                <a:spcPts val="2400"/>
              </a:spcBef>
            </a:pPr>
            <a:r>
              <a:rPr lang="en-US" sz="4000" b="1" dirty="0" smtClean="0">
                <a:solidFill>
                  <a:schemeClr val="bg1">
                    <a:lumMod val="65000"/>
                  </a:schemeClr>
                </a:solidFill>
                <a:cs typeface="Trebuchet MS"/>
              </a:rPr>
              <a:t>Enhancing Engineering Education through Academia Industry Cooperation at the Master’s Degree Level</a:t>
            </a:r>
            <a:r>
              <a:rPr lang="nl-NL" b="1" dirty="0" smtClean="0">
                <a:solidFill>
                  <a:schemeClr val="bg1">
                    <a:lumMod val="65000"/>
                  </a:schemeClr>
                </a:solidFill>
                <a:cs typeface="Trebuchet MS"/>
              </a:rPr>
              <a:t/>
            </a:r>
            <a:br>
              <a:rPr lang="nl-NL" b="1" dirty="0" smtClean="0">
                <a:solidFill>
                  <a:schemeClr val="bg1">
                    <a:lumMod val="65000"/>
                  </a:schemeClr>
                </a:solidFill>
                <a:cs typeface="Trebuchet MS"/>
              </a:rPr>
            </a:br>
            <a:endParaRPr lang="nl-NL" b="1" dirty="0" smtClean="0">
              <a:solidFill>
                <a:schemeClr val="bg1">
                  <a:lumMod val="65000"/>
                </a:schemeClr>
              </a:solidFill>
              <a:cs typeface="Trebuchet MS"/>
            </a:endParaRPr>
          </a:p>
          <a:p>
            <a:pPr>
              <a:spcBef>
                <a:spcPts val="2400"/>
              </a:spcBef>
            </a:pPr>
            <a:r>
              <a:rPr lang="nl-NL" sz="2400" b="1" dirty="0" smtClean="0">
                <a:cs typeface="Trebuchet MS"/>
              </a:rPr>
              <a:t>Fernando Maciel Barbosa – FEUP Porto – fmb@fe.up.pt</a:t>
            </a:r>
            <a:endParaRPr lang="pt-PT" sz="2400" dirty="0"/>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3</a:t>
            </a:r>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7054939" cy="5469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800" b="1" dirty="0" smtClean="0">
                <a:latin typeface="Trebuchet MS"/>
                <a:cs typeface="Trebuchet MS"/>
              </a:rPr>
              <a:t>Introduction</a:t>
            </a:r>
          </a:p>
        </p:txBody>
      </p:sp>
      <p:sp>
        <p:nvSpPr>
          <p:cNvPr id="11" name="Tekstvak 10"/>
          <p:cNvSpPr txBox="1"/>
          <p:nvPr/>
        </p:nvSpPr>
        <p:spPr>
          <a:xfrm>
            <a:off x="353096" y="1479773"/>
            <a:ext cx="8532000" cy="5016758"/>
          </a:xfrm>
          <a:prstGeom prst="rect">
            <a:avLst/>
          </a:prstGeom>
          <a:noFill/>
        </p:spPr>
        <p:txBody>
          <a:bodyPr wrap="square" rtlCol="0">
            <a:spAutoFit/>
          </a:bodyPr>
          <a:lstStyle/>
          <a:p>
            <a:pPr indent="-228600">
              <a:lnSpc>
                <a:spcPct val="125000"/>
              </a:lnSpc>
              <a:spcBef>
                <a:spcPts val="1200"/>
              </a:spcBef>
              <a:buSzPct val="75000"/>
              <a:defRPr/>
            </a:pPr>
            <a:r>
              <a:rPr lang="en-US" dirty="0" smtClean="0">
                <a:latin typeface="Trebuchet MS" pitchFamily="34" charset="0"/>
              </a:rPr>
              <a:t>The three degree programs objectives, competences, structure and organization, follow the Portuguese Law, the main principles of the Bologna Process and are in accordance with the Tuning project’s recommendations</a:t>
            </a:r>
          </a:p>
          <a:p>
            <a:pPr indent="-228600">
              <a:lnSpc>
                <a:spcPct val="125000"/>
              </a:lnSpc>
              <a:spcBef>
                <a:spcPts val="1800"/>
              </a:spcBef>
              <a:buSzPct val="75000"/>
              <a:defRPr/>
            </a:pPr>
            <a:r>
              <a:rPr lang="en-GB" dirty="0" smtClean="0">
                <a:latin typeface="Trebuchet MS" pitchFamily="34" charset="0"/>
              </a:rPr>
              <a:t>The cooperation between academia and industry produces interesting outcomes, bringing effective improvements into electrical engineering education</a:t>
            </a:r>
            <a:endParaRPr lang="pt-PT" dirty="0" smtClean="0">
              <a:latin typeface="Trebuchet MS" pitchFamily="34" charset="0"/>
            </a:endParaRPr>
          </a:p>
          <a:p>
            <a:pPr indent="-228600">
              <a:lnSpc>
                <a:spcPct val="125000"/>
              </a:lnSpc>
              <a:spcBef>
                <a:spcPts val="1800"/>
              </a:spcBef>
              <a:buSzPct val="75000"/>
              <a:defRPr/>
            </a:pPr>
            <a:r>
              <a:rPr lang="en-US" dirty="0" smtClean="0">
                <a:latin typeface="Trebuchet MS" pitchFamily="34" charset="0"/>
              </a:rPr>
              <a:t>The described collaborative projects share the following goals:</a:t>
            </a:r>
          </a:p>
          <a:p>
            <a:pPr marL="449263" indent="-268288">
              <a:lnSpc>
                <a:spcPct val="125000"/>
              </a:lnSpc>
              <a:spcBef>
                <a:spcPts val="600"/>
              </a:spcBef>
              <a:buSzPct val="100000"/>
              <a:buFont typeface="Arial" pitchFamily="34" charset="0"/>
              <a:buChar char="–"/>
              <a:defRPr/>
            </a:pPr>
            <a:r>
              <a:rPr lang="en-US" dirty="0" smtClean="0">
                <a:latin typeface="Trebuchet MS" pitchFamily="34" charset="0"/>
              </a:rPr>
              <a:t>enhancing the learning experience of students</a:t>
            </a:r>
          </a:p>
          <a:p>
            <a:pPr marL="449263" indent="-268288">
              <a:lnSpc>
                <a:spcPct val="125000"/>
              </a:lnSpc>
              <a:spcBef>
                <a:spcPts val="600"/>
              </a:spcBef>
              <a:buSzPct val="100000"/>
              <a:buFont typeface="Arial" pitchFamily="34" charset="0"/>
              <a:buChar char="–"/>
              <a:defRPr/>
            </a:pPr>
            <a:r>
              <a:rPr lang="en-US" dirty="0" smtClean="0">
                <a:latin typeface="Trebuchet MS" pitchFamily="34" charset="0"/>
              </a:rPr>
              <a:t>creation and dissemination of applied engineering knowledge</a:t>
            </a:r>
          </a:p>
          <a:p>
            <a:pPr marL="449263" indent="-268288">
              <a:lnSpc>
                <a:spcPct val="125000"/>
              </a:lnSpc>
              <a:spcBef>
                <a:spcPts val="600"/>
              </a:spcBef>
              <a:buSzPct val="100000"/>
              <a:buFont typeface="Arial" pitchFamily="34" charset="0"/>
              <a:buChar char="–"/>
              <a:defRPr/>
            </a:pPr>
            <a:r>
              <a:rPr lang="en-US" dirty="0" smtClean="0">
                <a:latin typeface="Trebuchet MS" pitchFamily="34" charset="0"/>
              </a:rPr>
              <a:t>contributing for the generation of high value in industry and institutions</a:t>
            </a:r>
          </a:p>
          <a:p>
            <a:pPr marL="449263" indent="-268288">
              <a:lnSpc>
                <a:spcPct val="125000"/>
              </a:lnSpc>
              <a:spcBef>
                <a:spcPts val="600"/>
              </a:spcBef>
              <a:buSzPct val="100000"/>
              <a:buFont typeface="Arial" pitchFamily="34" charset="0"/>
              <a:buChar char="–"/>
              <a:defRPr/>
            </a:pPr>
            <a:r>
              <a:rPr lang="en-US" dirty="0" smtClean="0">
                <a:latin typeface="Trebuchet MS" pitchFamily="34" charset="0"/>
              </a:rPr>
              <a:t>pursuing the qualification of individuals with a high level of scientific, technical and cultural education</a:t>
            </a: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7"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4</a:t>
            </a:r>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7054939" cy="5469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800" b="1" dirty="0" smtClean="0">
                <a:latin typeface="Trebuchet MS"/>
                <a:cs typeface="Trebuchet MS"/>
              </a:rPr>
              <a:t>Introduction</a:t>
            </a:r>
          </a:p>
        </p:txBody>
      </p:sp>
      <p:sp>
        <p:nvSpPr>
          <p:cNvPr id="11" name="Tekstvak 10"/>
          <p:cNvSpPr txBox="1"/>
          <p:nvPr/>
        </p:nvSpPr>
        <p:spPr>
          <a:xfrm>
            <a:off x="353096" y="1479773"/>
            <a:ext cx="8352000" cy="4708981"/>
          </a:xfrm>
          <a:prstGeom prst="rect">
            <a:avLst/>
          </a:prstGeom>
          <a:noFill/>
        </p:spPr>
        <p:txBody>
          <a:bodyPr wrap="square" rtlCol="0">
            <a:spAutoFit/>
          </a:bodyPr>
          <a:lstStyle/>
          <a:p>
            <a:pPr indent="-228600">
              <a:lnSpc>
                <a:spcPct val="125000"/>
              </a:lnSpc>
              <a:spcBef>
                <a:spcPts val="1200"/>
              </a:spcBef>
              <a:buSzPct val="75000"/>
              <a:defRPr/>
            </a:pPr>
            <a:r>
              <a:rPr lang="en-US" dirty="0" smtClean="0">
                <a:latin typeface="Trebuchet MS" pitchFamily="34" charset="0"/>
              </a:rPr>
              <a:t>Engineers are increasingly engaged in international projects, including service in multinational teams at different points around the globe, collaborating in a real-time common projects</a:t>
            </a:r>
          </a:p>
          <a:p>
            <a:pPr indent="-228600">
              <a:lnSpc>
                <a:spcPct val="125000"/>
              </a:lnSpc>
              <a:spcBef>
                <a:spcPts val="1200"/>
              </a:spcBef>
              <a:buSzPct val="75000"/>
              <a:defRPr/>
            </a:pPr>
            <a:r>
              <a:rPr lang="en-US" dirty="0" smtClean="0">
                <a:latin typeface="Trebuchet MS" pitchFamily="34" charset="0"/>
              </a:rPr>
              <a:t>Effective collaboration requires not only the ability of participants to communicate in a common language, but also the assurance of a common level of technical understanding</a:t>
            </a:r>
          </a:p>
          <a:p>
            <a:pPr indent="-228600">
              <a:lnSpc>
                <a:spcPct val="125000"/>
              </a:lnSpc>
              <a:spcBef>
                <a:spcPts val="1200"/>
              </a:spcBef>
              <a:buSzPct val="75000"/>
              <a:defRPr/>
            </a:pPr>
            <a:r>
              <a:rPr lang="en-GB" dirty="0" smtClean="0"/>
              <a:t>To meet these new challenges the students are incentivise to prepare their dissertations and projects in the industry or to get an internship</a:t>
            </a:r>
          </a:p>
          <a:p>
            <a:pPr indent="-228600">
              <a:lnSpc>
                <a:spcPct val="125000"/>
              </a:lnSpc>
              <a:spcBef>
                <a:spcPts val="1200"/>
              </a:spcBef>
              <a:buSzPct val="75000"/>
              <a:defRPr/>
            </a:pPr>
            <a:r>
              <a:rPr lang="en-GB" dirty="0" smtClean="0"/>
              <a:t>From the engineering perspective, the dissertations in an industrial environment or the internships are vital in order to integrate the students in the modern and international engineering world, namely if the internship is abroad</a:t>
            </a:r>
            <a:endParaRPr lang="en-US" dirty="0" smtClean="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4"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5</a:t>
            </a:r>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7054939" cy="5469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rebuchet MS"/>
              </a:rPr>
              <a:t>Higher Education System in Portugal</a:t>
            </a:r>
          </a:p>
        </p:txBody>
      </p:sp>
      <p:sp>
        <p:nvSpPr>
          <p:cNvPr id="11" name="Tekstvak 10"/>
          <p:cNvSpPr txBox="1"/>
          <p:nvPr/>
        </p:nvSpPr>
        <p:spPr>
          <a:xfrm>
            <a:off x="353096" y="1479773"/>
            <a:ext cx="8352000" cy="4785926"/>
          </a:xfrm>
          <a:prstGeom prst="rect">
            <a:avLst/>
          </a:prstGeom>
          <a:noFill/>
        </p:spPr>
        <p:txBody>
          <a:bodyPr wrap="square" rtlCol="0">
            <a:spAutoFit/>
          </a:bodyPr>
          <a:lstStyle/>
          <a:p>
            <a:pPr indent="-228600">
              <a:lnSpc>
                <a:spcPct val="125000"/>
              </a:lnSpc>
              <a:spcBef>
                <a:spcPts val="1200"/>
              </a:spcBef>
              <a:buSzPct val="75000"/>
              <a:defRPr/>
            </a:pPr>
            <a:r>
              <a:rPr lang="en-US" dirty="0" smtClean="0">
                <a:latin typeface="Trebuchet MS" pitchFamily="34" charset="0"/>
              </a:rPr>
              <a:t>From the late 1970s Portugal has a binary Higher Education system, with Universities and Polytechnics</a:t>
            </a:r>
          </a:p>
          <a:p>
            <a:pPr indent="-228600">
              <a:lnSpc>
                <a:spcPct val="125000"/>
              </a:lnSpc>
              <a:spcBef>
                <a:spcPts val="1200"/>
              </a:spcBef>
              <a:buSzPct val="75000"/>
              <a:defRPr/>
            </a:pPr>
            <a:r>
              <a:rPr lang="en-US" dirty="0" smtClean="0">
                <a:latin typeface="Trebuchet MS" pitchFamily="34" charset="0"/>
              </a:rPr>
              <a:t>In March 2006 the government published the long awaited law reforming the Portuguese HE degree system in accordance with the Bologna process, introducing namely the </a:t>
            </a:r>
            <a:r>
              <a:rPr lang="en-US" dirty="0" err="1" smtClean="0">
                <a:latin typeface="Trebuchet MS" pitchFamily="34" charset="0"/>
              </a:rPr>
              <a:t>ECTS</a:t>
            </a:r>
            <a:endParaRPr lang="en-US" dirty="0" smtClean="0">
              <a:latin typeface="Trebuchet MS" pitchFamily="34" charset="0"/>
            </a:endParaRPr>
          </a:p>
          <a:p>
            <a:pPr indent="-228600">
              <a:lnSpc>
                <a:spcPct val="125000"/>
              </a:lnSpc>
              <a:spcBef>
                <a:spcPts val="1200"/>
              </a:spcBef>
              <a:buSzPct val="75000"/>
              <a:defRPr/>
            </a:pPr>
            <a:r>
              <a:rPr lang="en-US" dirty="0" smtClean="0">
                <a:latin typeface="Trebuchet MS" pitchFamily="34" charset="0"/>
              </a:rPr>
              <a:t>The new three-cycle degree system is:</a:t>
            </a:r>
          </a:p>
          <a:p>
            <a:pPr marL="449263" indent="-268288">
              <a:lnSpc>
                <a:spcPct val="125000"/>
              </a:lnSpc>
              <a:spcBef>
                <a:spcPts val="600"/>
              </a:spcBef>
              <a:buSzPct val="100000"/>
              <a:buFont typeface="Arial" pitchFamily="34" charset="0"/>
              <a:buChar char="–"/>
              <a:defRPr/>
            </a:pPr>
            <a:r>
              <a:rPr lang="en-US" i="1" dirty="0" err="1" smtClean="0">
                <a:latin typeface="Trebuchet MS" pitchFamily="34" charset="0"/>
              </a:rPr>
              <a:t>Licenciatura</a:t>
            </a:r>
            <a:r>
              <a:rPr lang="en-US" dirty="0" smtClean="0">
                <a:latin typeface="Trebuchet MS" pitchFamily="34" charset="0"/>
              </a:rPr>
              <a:t> of a duration of 3 years of full-time study (180 </a:t>
            </a:r>
            <a:r>
              <a:rPr lang="en-US" dirty="0" err="1" smtClean="0">
                <a:latin typeface="Trebuchet MS" pitchFamily="34" charset="0"/>
              </a:rPr>
              <a:t>ECTS</a:t>
            </a:r>
            <a:r>
              <a:rPr lang="en-US" dirty="0" smtClean="0">
                <a:latin typeface="Trebuchet MS" pitchFamily="34" charset="0"/>
              </a:rPr>
              <a:t>), offered both by Universities and Polytechnics</a:t>
            </a:r>
          </a:p>
          <a:p>
            <a:pPr marL="449263" indent="-268288">
              <a:lnSpc>
                <a:spcPct val="125000"/>
              </a:lnSpc>
              <a:spcBef>
                <a:spcPts val="600"/>
              </a:spcBef>
              <a:buSzPct val="100000"/>
              <a:buFont typeface="Arial" pitchFamily="34" charset="0"/>
              <a:buChar char="–"/>
              <a:defRPr/>
            </a:pPr>
            <a:r>
              <a:rPr lang="en-US" i="1" dirty="0" err="1" smtClean="0">
                <a:latin typeface="Trebuchet MS" pitchFamily="34" charset="0"/>
              </a:rPr>
              <a:t>Mestrado</a:t>
            </a:r>
            <a:r>
              <a:rPr lang="en-US" dirty="0" smtClean="0">
                <a:latin typeface="Trebuchet MS" pitchFamily="34" charset="0"/>
              </a:rPr>
              <a:t> (M.Sc.), of a 2 year duration (120 </a:t>
            </a:r>
            <a:r>
              <a:rPr lang="en-US" dirty="0" err="1" smtClean="0">
                <a:latin typeface="Trebuchet MS" pitchFamily="34" charset="0"/>
              </a:rPr>
              <a:t>ECTS</a:t>
            </a:r>
            <a:r>
              <a:rPr lang="en-US" dirty="0" smtClean="0">
                <a:latin typeface="Trebuchet MS" pitchFamily="34" charset="0"/>
              </a:rPr>
              <a:t>), of which at least 35% (42 </a:t>
            </a:r>
            <a:r>
              <a:rPr lang="en-US" dirty="0" err="1" smtClean="0">
                <a:latin typeface="Trebuchet MS" pitchFamily="34" charset="0"/>
              </a:rPr>
              <a:t>ECTS</a:t>
            </a:r>
            <a:r>
              <a:rPr lang="en-US" dirty="0" smtClean="0">
                <a:latin typeface="Trebuchet MS" pitchFamily="34" charset="0"/>
              </a:rPr>
              <a:t>) are dedicated to work on a dissertation/project/internship</a:t>
            </a:r>
          </a:p>
          <a:p>
            <a:pPr marL="449263" indent="-268288">
              <a:lnSpc>
                <a:spcPct val="125000"/>
              </a:lnSpc>
              <a:spcBef>
                <a:spcPts val="600"/>
              </a:spcBef>
              <a:buSzPct val="100000"/>
              <a:buFont typeface="Arial" pitchFamily="34" charset="0"/>
              <a:buChar char="–"/>
              <a:defRPr/>
            </a:pPr>
            <a:r>
              <a:rPr lang="en-US" i="1" dirty="0" err="1" smtClean="0">
                <a:latin typeface="Trebuchet MS" pitchFamily="34" charset="0"/>
              </a:rPr>
              <a:t>Doutoramento</a:t>
            </a:r>
            <a:r>
              <a:rPr lang="en-US" dirty="0" smtClean="0">
                <a:latin typeface="Trebuchet MS" pitchFamily="34" charset="0"/>
              </a:rPr>
              <a:t> (Ph.D.), of which the first year can consist of course modules</a:t>
            </a: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4"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6</a:t>
            </a:r>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7054939" cy="5469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rebuchet MS"/>
              </a:rPr>
              <a:t>Higher Education System in Portugal</a:t>
            </a:r>
          </a:p>
        </p:txBody>
      </p:sp>
      <p:sp>
        <p:nvSpPr>
          <p:cNvPr id="11" name="Tekstvak 10"/>
          <p:cNvSpPr txBox="1"/>
          <p:nvPr/>
        </p:nvSpPr>
        <p:spPr>
          <a:xfrm>
            <a:off x="353096" y="1479773"/>
            <a:ext cx="8316000" cy="5100563"/>
          </a:xfrm>
          <a:prstGeom prst="rect">
            <a:avLst/>
          </a:prstGeom>
          <a:noFill/>
        </p:spPr>
        <p:txBody>
          <a:bodyPr wrap="square" rtlCol="0">
            <a:spAutoFit/>
          </a:bodyPr>
          <a:lstStyle/>
          <a:p>
            <a:pPr indent="-228600">
              <a:lnSpc>
                <a:spcPct val="120000"/>
              </a:lnSpc>
              <a:spcBef>
                <a:spcPts val="1000"/>
              </a:spcBef>
              <a:buSzPct val="75000"/>
              <a:defRPr/>
            </a:pPr>
            <a:r>
              <a:rPr lang="en-US" dirty="0" smtClean="0">
                <a:latin typeface="Trebuchet MS" pitchFamily="34" charset="0"/>
              </a:rPr>
              <a:t>The </a:t>
            </a:r>
            <a:r>
              <a:rPr lang="en-US" i="1" dirty="0" err="1" smtClean="0">
                <a:latin typeface="Trebuchet MS" pitchFamily="34" charset="0"/>
              </a:rPr>
              <a:t>Mestrado</a:t>
            </a:r>
            <a:r>
              <a:rPr lang="en-US" dirty="0" smtClean="0">
                <a:latin typeface="Trebuchet MS" pitchFamily="34" charset="0"/>
              </a:rPr>
              <a:t> (Master Course) can be conferred both by Universities and Polytechnics</a:t>
            </a:r>
          </a:p>
          <a:p>
            <a:pPr indent="-228600">
              <a:lnSpc>
                <a:spcPct val="120000"/>
              </a:lnSpc>
              <a:spcBef>
                <a:spcPts val="1000"/>
              </a:spcBef>
              <a:buSzPct val="75000"/>
              <a:defRPr/>
            </a:pPr>
            <a:r>
              <a:rPr lang="en-US" dirty="0" smtClean="0">
                <a:latin typeface="Trebuchet MS" pitchFamily="34" charset="0"/>
              </a:rPr>
              <a:t>The law allows also Universities, not Polytechnics, to offer Integrated Master programs of 300 </a:t>
            </a:r>
            <a:r>
              <a:rPr lang="en-US" dirty="0" err="1" smtClean="0">
                <a:latin typeface="Trebuchet MS" pitchFamily="34" charset="0"/>
              </a:rPr>
              <a:t>ECTS</a:t>
            </a:r>
            <a:r>
              <a:rPr lang="en-US" dirty="0" smtClean="0">
                <a:latin typeface="Trebuchet MS" pitchFamily="34" charset="0"/>
              </a:rPr>
              <a:t> </a:t>
            </a:r>
            <a:r>
              <a:rPr lang="en-GB" dirty="0" smtClean="0"/>
              <a:t>in areas where, according to EU rules or to established tradition in the EU, access to a profession requires such a length of studies (</a:t>
            </a:r>
            <a:r>
              <a:rPr lang="en-US" dirty="0" smtClean="0">
                <a:latin typeface="Trebuchet MS" pitchFamily="34" charset="0"/>
              </a:rPr>
              <a:t>Medicine, Architecture and in the more traditional Engineering areas)</a:t>
            </a:r>
          </a:p>
          <a:p>
            <a:pPr indent="-228600">
              <a:lnSpc>
                <a:spcPct val="120000"/>
              </a:lnSpc>
              <a:spcBef>
                <a:spcPts val="1000"/>
              </a:spcBef>
              <a:buSzPct val="75000"/>
              <a:defRPr/>
            </a:pPr>
            <a:r>
              <a:rPr lang="en-US" dirty="0" smtClean="0">
                <a:latin typeface="Trebuchet MS" pitchFamily="34" charset="0"/>
              </a:rPr>
              <a:t>The </a:t>
            </a:r>
            <a:r>
              <a:rPr lang="en-US" i="1" dirty="0" err="1" smtClean="0">
                <a:latin typeface="Trebuchet MS" pitchFamily="34" charset="0"/>
              </a:rPr>
              <a:t>Doutoramento</a:t>
            </a:r>
            <a:r>
              <a:rPr lang="en-US" dirty="0" smtClean="0">
                <a:latin typeface="Trebuchet MS" pitchFamily="34" charset="0"/>
              </a:rPr>
              <a:t> can only be conferred by Universities, subject to the requirement that the institutions have a consistent and high-quality R&amp;D track-record in the area of </a:t>
            </a:r>
            <a:r>
              <a:rPr lang="en-GB" dirty="0" smtClean="0">
                <a:latin typeface="Trebuchet MS" pitchFamily="34" charset="0"/>
              </a:rPr>
              <a:t>speciality</a:t>
            </a:r>
          </a:p>
          <a:p>
            <a:pPr indent="-228600">
              <a:lnSpc>
                <a:spcPct val="120000"/>
              </a:lnSpc>
              <a:spcBef>
                <a:spcPts val="1000"/>
              </a:spcBef>
              <a:buSzPct val="75000"/>
              <a:defRPr/>
            </a:pPr>
            <a:r>
              <a:rPr lang="en-US" dirty="0" smtClean="0">
                <a:latin typeface="Trebuchet MS" pitchFamily="34" charset="0"/>
              </a:rPr>
              <a:t>Agency for Assessment and Accreditation of Higher Education (“A3ES”): the mission of A3ES is to contribute to improving the quality of Portuguese higher education, through the assessment and accreditation of higher education institutions and their study </a:t>
            </a:r>
            <a:r>
              <a:rPr lang="en-US" dirty="0" err="1" smtClean="0">
                <a:latin typeface="Trebuchet MS" pitchFamily="34" charset="0"/>
              </a:rPr>
              <a:t>programmes</a:t>
            </a:r>
            <a:r>
              <a:rPr lang="en-US" dirty="0" smtClean="0">
                <a:latin typeface="Trebuchet MS" pitchFamily="34" charset="0"/>
              </a:rPr>
              <a:t>, and to ensure the integration of Portugal in the European quality assurance system of higher education</a:t>
            </a:r>
            <a:endParaRPr lang="en-GB" dirty="0" smtClean="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4"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rrowheads="1"/>
          </p:cNvPicPr>
          <p:nvPr/>
        </p:nvPicPr>
        <p:blipFill>
          <a:blip r:embed="rId2"/>
          <a:srcRect/>
          <a:stretch>
            <a:fillRect/>
          </a:stretch>
        </p:blipFill>
        <p:spPr bwMode="auto">
          <a:xfrm>
            <a:off x="860870" y="1350377"/>
            <a:ext cx="7422261" cy="5297234"/>
          </a:xfrm>
          <a:prstGeom prst="rect">
            <a:avLst/>
          </a:prstGeom>
          <a:noFill/>
          <a:ln w="9525">
            <a:noFill/>
            <a:miter lim="800000"/>
            <a:headEnd/>
            <a:tailEnd/>
          </a:ln>
        </p:spPr>
      </p:pic>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7</a:t>
            </a:r>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7054939" cy="5469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cs typeface="Trebuchet MS"/>
              </a:rPr>
              <a:t>Higher Education System in Portugal</a:t>
            </a: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sp>
        <p:nvSpPr>
          <p:cNvPr id="14"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3"/>
          <p:cNvSpPr>
            <a:spLocks noGrp="1"/>
          </p:cNvSpPr>
          <p:nvPr>
            <p:ph type="sldNum" sz="quarter" idx="12"/>
          </p:nvPr>
        </p:nvSpPr>
        <p:spPr>
          <a:xfrm>
            <a:off x="4282965" y="295382"/>
            <a:ext cx="672661" cy="365125"/>
          </a:xfrm>
        </p:spPr>
        <p:txBody>
          <a:bodyPr/>
          <a:lstStyle/>
          <a:p>
            <a:r>
              <a:rPr lang="en-US" b="1" dirty="0" smtClean="0">
                <a:solidFill>
                  <a:schemeClr val="bg1">
                    <a:lumMod val="65000"/>
                  </a:schemeClr>
                </a:solidFill>
                <a:latin typeface="Trebuchet MS"/>
                <a:cs typeface="Trebuchet MS"/>
              </a:rPr>
              <a:t>p. </a:t>
            </a:r>
            <a:fld id="{38F023AF-EB8C-4B03-BF87-D028FC544A09}" type="slidenum">
              <a:rPr lang="en-US" b="1" smtClean="0">
                <a:solidFill>
                  <a:schemeClr val="bg1">
                    <a:lumMod val="65000"/>
                  </a:schemeClr>
                </a:solidFill>
                <a:latin typeface="Trebuchet MS"/>
                <a:cs typeface="Trebuchet MS"/>
              </a:rPr>
              <a:pPr/>
              <a:t>8</a:t>
            </a:fld>
            <a:endParaRPr lang="en-US" b="1" dirty="0">
              <a:solidFill>
                <a:schemeClr val="bg1">
                  <a:lumMod val="65000"/>
                </a:schemeClr>
              </a:solidFill>
              <a:latin typeface="Trebuchet MS"/>
              <a:cs typeface="Trebuchet MS"/>
            </a:endParaRPr>
          </a:p>
        </p:txBody>
      </p:sp>
      <p:pic>
        <p:nvPicPr>
          <p:cNvPr id="9" name="Afbeelding 8" descr="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41" y="345492"/>
            <a:ext cx="730511" cy="309133"/>
          </a:xfrm>
          <a:prstGeom prst="rect">
            <a:avLst/>
          </a:prstGeom>
        </p:spPr>
      </p:pic>
      <p:sp>
        <p:nvSpPr>
          <p:cNvPr id="10" name="Titel 1"/>
          <p:cNvSpPr txBox="1">
            <a:spLocks/>
          </p:cNvSpPr>
          <p:nvPr/>
        </p:nvSpPr>
        <p:spPr>
          <a:xfrm>
            <a:off x="353096" y="932849"/>
            <a:ext cx="8316000" cy="546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cs typeface="Trebuchet MS"/>
              </a:rPr>
              <a:t>Faculty of Engineering of the University of Porto </a:t>
            </a:r>
          </a:p>
        </p:txBody>
      </p:sp>
      <p:sp>
        <p:nvSpPr>
          <p:cNvPr id="11" name="Tekstvak 10"/>
          <p:cNvSpPr txBox="1"/>
          <p:nvPr/>
        </p:nvSpPr>
        <p:spPr>
          <a:xfrm>
            <a:off x="353095" y="1479773"/>
            <a:ext cx="8523485" cy="5002908"/>
          </a:xfrm>
          <a:prstGeom prst="rect">
            <a:avLst/>
          </a:prstGeom>
          <a:noFill/>
        </p:spPr>
        <p:txBody>
          <a:bodyPr wrap="square" rtlCol="0">
            <a:spAutoFit/>
          </a:bodyPr>
          <a:lstStyle/>
          <a:p>
            <a:pPr algn="ctr">
              <a:defRPr/>
            </a:pPr>
            <a:r>
              <a:rPr lang="en-US" sz="2200" b="1" dirty="0" smtClean="0">
                <a:latin typeface="+mj-lt"/>
                <a:ea typeface="+mj-ea"/>
                <a:cs typeface="Trebuchet MS"/>
              </a:rPr>
              <a:t>Electrical and Computers Engineering Master </a:t>
            </a:r>
            <a:endParaRPr lang="pt-PT" sz="2200" b="1" dirty="0" smtClean="0">
              <a:latin typeface="+mj-lt"/>
              <a:ea typeface="+mj-ea"/>
              <a:cs typeface="Trebuchet MS"/>
            </a:endParaRPr>
          </a:p>
          <a:p>
            <a:pPr>
              <a:lnSpc>
                <a:spcPct val="120000"/>
              </a:lnSpc>
              <a:spcBef>
                <a:spcPts val="1200"/>
              </a:spcBef>
              <a:buSzPct val="75000"/>
              <a:defRPr/>
            </a:pPr>
            <a:r>
              <a:rPr lang="en-US" dirty="0" smtClean="0">
                <a:latin typeface="Trebuchet MS" pitchFamily="34" charset="0"/>
              </a:rPr>
              <a:t>The Faculty of Engineering of the University of Porto (</a:t>
            </a:r>
            <a:r>
              <a:rPr lang="en-US" dirty="0" err="1" smtClean="0">
                <a:latin typeface="Trebuchet MS" pitchFamily="34" charset="0"/>
              </a:rPr>
              <a:t>FEUP</a:t>
            </a:r>
            <a:r>
              <a:rPr lang="en-US" dirty="0" smtClean="0">
                <a:latin typeface="Trebuchet MS" pitchFamily="34" charset="0"/>
              </a:rPr>
              <a:t>) offers an Integrated Master in Electrical and Computer Engineering that lasts five years and is organized in three major specialization areas:</a:t>
            </a:r>
          </a:p>
          <a:p>
            <a:pPr marL="446088" indent="-180975">
              <a:lnSpc>
                <a:spcPct val="120000"/>
              </a:lnSpc>
              <a:spcBef>
                <a:spcPts val="3000"/>
              </a:spcBef>
              <a:buSzPct val="100000"/>
              <a:buFont typeface="Arial" pitchFamily="34" charset="0"/>
              <a:buChar char="•"/>
              <a:defRPr/>
            </a:pPr>
            <a:r>
              <a:rPr lang="en-US" dirty="0" smtClean="0">
                <a:latin typeface="Trebuchet MS" pitchFamily="34" charset="0"/>
              </a:rPr>
              <a:t>Telecommunications</a:t>
            </a:r>
          </a:p>
          <a:p>
            <a:pPr marL="446088" indent="-180975">
              <a:lnSpc>
                <a:spcPct val="120000"/>
              </a:lnSpc>
              <a:spcBef>
                <a:spcPts val="5400"/>
              </a:spcBef>
              <a:buSzPct val="100000"/>
              <a:buFont typeface="Arial" pitchFamily="34" charset="0"/>
              <a:buChar char="•"/>
              <a:defRPr/>
            </a:pPr>
            <a:r>
              <a:rPr lang="en-US" dirty="0" smtClean="0">
                <a:latin typeface="Trebuchet MS" pitchFamily="34" charset="0"/>
              </a:rPr>
              <a:t>Automation</a:t>
            </a:r>
          </a:p>
          <a:p>
            <a:pPr marL="446088" indent="-180975">
              <a:lnSpc>
                <a:spcPct val="120000"/>
              </a:lnSpc>
              <a:spcBef>
                <a:spcPts val="6000"/>
              </a:spcBef>
              <a:buSzPct val="100000"/>
              <a:buFont typeface="Arial" pitchFamily="34" charset="0"/>
              <a:buChar char="•"/>
              <a:defRPr/>
            </a:pPr>
            <a:r>
              <a:rPr lang="en-US" dirty="0" smtClean="0">
                <a:latin typeface="Trebuchet MS" pitchFamily="34" charset="0"/>
              </a:rPr>
              <a:t>Energy</a:t>
            </a:r>
            <a:endParaRPr lang="pt-PT" dirty="0" smtClean="0">
              <a:latin typeface="Trebuchet MS" pitchFamily="34" charset="0"/>
            </a:endParaRPr>
          </a:p>
          <a:p>
            <a:pPr indent="-228600">
              <a:lnSpc>
                <a:spcPct val="125000"/>
              </a:lnSpc>
              <a:spcBef>
                <a:spcPts val="1800"/>
              </a:spcBef>
              <a:buSzPct val="75000"/>
              <a:defRPr/>
            </a:pPr>
            <a:endParaRPr lang="en-GB" dirty="0" smtClean="0">
              <a:latin typeface="Trebuchet MS" pitchFamily="34" charset="0"/>
            </a:endParaRPr>
          </a:p>
        </p:txBody>
      </p:sp>
      <p:sp>
        <p:nvSpPr>
          <p:cNvPr id="13" name="Rechthoek 12"/>
          <p:cNvSpPr/>
          <p:nvPr/>
        </p:nvSpPr>
        <p:spPr>
          <a:xfrm>
            <a:off x="2785241" y="1042276"/>
            <a:ext cx="5920828" cy="53865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0"/>
          <p:cNvSpPr txBox="1"/>
          <p:nvPr/>
        </p:nvSpPr>
        <p:spPr>
          <a:xfrm>
            <a:off x="1009990" y="353982"/>
            <a:ext cx="1567545" cy="261610"/>
          </a:xfrm>
          <a:prstGeom prst="rect">
            <a:avLst/>
          </a:prstGeom>
          <a:noFill/>
        </p:spPr>
        <p:txBody>
          <a:bodyPr wrap="square" rtlCol="0">
            <a:spAutoFit/>
          </a:bodyPr>
          <a:lstStyle/>
          <a:p>
            <a:r>
              <a:rPr lang="nl-NL" sz="1100" b="1" dirty="0" smtClean="0">
                <a:solidFill>
                  <a:schemeClr val="bg1">
                    <a:lumMod val="65000"/>
                  </a:schemeClr>
                </a:solidFill>
                <a:latin typeface="Trebuchet MS"/>
                <a:cs typeface="Trebuchet MS"/>
              </a:rPr>
              <a:t>- event</a:t>
            </a:r>
            <a:endParaRPr lang="nl-NL" sz="1100" b="1" dirty="0">
              <a:solidFill>
                <a:schemeClr val="bg1">
                  <a:lumMod val="65000"/>
                </a:schemeClr>
              </a:solidFill>
              <a:latin typeface="Trebuchet MS"/>
              <a:cs typeface="Trebuchet MS"/>
            </a:endParaRPr>
          </a:p>
        </p:txBody>
      </p:sp>
      <p:grpSp>
        <p:nvGrpSpPr>
          <p:cNvPr id="14" name="Grupo 19"/>
          <p:cNvGrpSpPr>
            <a:grpSpLocks/>
          </p:cNvGrpSpPr>
          <p:nvPr/>
        </p:nvGrpSpPr>
        <p:grpSpPr bwMode="auto">
          <a:xfrm>
            <a:off x="3266509" y="3175988"/>
            <a:ext cx="3657600" cy="792163"/>
            <a:chOff x="5601859" y="3754771"/>
            <a:chExt cx="2699645" cy="792000"/>
          </a:xfrm>
        </p:grpSpPr>
        <p:pic>
          <p:nvPicPr>
            <p:cNvPr id="15" name="Picture 11" descr="http://www.kendrickandkendrick.com/wp-content/uploads/2011/08/telecommunications.jpg">
              <a:hlinkClick r:id="rId3"/>
            </p:cNvPr>
            <p:cNvPicPr>
              <a:picLocks noChangeAspect="1" noChangeArrowheads="1"/>
            </p:cNvPicPr>
            <p:nvPr/>
          </p:nvPicPr>
          <p:blipFill>
            <a:blip r:embed="rId4"/>
            <a:srcRect l="2377" t="4395" r="4160" b="5859"/>
            <a:stretch>
              <a:fillRect/>
            </a:stretch>
          </p:blipFill>
          <p:spPr bwMode="auto">
            <a:xfrm>
              <a:off x="5601859" y="3754771"/>
              <a:ext cx="2031095" cy="792000"/>
            </a:xfrm>
            <a:prstGeom prst="rect">
              <a:avLst/>
            </a:prstGeom>
            <a:noFill/>
            <a:ln w="9525">
              <a:noFill/>
              <a:miter lim="800000"/>
              <a:headEnd/>
              <a:tailEnd/>
            </a:ln>
          </p:spPr>
        </p:pic>
        <p:pic>
          <p:nvPicPr>
            <p:cNvPr id="16" name="Picture 17" descr="http://logistics.avnet.com/webReporting/Assets/telecommunications.jpg"/>
            <p:cNvPicPr>
              <a:picLocks noChangeAspect="1" noChangeArrowheads="1"/>
            </p:cNvPicPr>
            <p:nvPr/>
          </p:nvPicPr>
          <p:blipFill>
            <a:blip r:embed="rId5"/>
            <a:srcRect/>
            <a:stretch>
              <a:fillRect/>
            </a:stretch>
          </p:blipFill>
          <p:spPr bwMode="auto">
            <a:xfrm>
              <a:off x="7509504" y="3754771"/>
              <a:ext cx="792000" cy="792000"/>
            </a:xfrm>
            <a:prstGeom prst="rect">
              <a:avLst/>
            </a:prstGeom>
            <a:noFill/>
            <a:ln w="9525">
              <a:noFill/>
              <a:miter lim="800000"/>
              <a:headEnd/>
              <a:tailEnd/>
            </a:ln>
          </p:spPr>
        </p:pic>
      </p:grpSp>
      <p:grpSp>
        <p:nvGrpSpPr>
          <p:cNvPr id="17" name="Grupo 18"/>
          <p:cNvGrpSpPr>
            <a:grpSpLocks noChangeAspect="1"/>
          </p:cNvGrpSpPr>
          <p:nvPr/>
        </p:nvGrpSpPr>
        <p:grpSpPr bwMode="auto">
          <a:xfrm>
            <a:off x="3266509" y="4211398"/>
            <a:ext cx="3657600" cy="792163"/>
            <a:chOff x="4925792" y="4653516"/>
            <a:chExt cx="3246306" cy="792000"/>
          </a:xfrm>
        </p:grpSpPr>
        <p:pic>
          <p:nvPicPr>
            <p:cNvPr id="18" name="Picture 19" descr="http://www.machineryautomation.com.au/wp-content/uploads/2012/01/Industrial-Robotics.jpg">
              <a:hlinkClick r:id="rId6"/>
            </p:cNvPr>
            <p:cNvPicPr>
              <a:picLocks noChangeAspect="1" noChangeArrowheads="1"/>
            </p:cNvPicPr>
            <p:nvPr/>
          </p:nvPicPr>
          <p:blipFill>
            <a:blip r:embed="rId7"/>
            <a:srcRect/>
            <a:stretch>
              <a:fillRect/>
            </a:stretch>
          </p:blipFill>
          <p:spPr bwMode="auto">
            <a:xfrm>
              <a:off x="4925792" y="4653516"/>
              <a:ext cx="1019725" cy="792000"/>
            </a:xfrm>
            <a:prstGeom prst="rect">
              <a:avLst/>
            </a:prstGeom>
            <a:noFill/>
            <a:ln w="9525">
              <a:noFill/>
              <a:miter lim="800000"/>
              <a:headEnd/>
              <a:tailEnd/>
            </a:ln>
          </p:spPr>
        </p:pic>
        <p:pic>
          <p:nvPicPr>
            <p:cNvPr id="19" name="Picture 21" descr="http://blog.robotiq.com/Portals/13401/images/1115_China_robots_630x420.jpg">
              <a:hlinkClick r:id="rId8"/>
            </p:cNvPr>
            <p:cNvPicPr>
              <a:picLocks noChangeAspect="1" noChangeArrowheads="1"/>
            </p:cNvPicPr>
            <p:nvPr/>
          </p:nvPicPr>
          <p:blipFill>
            <a:blip r:embed="rId9"/>
            <a:srcRect/>
            <a:stretch>
              <a:fillRect/>
            </a:stretch>
          </p:blipFill>
          <p:spPr bwMode="auto">
            <a:xfrm>
              <a:off x="5925252" y="4653516"/>
              <a:ext cx="1189008" cy="792000"/>
            </a:xfrm>
            <a:prstGeom prst="rect">
              <a:avLst/>
            </a:prstGeom>
            <a:noFill/>
            <a:ln w="9525">
              <a:noFill/>
              <a:miter lim="800000"/>
              <a:headEnd/>
              <a:tailEnd/>
            </a:ln>
          </p:spPr>
        </p:pic>
        <p:pic>
          <p:nvPicPr>
            <p:cNvPr id="20" name="Picture 23" descr="http://www.marposs.com/backend/families/img_upload/img_big/080912143080_families_030.jpg">
              <a:hlinkClick r:id="rId10"/>
            </p:cNvPr>
            <p:cNvPicPr>
              <a:picLocks noChangeAspect="1" noChangeArrowheads="1"/>
            </p:cNvPicPr>
            <p:nvPr/>
          </p:nvPicPr>
          <p:blipFill>
            <a:blip r:embed="rId11"/>
            <a:srcRect/>
            <a:stretch>
              <a:fillRect/>
            </a:stretch>
          </p:blipFill>
          <p:spPr bwMode="auto">
            <a:xfrm>
              <a:off x="7116098" y="4653516"/>
              <a:ext cx="1056000" cy="792000"/>
            </a:xfrm>
            <a:prstGeom prst="rect">
              <a:avLst/>
            </a:prstGeom>
            <a:noFill/>
            <a:ln w="9525">
              <a:noFill/>
              <a:miter lim="800000"/>
              <a:headEnd/>
              <a:tailEnd/>
            </a:ln>
          </p:spPr>
        </p:pic>
      </p:grpSp>
      <p:grpSp>
        <p:nvGrpSpPr>
          <p:cNvPr id="21" name="Grupo 25"/>
          <p:cNvGrpSpPr>
            <a:grpSpLocks/>
          </p:cNvGrpSpPr>
          <p:nvPr/>
        </p:nvGrpSpPr>
        <p:grpSpPr bwMode="auto">
          <a:xfrm>
            <a:off x="3266509" y="5246807"/>
            <a:ext cx="3657600" cy="792163"/>
            <a:chOff x="3758277" y="5845415"/>
            <a:chExt cx="3657471" cy="792000"/>
          </a:xfrm>
        </p:grpSpPr>
        <p:pic>
          <p:nvPicPr>
            <p:cNvPr id="22" name="Picture 26" descr="solar power 01"/>
            <p:cNvPicPr>
              <a:picLocks noChangeAspect="1" noChangeArrowheads="1"/>
            </p:cNvPicPr>
            <p:nvPr/>
          </p:nvPicPr>
          <p:blipFill>
            <a:blip r:embed="rId12"/>
            <a:srcRect/>
            <a:stretch>
              <a:fillRect/>
            </a:stretch>
          </p:blipFill>
          <p:spPr bwMode="auto">
            <a:xfrm>
              <a:off x="6098658" y="5845415"/>
              <a:ext cx="1317090" cy="792000"/>
            </a:xfrm>
            <a:prstGeom prst="rect">
              <a:avLst/>
            </a:prstGeom>
            <a:noFill/>
            <a:ln w="9525">
              <a:noFill/>
              <a:miter lim="800000"/>
              <a:headEnd/>
              <a:tailEnd/>
            </a:ln>
          </p:spPr>
        </p:pic>
        <p:pic>
          <p:nvPicPr>
            <p:cNvPr id="23" name="Picture 29" descr="Elect lines"/>
            <p:cNvPicPr>
              <a:picLocks noChangeAspect="1" noChangeArrowheads="1"/>
            </p:cNvPicPr>
            <p:nvPr/>
          </p:nvPicPr>
          <p:blipFill>
            <a:blip r:embed="rId13"/>
            <a:srcRect/>
            <a:stretch>
              <a:fillRect/>
            </a:stretch>
          </p:blipFill>
          <p:spPr bwMode="auto">
            <a:xfrm>
              <a:off x="4943476" y="5845415"/>
              <a:ext cx="1200493" cy="792000"/>
            </a:xfrm>
            <a:prstGeom prst="rect">
              <a:avLst/>
            </a:prstGeom>
            <a:noFill/>
            <a:ln w="9525">
              <a:noFill/>
              <a:miter lim="800000"/>
              <a:headEnd/>
              <a:tailEnd/>
            </a:ln>
          </p:spPr>
        </p:pic>
        <p:pic>
          <p:nvPicPr>
            <p:cNvPr id="24" name="Picture 24" descr="wind-turbine"/>
            <p:cNvPicPr>
              <a:picLocks noChangeAspect="1" noChangeArrowheads="1"/>
            </p:cNvPicPr>
            <p:nvPr/>
          </p:nvPicPr>
          <p:blipFill>
            <a:blip r:embed="rId14"/>
            <a:srcRect/>
            <a:stretch>
              <a:fillRect/>
            </a:stretch>
          </p:blipFill>
          <p:spPr bwMode="auto">
            <a:xfrm>
              <a:off x="3758277" y="5845415"/>
              <a:ext cx="1191748" cy="792000"/>
            </a:xfrm>
            <a:prstGeom prst="rect">
              <a:avLst/>
            </a:prstGeom>
            <a:noFill/>
            <a:ln w="9525">
              <a:noFill/>
              <a:miter lim="800000"/>
              <a:headEnd/>
              <a:tailEnd/>
            </a:ln>
          </p:spPr>
        </p:pic>
      </p:grpSp>
      <p:sp>
        <p:nvSpPr>
          <p:cNvPr id="25" name="Tekstvak 7"/>
          <p:cNvSpPr txBox="1"/>
          <p:nvPr/>
        </p:nvSpPr>
        <p:spPr>
          <a:xfrm>
            <a:off x="3193143" y="353982"/>
            <a:ext cx="1182914" cy="276999"/>
          </a:xfrm>
          <a:prstGeom prst="rect">
            <a:avLst/>
          </a:prstGeom>
          <a:noFill/>
        </p:spPr>
        <p:txBody>
          <a:bodyPr wrap="square" rtlCol="0">
            <a:spAutoFit/>
          </a:bodyPr>
          <a:lstStyle/>
          <a:p>
            <a:r>
              <a:rPr lang="en-GB" sz="1200" b="1" dirty="0" smtClean="0">
                <a:solidFill>
                  <a:schemeClr val="bg1">
                    <a:lumMod val="65000"/>
                  </a:schemeClr>
                </a:solidFill>
                <a:latin typeface="Trebuchet MS"/>
                <a:cs typeface="Trebuchet MS"/>
              </a:rPr>
              <a:t>22.09.2014</a:t>
            </a:r>
            <a:endParaRPr lang="nl-NL" sz="1200" b="1" dirty="0">
              <a:solidFill>
                <a:schemeClr val="bg1">
                  <a:lumMod val="65000"/>
                </a:schemeClr>
              </a:solidFill>
              <a:latin typeface="Trebuchet MS"/>
              <a:cs typeface="Trebuchet MS"/>
            </a:endParaRPr>
          </a:p>
        </p:txBody>
      </p:sp>
      <p:pic>
        <p:nvPicPr>
          <p:cNvPr id="26" name="Picture 28" descr="http://paginas.fe.up.pt/~faf/ProjectFCT2012/logos/feup-logo.png">
            <a:hlinkClick r:id="rId15"/>
          </p:cNvPr>
          <p:cNvPicPr>
            <a:picLocks noChangeAspect="1" noChangeArrowheads="1"/>
          </p:cNvPicPr>
          <p:nvPr/>
        </p:nvPicPr>
        <p:blipFill>
          <a:blip r:embed="rId16"/>
          <a:srcRect l="-9264"/>
          <a:stretch>
            <a:fillRect/>
          </a:stretch>
        </p:blipFill>
        <p:spPr bwMode="auto">
          <a:xfrm>
            <a:off x="7682780" y="353982"/>
            <a:ext cx="1193800" cy="360362"/>
          </a:xfrm>
          <a:prstGeom prst="rect">
            <a:avLst/>
          </a:prstGeom>
          <a:noFill/>
          <a:ln w="9525">
            <a:noFill/>
            <a:miter lim="800000"/>
            <a:headEnd/>
            <a:tailEnd/>
          </a:ln>
        </p:spPr>
      </p:pic>
    </p:spTree>
    <p:extLst>
      <p:ext uri="{BB962C8B-B14F-4D97-AF65-F5344CB8AC3E}">
        <p14:creationId xmlns:p14="http://schemas.microsoft.com/office/powerpoint/2010/main" val="4193175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e">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sharepoint/v3/field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896</TotalTime>
  <Words>2675</Words>
  <Application>Microsoft Office PowerPoint</Application>
  <PresentationFormat>On-screen Show (4:3)</PresentationFormat>
  <Paragraphs>353</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Acrobat Document</vt:lpstr>
      <vt:lpstr>Enhancing Engineering Education through Academia Industry Cooperation at the Master’s Degree Level Fernando Maciel Barbosa – FEUP Porto – fmb@fe.up.pt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CICA</cp:lastModifiedBy>
  <cp:revision>68</cp:revision>
  <dcterms:created xsi:type="dcterms:W3CDTF">2010-04-12T23:12:02Z</dcterms:created>
  <dcterms:modified xsi:type="dcterms:W3CDTF">2014-09-22T12:40:32Z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