
<file path=[Content_Types].xml><?xml version="1.0" encoding="utf-8"?>
<Types xmlns="http://schemas.openxmlformats.org/package/2006/content-types">
  <Default Extension="png" ContentType="image/png"/>
  <Default Extension="m4a" ContentType="audio/unknown"/>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93455" r:id="rId4"/>
  </p:sldMasterIdLst>
  <p:notesMasterIdLst>
    <p:notesMasterId r:id="rId53"/>
  </p:notesMasterIdLst>
  <p:handoutMasterIdLst>
    <p:handoutMasterId r:id="rId54"/>
  </p:handoutMasterIdLst>
  <p:sldIdLst>
    <p:sldId id="256" r:id="rId5"/>
    <p:sldId id="259" r:id="rId6"/>
    <p:sldId id="258" r:id="rId7"/>
    <p:sldId id="310" r:id="rId8"/>
    <p:sldId id="265" r:id="rId9"/>
    <p:sldId id="298" r:id="rId10"/>
    <p:sldId id="303" r:id="rId11"/>
    <p:sldId id="308" r:id="rId12"/>
    <p:sldId id="299" r:id="rId13"/>
    <p:sldId id="263" r:id="rId14"/>
    <p:sldId id="266" r:id="rId15"/>
    <p:sldId id="268" r:id="rId16"/>
    <p:sldId id="267" r:id="rId17"/>
    <p:sldId id="269" r:id="rId18"/>
    <p:sldId id="276" r:id="rId19"/>
    <p:sldId id="271" r:id="rId20"/>
    <p:sldId id="304" r:id="rId21"/>
    <p:sldId id="277" r:id="rId22"/>
    <p:sldId id="279" r:id="rId23"/>
    <p:sldId id="280" r:id="rId24"/>
    <p:sldId id="278" r:id="rId25"/>
    <p:sldId id="300" r:id="rId26"/>
    <p:sldId id="281" r:id="rId27"/>
    <p:sldId id="282" r:id="rId28"/>
    <p:sldId id="283" r:id="rId29"/>
    <p:sldId id="284" r:id="rId30"/>
    <p:sldId id="275" r:id="rId31"/>
    <p:sldId id="274" r:id="rId32"/>
    <p:sldId id="301" r:id="rId33"/>
    <p:sldId id="286" r:id="rId34"/>
    <p:sldId id="272" r:id="rId35"/>
    <p:sldId id="287" r:id="rId36"/>
    <p:sldId id="288" r:id="rId37"/>
    <p:sldId id="289" r:id="rId38"/>
    <p:sldId id="291" r:id="rId39"/>
    <p:sldId id="290" r:id="rId40"/>
    <p:sldId id="293" r:id="rId41"/>
    <p:sldId id="294" r:id="rId42"/>
    <p:sldId id="292" r:id="rId43"/>
    <p:sldId id="295" r:id="rId44"/>
    <p:sldId id="296" r:id="rId45"/>
    <p:sldId id="302" r:id="rId46"/>
    <p:sldId id="305" r:id="rId47"/>
    <p:sldId id="306" r:id="rId48"/>
    <p:sldId id="285" r:id="rId49"/>
    <p:sldId id="309" r:id="rId50"/>
    <p:sldId id="260" r:id="rId51"/>
    <p:sldId id="26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0" autoAdjust="0"/>
    <p:restoredTop sz="92982" autoAdjust="0"/>
  </p:normalViewPr>
  <p:slideViewPr>
    <p:cSldViewPr snapToGrid="0" snapToObjects="1">
      <p:cViewPr>
        <p:scale>
          <a:sx n="80" d="100"/>
          <a:sy n="80" d="100"/>
        </p:scale>
        <p:origin x="-24" y="138"/>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347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69817B-9C26-DA41-B1EE-5E78DB6A4980}" type="datetime1">
              <a:rPr lang="nl-BE" smtClean="0"/>
              <a:t>24/09/2014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EA04EA-6761-6A43-9B65-F9F7F050D06B}" type="slidenum">
              <a:rPr lang="nl-NL" smtClean="0"/>
              <a:t>‹#›</a:t>
            </a:fld>
            <a:endParaRPr lang="nl-NL"/>
          </a:p>
        </p:txBody>
      </p:sp>
    </p:spTree>
    <p:extLst>
      <p:ext uri="{BB962C8B-B14F-4D97-AF65-F5344CB8AC3E}">
        <p14:creationId xmlns:p14="http://schemas.microsoft.com/office/powerpoint/2010/main" val="11391667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9814A9-C00C-2C4B-9432-3AFAAC2B69A8}" type="datetime1">
              <a:rPr lang="nl-BE" smtClean="0"/>
              <a:t>24/09/2014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D58DC-440C-3D48-B1A3-35E0CA88E243}" type="slidenum">
              <a:rPr lang="nl-NL" smtClean="0"/>
              <a:t>‹#›</a:t>
            </a:fld>
            <a:endParaRPr lang="nl-NL"/>
          </a:p>
        </p:txBody>
      </p:sp>
    </p:spTree>
    <p:extLst>
      <p:ext uri="{BB962C8B-B14F-4D97-AF65-F5344CB8AC3E}">
        <p14:creationId xmlns:p14="http://schemas.microsoft.com/office/powerpoint/2010/main" val="20369078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FCD58DC-440C-3D48-B1A3-35E0CA88E243}" type="slidenum">
              <a:rPr lang="nl-NL" smtClean="0"/>
              <a:t>0</a:t>
            </a:fld>
            <a:endParaRPr lang="nl-NL"/>
          </a:p>
        </p:txBody>
      </p:sp>
    </p:spTree>
    <p:extLst>
      <p:ext uri="{BB962C8B-B14F-4D97-AF65-F5344CB8AC3E}">
        <p14:creationId xmlns:p14="http://schemas.microsoft.com/office/powerpoint/2010/main" val="148499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72289E-972D-C343-B389-51AE77B5C0FD}" type="datetime1">
              <a:rPr lang="nl-BE" smtClean="0"/>
              <a:t>24/09/2014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E688D1-7127-7245-8145-0D7DAB11FD44}" type="datetime1">
              <a:rPr lang="nl-BE" smtClean="0"/>
              <a:t>24/09/2014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91EBE8-F5FA-EF44-85A0-8FF64B4C18AF}" type="datetime1">
              <a:rPr lang="nl-BE" smtClean="0"/>
              <a:t>24/09/2014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D1D343-AD1D-8E45-9CC7-F3348446752E}" type="datetime1">
              <a:rPr lang="nl-BE" smtClean="0"/>
              <a:t>24/09/2014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A496C4-9D6E-D74C-A706-3B5A8CDBE53B}" type="datetime1">
              <a:rPr lang="nl-BE" smtClean="0"/>
              <a:t>24/09/2014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dirty="0"/>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038A7C-BED3-5F4C-A4A0-219959284CBF}" type="datetime1">
              <a:rPr lang="nl-BE" smtClean="0"/>
              <a:t>24/09/2014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F1DD54-0450-8A40-A07F-E306D3A5C2CD}" type="datetime1">
              <a:rPr lang="nl-BE" smtClean="0"/>
              <a:t>24/09/2014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9F36A9-C953-2F41-BAA1-30FC4760325F}" type="datetime1">
              <a:rPr lang="nl-BE" smtClean="0"/>
              <a:t>24/09/2014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B8DAD-BA81-7943-8943-D13414C93647}" type="datetime1">
              <a:rPr lang="nl-BE" smtClean="0"/>
              <a:t>24/09/2014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CB1CF4-5C64-BD47-8946-3E21F9C99A71}" type="datetime1">
              <a:rPr lang="nl-BE" smtClean="0"/>
              <a:t>24/09/2014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F2576-4FBD-384E-A976-7C4353C54C64}" type="datetime1">
              <a:rPr lang="nl-BE" smtClean="0"/>
              <a:t>24/09/2014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13925-FAC5-5E4A-9AF0-B7747AAC98A8}" type="datetime1">
              <a:rPr lang="nl-BE" smtClean="0"/>
              <a:t>24/09/2014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94227" y="2823530"/>
            <a:ext cx="7772400" cy="2478441"/>
          </a:xfrm>
        </p:spPr>
        <p:txBody>
          <a:bodyPr>
            <a:normAutofit fontScale="90000"/>
          </a:bodyPr>
          <a:lstStyle/>
          <a:p>
            <a:pPr algn="l"/>
            <a:r>
              <a:rPr lang="nl-NL" sz="4900" b="1" dirty="0" smtClean="0">
                <a:solidFill>
                  <a:schemeClr val="accent6">
                    <a:lumMod val="75000"/>
                  </a:schemeClr>
                </a:solidFill>
                <a:latin typeface="Trebuchet MS"/>
                <a:cs typeface="Trebuchet MS"/>
              </a:rPr>
              <a:t/>
            </a:r>
            <a:br>
              <a:rPr lang="nl-NL" sz="4900" b="1" dirty="0" smtClean="0">
                <a:solidFill>
                  <a:schemeClr val="accent6">
                    <a:lumMod val="75000"/>
                  </a:schemeClr>
                </a:solidFill>
                <a:latin typeface="Trebuchet MS"/>
                <a:cs typeface="Trebuchet MS"/>
              </a:rPr>
            </a:br>
            <a:r>
              <a:rPr lang="nl-NL" sz="4900" b="1" dirty="0" smtClean="0">
                <a:solidFill>
                  <a:schemeClr val="accent6">
                    <a:lumMod val="75000"/>
                  </a:schemeClr>
                </a:solidFill>
                <a:latin typeface="Trebuchet MS"/>
                <a:cs typeface="Trebuchet MS"/>
              </a:rPr>
              <a:t>Employability Skills and Professional Competences for Graduates in IT; experience of the UK</a:t>
            </a:r>
            <a:r>
              <a:rPr lang="nl-NL" b="1" dirty="0" smtClean="0">
                <a:solidFill>
                  <a:schemeClr val="accent6">
                    <a:lumMod val="75000"/>
                  </a:schemeClr>
                </a:solidFill>
                <a:latin typeface="Trebuchet MS"/>
                <a:cs typeface="Trebuchet MS"/>
              </a:rPr>
              <a:t/>
            </a:r>
            <a:br>
              <a:rPr lang="nl-NL" b="1" dirty="0" smtClean="0">
                <a:solidFill>
                  <a:schemeClr val="accent6">
                    <a:lumMod val="75000"/>
                  </a:schemeClr>
                </a:solidFill>
                <a:latin typeface="Trebuchet MS"/>
                <a:cs typeface="Trebuchet MS"/>
              </a:rPr>
            </a:br>
            <a:r>
              <a:rPr lang="nl-NL" sz="2400" b="1" dirty="0" smtClean="0">
                <a:latin typeface="Trebuchet MS"/>
                <a:cs typeface="Trebuchet MS"/>
              </a:rPr>
              <a:t>Edwin Gray– GCU Glasgow – e.gray@gcu.ac.uk</a:t>
            </a:r>
            <a:br>
              <a:rPr lang="nl-NL" sz="2400" b="1" dirty="0" smtClean="0">
                <a:latin typeface="Trebuchet MS"/>
                <a:cs typeface="Trebuchet MS"/>
              </a:rPr>
            </a:br>
            <a:r>
              <a:rPr lang="nl-NL" sz="2400" b="1" dirty="0">
                <a:latin typeface="Trebuchet MS"/>
                <a:cs typeface="Trebuchet MS"/>
              </a:rPr>
              <a:t/>
            </a:r>
            <a:br>
              <a:rPr lang="nl-NL" sz="2400" b="1" dirty="0">
                <a:latin typeface="Trebuchet MS"/>
                <a:cs typeface="Trebuchet MS"/>
              </a:rPr>
            </a:br>
            <a:r>
              <a:rPr lang="nl-NL" sz="2400" b="1" dirty="0" smtClean="0">
                <a:latin typeface="Trebuchet MS"/>
                <a:cs typeface="Trebuchet MS"/>
              </a:rPr>
              <a:t/>
            </a:r>
            <a:br>
              <a:rPr lang="nl-NL" sz="2400" b="1" dirty="0" smtClean="0">
                <a:latin typeface="Trebuchet MS"/>
                <a:cs typeface="Trebuchet MS"/>
              </a:rPr>
            </a:br>
            <a:r>
              <a:rPr lang="nl-NL" sz="2400" b="1" dirty="0" smtClean="0">
                <a:latin typeface="Trebuchet MS"/>
                <a:cs typeface="Trebuchet MS"/>
              </a:rPr>
              <a:t>IREN CONGRESS CENTRE, GENOVA,ITALY</a:t>
            </a:r>
            <a:br>
              <a:rPr lang="nl-NL" sz="2400" b="1" dirty="0" smtClean="0">
                <a:latin typeface="Trebuchet MS"/>
                <a:cs typeface="Trebuchet MS"/>
              </a:rPr>
            </a:br>
            <a:r>
              <a:rPr lang="nl-NL" sz="3100" b="1" dirty="0" smtClean="0">
                <a:latin typeface="Trebuchet MS"/>
                <a:cs typeface="Trebuchet MS"/>
              </a:rPr>
              <a:t>25.09.14</a:t>
            </a:r>
            <a:r>
              <a:rPr lang="nl-NL" sz="2400" b="1" dirty="0" smtClean="0">
                <a:latin typeface="Trebuchet MS"/>
                <a:cs typeface="Trebuchet MS"/>
              </a:rPr>
              <a:t/>
            </a:r>
            <a:br>
              <a:rPr lang="nl-NL" sz="2400" b="1" dirty="0" smtClean="0">
                <a:latin typeface="Trebuchet MS"/>
                <a:cs typeface="Trebuchet MS"/>
              </a:rPr>
            </a:br>
            <a:r>
              <a:rPr lang="nl-NL" sz="2400" b="1" dirty="0">
                <a:latin typeface="Trebuchet MS"/>
                <a:cs typeface="Trebuchet MS"/>
              </a:rPr>
              <a:t/>
            </a:r>
            <a:br>
              <a:rPr lang="nl-NL" sz="2400" b="1" dirty="0">
                <a:latin typeface="Trebuchet MS"/>
                <a:cs typeface="Trebuchet MS"/>
              </a:rPr>
            </a:br>
            <a:endParaRPr lang="nl-NL" sz="2400" b="1" dirty="0">
              <a:latin typeface="Trebuchet MS"/>
              <a:cs typeface="Trebuchet MS"/>
            </a:endParaRPr>
          </a:p>
        </p:txBody>
      </p:sp>
      <p:sp>
        <p:nvSpPr>
          <p:cNvPr id="5" name="Tijdelijke aanduiding voor dianummer 4"/>
          <p:cNvSpPr>
            <a:spLocks noGrp="1"/>
          </p:cNvSpPr>
          <p:nvPr>
            <p:ph type="sldNum" sz="quarter" idx="12"/>
          </p:nvPr>
        </p:nvSpPr>
        <p:spPr/>
        <p:txBody>
          <a:bodyPr/>
          <a:lstStyle/>
          <a:p>
            <a:fld id="{AF88E988-FB04-AB4E-BE5A-59F242AF7F7A}" type="slidenum">
              <a:rPr lang="en-US" b="1" smtClean="0">
                <a:latin typeface="Trebuchet MS"/>
                <a:cs typeface="Trebuchet MS"/>
              </a:rPr>
              <a:t>0</a:t>
            </a:fld>
            <a:endParaRPr lang="en-US" b="1" dirty="0">
              <a:latin typeface="Trebuchet MS"/>
              <a:cs typeface="Trebuchet MS"/>
            </a:endParaRPr>
          </a:p>
        </p:txBody>
      </p:sp>
      <p:pic>
        <p:nvPicPr>
          <p:cNvPr id="6" name="Afbeelding 5" descr="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pic>
        <p:nvPicPr>
          <p:cNvPr id="9" name="Afbeelding 8" descr="0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873" y="762455"/>
            <a:ext cx="3018970" cy="1168145"/>
          </a:xfrm>
          <a:prstGeom prst="rect">
            <a:avLst/>
          </a:prstGeom>
        </p:spPr>
      </p:pic>
      <p:sp>
        <p:nvSpPr>
          <p:cNvPr id="11"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- 14 Forum</a:t>
            </a:r>
            <a:endParaRPr lang="nl-NL" sz="1100" b="1" dirty="0">
              <a:solidFill>
                <a:schemeClr val="bg1">
                  <a:lumMod val="65000"/>
                </a:schemeClr>
              </a:solidFill>
              <a:latin typeface="Trebuchet MS"/>
              <a:cs typeface="Trebuchet MS"/>
            </a:endParaRPr>
          </a:p>
        </p:txBody>
      </p:sp>
      <p:sp>
        <p:nvSpPr>
          <p:cNvPr id="12" name="Tekstvak 11"/>
          <p:cNvSpPr txBox="1"/>
          <p:nvPr/>
        </p:nvSpPr>
        <p:spPr>
          <a:xfrm>
            <a:off x="3784600" y="377626"/>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10" name="Imagem 11" descr="DEF flag-logoeac-LLP_EN.tif"/>
          <p:cNvPicPr>
            <a:picLocks/>
          </p:cNvPicPr>
          <p:nvPr/>
        </p:nvPicPr>
        <p:blipFill>
          <a:blip r:embed="rId7" cstate="print"/>
          <a:stretch>
            <a:fillRect/>
          </a:stretch>
        </p:blipFill>
        <p:spPr>
          <a:xfrm>
            <a:off x="6634800" y="5384350"/>
            <a:ext cx="2052000" cy="972000"/>
          </a:xfrm>
          <a:prstGeom prst="rect">
            <a:avLst/>
          </a:prstGeom>
        </p:spPr>
      </p:pic>
      <p:pic>
        <p:nvPicPr>
          <p:cNvPr id="14" name="Picture 1" descr="Glasgow_Caledonian_R#61EE30"/>
          <p:cNvPicPr>
            <a:picLocks noChangeAspect="1" noChangeArrowheads="1"/>
          </p:cNvPicPr>
          <p:nvPr/>
        </p:nvPicPr>
        <p:blipFill>
          <a:blip r:embed="rId8" cstate="print"/>
          <a:srcRect/>
          <a:stretch>
            <a:fillRect/>
          </a:stretch>
        </p:blipFill>
        <p:spPr bwMode="auto">
          <a:xfrm>
            <a:off x="5889784" y="470844"/>
            <a:ext cx="2621419" cy="1480912"/>
          </a:xfrm>
          <a:prstGeom prst="rect">
            <a:avLst/>
          </a:prstGeom>
          <a:noFill/>
          <a:ln w="9525">
            <a:noFill/>
            <a:miter lim="800000"/>
            <a:headEnd/>
            <a:tailEnd/>
          </a:ln>
        </p:spPr>
      </p:pic>
      <p:sp>
        <p:nvSpPr>
          <p:cNvPr id="15"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pic>
        <p:nvPicPr>
          <p:cNvPr id="13" name="01 I Gotta Feeling (Edi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21665" y="5949950"/>
            <a:ext cx="812800" cy="812800"/>
          </a:xfrm>
          <a:prstGeom prst="rect">
            <a:avLst/>
          </a:prstGeom>
        </p:spPr>
      </p:pic>
    </p:spTree>
    <p:extLst>
      <p:ext uri="{BB962C8B-B14F-4D97-AF65-F5344CB8AC3E}">
        <p14:creationId xmlns:p14="http://schemas.microsoft.com/office/powerpoint/2010/main" val="2531173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6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9</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479773"/>
            <a:ext cx="8153542" cy="3416320"/>
          </a:xfrm>
          <a:prstGeom prst="rect">
            <a:avLst/>
          </a:prstGeom>
          <a:noFill/>
        </p:spPr>
        <p:txBody>
          <a:bodyPr wrap="square" rtlCol="0">
            <a:spAutoFit/>
          </a:bodyPr>
          <a:lstStyle/>
          <a:p>
            <a:r>
              <a:rPr lang="en-GB" sz="3600" dirty="0" smtClean="0"/>
              <a:t>In </a:t>
            </a:r>
            <a:r>
              <a:rPr lang="en-GB" sz="3600" dirty="0"/>
              <a:t>order to make students more aware of what employers expect in terms of employability skills in the </a:t>
            </a:r>
            <a:r>
              <a:rPr lang="en-GB" sz="3600" dirty="0" smtClean="0"/>
              <a:t>IT </a:t>
            </a:r>
            <a:r>
              <a:rPr lang="en-GB" sz="3600" dirty="0"/>
              <a:t>sector, the Skills Framework for the Information Age (SFIA) is being used as one of the main </a:t>
            </a:r>
            <a:r>
              <a:rPr lang="en-GB" sz="3600" dirty="0" smtClean="0"/>
              <a:t>drivers.</a:t>
            </a:r>
            <a:endParaRPr lang="en-US" sz="3600" dirty="0">
              <a:solidFill>
                <a:srgbClr val="474747"/>
              </a:solidFill>
              <a:latin typeface="Calibri"/>
              <a:cs typeface="Times New Roman" pitchFamily="18" charset="0"/>
            </a:endParaRP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098980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10</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479773"/>
            <a:ext cx="8153542" cy="3970318"/>
          </a:xfrm>
          <a:prstGeom prst="rect">
            <a:avLst/>
          </a:prstGeom>
          <a:noFill/>
        </p:spPr>
        <p:txBody>
          <a:bodyPr wrap="square" rtlCol="0">
            <a:spAutoFit/>
          </a:bodyPr>
          <a:lstStyle/>
          <a:p>
            <a:pPr marL="571500" indent="-571500">
              <a:buFont typeface="Arial" panose="020B0604020202020204" pitchFamily="34" charset="0"/>
              <a:buChar char="•"/>
            </a:pPr>
            <a:r>
              <a:rPr lang="en-GB" sz="3600" dirty="0" smtClean="0"/>
              <a:t>SFIA </a:t>
            </a:r>
            <a:r>
              <a:rPr lang="en-GB" sz="3600" dirty="0"/>
              <a:t>gives employers a framework which they can use to measure the skills they have against the skills they need, and tells education and training providers what the job market wants. It is supported by four key organisations as follows:</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656198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11</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479773"/>
            <a:ext cx="8153542" cy="5632311"/>
          </a:xfrm>
          <a:prstGeom prst="rect">
            <a:avLst/>
          </a:prstGeom>
          <a:noFill/>
        </p:spPr>
        <p:txBody>
          <a:bodyPr wrap="square" rtlCol="0">
            <a:spAutoFit/>
          </a:bodyPr>
          <a:lstStyle/>
          <a:p>
            <a:r>
              <a:rPr lang="en-GB" sz="3600" dirty="0" smtClean="0"/>
              <a:t>It </a:t>
            </a:r>
            <a:r>
              <a:rPr lang="en-GB" sz="3600" dirty="0"/>
              <a:t>is supported by four key organisations as </a:t>
            </a:r>
            <a:r>
              <a:rPr lang="en-GB" sz="3600" dirty="0" smtClean="0"/>
              <a:t>follows:</a:t>
            </a:r>
          </a:p>
          <a:p>
            <a:pPr marL="571500" indent="-571500">
              <a:buFont typeface="Arial" panose="020B0604020202020204" pitchFamily="34" charset="0"/>
              <a:buChar char="•"/>
            </a:pPr>
            <a:r>
              <a:rPr lang="en-GB" sz="3600" dirty="0" smtClean="0"/>
              <a:t>BCS </a:t>
            </a:r>
            <a:r>
              <a:rPr lang="en-GB" sz="3600" dirty="0"/>
              <a:t>– British Computer Society</a:t>
            </a:r>
          </a:p>
          <a:p>
            <a:r>
              <a:rPr lang="en-GB" sz="3600" dirty="0"/>
              <a:t>•	e-skills UK – Sector Skills Council for </a:t>
            </a:r>
            <a:r>
              <a:rPr lang="en-GB" sz="3600" dirty="0" smtClean="0"/>
              <a:t>	IT </a:t>
            </a:r>
            <a:r>
              <a:rPr lang="en-GB" sz="3600" dirty="0"/>
              <a:t>and Telecoms</a:t>
            </a:r>
          </a:p>
          <a:p>
            <a:r>
              <a:rPr lang="en-GB" sz="3600" dirty="0"/>
              <a:t>•	IET –Institution of Engineering and </a:t>
            </a:r>
            <a:r>
              <a:rPr lang="en-GB" sz="3600" dirty="0" smtClean="0"/>
              <a:t>	Technology</a:t>
            </a:r>
            <a:endParaRPr lang="en-GB" sz="3600" dirty="0"/>
          </a:p>
          <a:p>
            <a:r>
              <a:rPr lang="en-GB" sz="3600" dirty="0"/>
              <a:t>•	IMIS – Institute for the Management </a:t>
            </a:r>
            <a:r>
              <a:rPr lang="en-GB" sz="3600" dirty="0" smtClean="0"/>
              <a:t>	of </a:t>
            </a:r>
            <a:r>
              <a:rPr lang="en-GB" sz="3600" dirty="0"/>
              <a:t>Information Systems</a:t>
            </a:r>
          </a:p>
          <a:p>
            <a:pPr marL="571500" indent="-571500">
              <a:buFont typeface="Arial" panose="020B0604020202020204" pitchFamily="34" charset="0"/>
              <a:buChar char="•"/>
            </a:pPr>
            <a:endParaRPr lang="en-GB" sz="3600"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3680314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12</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479773"/>
            <a:ext cx="8153542" cy="5078313"/>
          </a:xfrm>
          <a:prstGeom prst="rect">
            <a:avLst/>
          </a:prstGeom>
          <a:noFill/>
        </p:spPr>
        <p:txBody>
          <a:bodyPr wrap="square" rtlCol="0">
            <a:spAutoFit/>
          </a:bodyPr>
          <a:lstStyle/>
          <a:p>
            <a:r>
              <a:rPr lang="en-GB" sz="3600" dirty="0" smtClean="0"/>
              <a:t>BCS </a:t>
            </a:r>
            <a:r>
              <a:rPr lang="en-GB" sz="3600" dirty="0"/>
              <a:t>in conjunction with SFIA offer a skills matrix, called </a:t>
            </a:r>
            <a:r>
              <a:rPr lang="en-GB" sz="3600" b="1" dirty="0"/>
              <a:t>SFIAplus, </a:t>
            </a:r>
            <a:r>
              <a:rPr lang="en-GB" sz="3600" dirty="0"/>
              <a:t>which contains the framework of IT skills </a:t>
            </a:r>
            <a:r>
              <a:rPr lang="en-GB" sz="3600" b="1" dirty="0"/>
              <a:t>plus</a:t>
            </a:r>
            <a:r>
              <a:rPr lang="en-GB" sz="3600" dirty="0"/>
              <a:t> detailed training and development </a:t>
            </a:r>
            <a:r>
              <a:rPr lang="en-GB" sz="3600" dirty="0" smtClean="0"/>
              <a:t>resources. </a:t>
            </a:r>
            <a:r>
              <a:rPr lang="en-GB" sz="3600" dirty="0"/>
              <a:t>It provides the </a:t>
            </a:r>
            <a:r>
              <a:rPr lang="en-GB" sz="3600" i="1" dirty="0"/>
              <a:t>most established and widely adopted IT skills, training and development model reflecting current industry needs</a:t>
            </a:r>
            <a:r>
              <a:rPr lang="en-GB" sz="3600" dirty="0"/>
              <a:t>. </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3259191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13</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53096" y="2304391"/>
            <a:ext cx="8153542" cy="2862322"/>
          </a:xfrm>
          <a:prstGeom prst="rect">
            <a:avLst/>
          </a:prstGeom>
          <a:noFill/>
        </p:spPr>
        <p:txBody>
          <a:bodyPr wrap="square" rtlCol="0">
            <a:spAutoFit/>
          </a:bodyPr>
          <a:lstStyle/>
          <a:p>
            <a:r>
              <a:rPr lang="en-US" sz="3600" dirty="0"/>
              <a:t>The BCS and IET accredit degree programmes for professional recognition using a number of criteria such as </a:t>
            </a:r>
            <a:r>
              <a:rPr lang="en-GB" sz="3600" b="1" dirty="0"/>
              <a:t>SFIAplus</a:t>
            </a:r>
            <a:r>
              <a:rPr lang="en-US" sz="3600" dirty="0"/>
              <a:t> as well as academic curriculum content</a:t>
            </a:r>
            <a:endParaRPr lang="en-GB" sz="3600"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3054174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14</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639373"/>
            <a:ext cx="8153542" cy="3416320"/>
          </a:xfrm>
          <a:prstGeom prst="rect">
            <a:avLst/>
          </a:prstGeom>
          <a:noFill/>
        </p:spPr>
        <p:txBody>
          <a:bodyPr wrap="square" rtlCol="0">
            <a:spAutoFit/>
          </a:bodyPr>
          <a:lstStyle/>
          <a:p>
            <a:r>
              <a:rPr lang="en-GB" sz="3600" dirty="0"/>
              <a:t>SFIAplus can be viewed as a three-dimensional model which consists of categories of work (comprising 78 specific skills), levels of responsibility and some task components – see Figure 1</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2544876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15</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3531" y="654625"/>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dirty="0" smtClean="0">
                <a:solidFill>
                  <a:schemeClr val="accent6">
                    <a:lumMod val="75000"/>
                  </a:schemeClr>
                </a:solidFill>
              </a:rPr>
              <a:t>Figure 1: SFIA plus Model</a:t>
            </a:r>
            <a:endParaRPr lang="en-GB" sz="2800" dirty="0">
              <a:solidFill>
                <a:schemeClr val="accent6">
                  <a:lumMod val="75000"/>
                </a:schemeClr>
              </a:solidFill>
            </a:endParaRPr>
          </a:p>
        </p:txBody>
      </p:sp>
      <p:sp>
        <p:nvSpPr>
          <p:cNvPr id="13" name="Rechthoek 12"/>
          <p:cNvSpPr/>
          <p:nvPr/>
        </p:nvSpPr>
        <p:spPr>
          <a:xfrm>
            <a:off x="1180984" y="1038381"/>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744" y="1483296"/>
            <a:ext cx="5562788" cy="43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452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16</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3531" y="654625"/>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dirty="0" smtClean="0">
                <a:solidFill>
                  <a:schemeClr val="accent6">
                    <a:lumMod val="75000"/>
                  </a:schemeClr>
                </a:solidFill>
              </a:rPr>
              <a:t>Figure 1: SFIA plus Matrix (part of)</a:t>
            </a:r>
            <a:endParaRPr lang="en-GB" sz="2800" dirty="0">
              <a:solidFill>
                <a:schemeClr val="accent6">
                  <a:lumMod val="75000"/>
                </a:schemeClr>
              </a:solidFill>
            </a:endParaRPr>
          </a:p>
        </p:txBody>
      </p:sp>
      <p:sp>
        <p:nvSpPr>
          <p:cNvPr id="13" name="Rechthoek 12"/>
          <p:cNvSpPr/>
          <p:nvPr/>
        </p:nvSpPr>
        <p:spPr>
          <a:xfrm>
            <a:off x="1180984" y="1038381"/>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27" y="1606376"/>
            <a:ext cx="7225284" cy="28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8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17</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64852" y="768813"/>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340873"/>
            <a:ext cx="8153542" cy="5016758"/>
          </a:xfrm>
          <a:prstGeom prst="rect">
            <a:avLst/>
          </a:prstGeom>
          <a:noFill/>
        </p:spPr>
        <p:txBody>
          <a:bodyPr wrap="square" rtlCol="0">
            <a:spAutoFit/>
          </a:bodyPr>
          <a:lstStyle/>
          <a:p>
            <a:r>
              <a:rPr lang="en-GB" sz="3200" dirty="0"/>
              <a:t>The dimensions of the model are formulated according to:</a:t>
            </a:r>
          </a:p>
          <a:p>
            <a:pPr lvl="0"/>
            <a:r>
              <a:rPr lang="en-US" sz="3200" dirty="0" smtClean="0"/>
              <a:t>1. SIX </a:t>
            </a:r>
            <a:r>
              <a:rPr lang="en-US" sz="3200" dirty="0"/>
              <a:t>main Categories of Work</a:t>
            </a:r>
            <a:endParaRPr lang="en-GB" sz="3200" dirty="0"/>
          </a:p>
          <a:p>
            <a:pPr marL="914400" lvl="1" indent="-457200">
              <a:buFont typeface="Arial" panose="020B0604020202020204" pitchFamily="34" charset="0"/>
              <a:buChar char="•"/>
            </a:pPr>
            <a:r>
              <a:rPr lang="en-US" sz="3200" dirty="0"/>
              <a:t>Strategy and Planning</a:t>
            </a:r>
            <a:endParaRPr lang="en-GB" sz="3200" dirty="0"/>
          </a:p>
          <a:p>
            <a:pPr marL="914400" lvl="1" indent="-457200">
              <a:buFont typeface="Arial" panose="020B0604020202020204" pitchFamily="34" charset="0"/>
              <a:buChar char="•"/>
            </a:pPr>
            <a:r>
              <a:rPr lang="en-US" sz="3200" dirty="0"/>
              <a:t>Development</a:t>
            </a:r>
            <a:endParaRPr lang="en-GB" sz="3200" dirty="0"/>
          </a:p>
          <a:p>
            <a:pPr marL="914400" lvl="1" indent="-457200">
              <a:buFont typeface="Arial" panose="020B0604020202020204" pitchFamily="34" charset="0"/>
              <a:buChar char="•"/>
            </a:pPr>
            <a:r>
              <a:rPr lang="en-US" sz="3200" dirty="0"/>
              <a:t>Business Change</a:t>
            </a:r>
            <a:endParaRPr lang="en-GB" sz="3200" dirty="0"/>
          </a:p>
          <a:p>
            <a:pPr marL="914400" lvl="1" indent="-457200">
              <a:buFont typeface="Arial" panose="020B0604020202020204" pitchFamily="34" charset="0"/>
              <a:buChar char="•"/>
            </a:pPr>
            <a:r>
              <a:rPr lang="en-US" sz="3200" dirty="0"/>
              <a:t>Service Provision</a:t>
            </a:r>
            <a:endParaRPr lang="en-GB" sz="3200" dirty="0"/>
          </a:p>
          <a:p>
            <a:pPr marL="914400" lvl="1" indent="-457200">
              <a:buFont typeface="Arial" panose="020B0604020202020204" pitchFamily="34" charset="0"/>
              <a:buChar char="•"/>
            </a:pPr>
            <a:r>
              <a:rPr lang="en-US" sz="3200" dirty="0"/>
              <a:t>Procurement and Management Support</a:t>
            </a:r>
            <a:endParaRPr lang="en-GB" sz="3200" dirty="0"/>
          </a:p>
          <a:p>
            <a:pPr marL="914400" lvl="1" indent="-457200">
              <a:buFont typeface="Arial" panose="020B0604020202020204" pitchFamily="34" charset="0"/>
              <a:buChar char="•"/>
            </a:pPr>
            <a:r>
              <a:rPr lang="en-US" sz="3200" dirty="0"/>
              <a:t>Ancillary Skills</a:t>
            </a:r>
            <a:endParaRPr lang="en-GB" sz="3200"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2881678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18</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64852" y="768813"/>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340873"/>
            <a:ext cx="8153542" cy="4031873"/>
          </a:xfrm>
          <a:prstGeom prst="rect">
            <a:avLst/>
          </a:prstGeom>
          <a:noFill/>
        </p:spPr>
        <p:txBody>
          <a:bodyPr wrap="square" rtlCol="0">
            <a:spAutoFit/>
          </a:bodyPr>
          <a:lstStyle/>
          <a:p>
            <a:pPr lvl="0"/>
            <a:r>
              <a:rPr lang="en-US" sz="3200" dirty="0" smtClean="0"/>
              <a:t>2. SEVEN </a:t>
            </a:r>
            <a:r>
              <a:rPr lang="en-US" sz="3200" dirty="0"/>
              <a:t>Levels of Responsibility</a:t>
            </a:r>
            <a:endParaRPr lang="en-GB" sz="3200" dirty="0"/>
          </a:p>
          <a:p>
            <a:pPr marL="914400" lvl="1" indent="-457200">
              <a:buFont typeface="Arial" panose="020B0604020202020204" pitchFamily="34" charset="0"/>
              <a:buChar char="•"/>
            </a:pPr>
            <a:r>
              <a:rPr lang="en-US" sz="3200" dirty="0"/>
              <a:t>Follow</a:t>
            </a:r>
            <a:endParaRPr lang="en-GB" sz="3200" dirty="0"/>
          </a:p>
          <a:p>
            <a:pPr marL="914400" lvl="1" indent="-457200">
              <a:buFont typeface="Arial" panose="020B0604020202020204" pitchFamily="34" charset="0"/>
              <a:buChar char="•"/>
            </a:pPr>
            <a:r>
              <a:rPr lang="en-US" sz="3200" dirty="0"/>
              <a:t>Assist</a:t>
            </a:r>
            <a:endParaRPr lang="en-GB" sz="3200" dirty="0"/>
          </a:p>
          <a:p>
            <a:pPr marL="914400" lvl="1" indent="-457200">
              <a:buFont typeface="Arial" panose="020B0604020202020204" pitchFamily="34" charset="0"/>
              <a:buChar char="•"/>
            </a:pPr>
            <a:r>
              <a:rPr lang="en-US" sz="3200" dirty="0"/>
              <a:t>Apply</a:t>
            </a:r>
            <a:endParaRPr lang="en-GB" sz="3200" dirty="0"/>
          </a:p>
          <a:p>
            <a:pPr marL="914400" lvl="1" indent="-457200">
              <a:buFont typeface="Arial" panose="020B0604020202020204" pitchFamily="34" charset="0"/>
              <a:buChar char="•"/>
            </a:pPr>
            <a:r>
              <a:rPr lang="en-US" sz="3200" dirty="0"/>
              <a:t>Enable</a:t>
            </a:r>
            <a:endParaRPr lang="en-GB" sz="3200" dirty="0"/>
          </a:p>
          <a:p>
            <a:pPr marL="914400" lvl="1" indent="-457200">
              <a:buFont typeface="Arial" panose="020B0604020202020204" pitchFamily="34" charset="0"/>
              <a:buChar char="•"/>
            </a:pPr>
            <a:r>
              <a:rPr lang="en-US" sz="3200" dirty="0"/>
              <a:t>Ensure, Advise</a:t>
            </a:r>
            <a:endParaRPr lang="en-GB" sz="3200" dirty="0"/>
          </a:p>
          <a:p>
            <a:pPr marL="914400" lvl="1" indent="-457200">
              <a:buFont typeface="Arial" panose="020B0604020202020204" pitchFamily="34" charset="0"/>
              <a:buChar char="•"/>
            </a:pPr>
            <a:r>
              <a:rPr lang="en-US" sz="3200" dirty="0"/>
              <a:t>Initiate, Influence</a:t>
            </a:r>
            <a:endParaRPr lang="en-GB" sz="3200" dirty="0"/>
          </a:p>
          <a:p>
            <a:pPr marL="914400" lvl="1" indent="-457200">
              <a:buFont typeface="Arial" panose="020B0604020202020204" pitchFamily="34" charset="0"/>
              <a:buChar char="•"/>
            </a:pPr>
            <a:r>
              <a:rPr lang="en-US" sz="3200" dirty="0"/>
              <a:t>Set Strategy, Inspire, Mobilise</a:t>
            </a:r>
            <a:endParaRPr lang="en-GB" sz="3200"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668649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04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651"/>
            <a:ext cx="9144000" cy="6465864"/>
          </a:xfrm>
          <a:prstGeom prst="rect">
            <a:avLst/>
          </a:prstGeom>
        </p:spPr>
      </p:pic>
      <p:pic>
        <p:nvPicPr>
          <p:cNvPr id="3" name="01 I Gotta Feeling (Edi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19784" y="5439311"/>
            <a:ext cx="812800" cy="812800"/>
          </a:xfrm>
          <a:prstGeom prst="rect">
            <a:avLst/>
          </a:prstGeom>
        </p:spPr>
      </p:pic>
    </p:spTree>
    <p:extLst>
      <p:ext uri="{BB962C8B-B14F-4D97-AF65-F5344CB8AC3E}">
        <p14:creationId xmlns:p14="http://schemas.microsoft.com/office/powerpoint/2010/main" val="1089917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19</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64852" y="768813"/>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340873"/>
            <a:ext cx="8153542" cy="3539430"/>
          </a:xfrm>
          <a:prstGeom prst="rect">
            <a:avLst/>
          </a:prstGeom>
          <a:noFill/>
        </p:spPr>
        <p:txBody>
          <a:bodyPr wrap="square" rtlCol="0">
            <a:spAutoFit/>
          </a:bodyPr>
          <a:lstStyle/>
          <a:p>
            <a:pPr lvl="0"/>
            <a:r>
              <a:rPr lang="en-US" sz="3200" dirty="0" smtClean="0"/>
              <a:t>3. SIX </a:t>
            </a:r>
            <a:r>
              <a:rPr lang="en-US" sz="3200" dirty="0"/>
              <a:t>Task Components</a:t>
            </a:r>
            <a:endParaRPr lang="en-GB" sz="3200" dirty="0"/>
          </a:p>
          <a:p>
            <a:pPr marL="914400" lvl="1" indent="-457200">
              <a:buFont typeface="Arial" panose="020B0604020202020204" pitchFamily="34" charset="0"/>
              <a:buChar char="•"/>
            </a:pPr>
            <a:r>
              <a:rPr lang="en-US" sz="3200" dirty="0"/>
              <a:t>Background</a:t>
            </a:r>
            <a:endParaRPr lang="en-GB" sz="3200" dirty="0"/>
          </a:p>
          <a:p>
            <a:pPr marL="914400" lvl="1" indent="-457200">
              <a:buFont typeface="Arial" panose="020B0604020202020204" pitchFamily="34" charset="0"/>
              <a:buChar char="•"/>
            </a:pPr>
            <a:r>
              <a:rPr lang="en-US" sz="3200" dirty="0"/>
              <a:t>Work Activities</a:t>
            </a:r>
            <a:endParaRPr lang="en-GB" sz="3200" dirty="0"/>
          </a:p>
          <a:p>
            <a:pPr marL="914400" lvl="1" indent="-457200">
              <a:buFont typeface="Arial" panose="020B0604020202020204" pitchFamily="34" charset="0"/>
              <a:buChar char="•"/>
            </a:pPr>
            <a:r>
              <a:rPr lang="en-US" sz="3200" dirty="0"/>
              <a:t>Knowledge and Skills</a:t>
            </a:r>
            <a:endParaRPr lang="en-GB" sz="3200" dirty="0"/>
          </a:p>
          <a:p>
            <a:pPr marL="914400" lvl="1" indent="-457200">
              <a:buFont typeface="Arial" panose="020B0604020202020204" pitchFamily="34" charset="0"/>
              <a:buChar char="•"/>
            </a:pPr>
            <a:r>
              <a:rPr lang="en-US" sz="3200" dirty="0"/>
              <a:t>Training Activities</a:t>
            </a:r>
            <a:endParaRPr lang="en-GB" sz="3200" dirty="0"/>
          </a:p>
          <a:p>
            <a:pPr marL="914400" lvl="1" indent="-457200">
              <a:buFont typeface="Arial" panose="020B0604020202020204" pitchFamily="34" charset="0"/>
              <a:buChar char="•"/>
            </a:pPr>
            <a:r>
              <a:rPr lang="en-US" sz="3200" dirty="0"/>
              <a:t>Professional Development Activities</a:t>
            </a:r>
            <a:endParaRPr lang="en-GB" sz="3200" dirty="0"/>
          </a:p>
          <a:p>
            <a:pPr marL="914400" lvl="1" indent="-457200">
              <a:buFont typeface="Arial" panose="020B0604020202020204" pitchFamily="34" charset="0"/>
              <a:buChar char="•"/>
            </a:pPr>
            <a:r>
              <a:rPr lang="en-US" sz="3200" dirty="0"/>
              <a:t>Qualifications</a:t>
            </a:r>
            <a:endParaRPr lang="en-GB" sz="3200"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876300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20</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405795" y="768813"/>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Employability</a:t>
            </a:r>
            <a:endParaRPr lang="en-GB" sz="2800" dirty="0">
              <a:solidFill>
                <a:schemeClr val="accent6">
                  <a:lumMod val="75000"/>
                </a:schemeClr>
              </a:solidFill>
            </a:endParaRPr>
          </a:p>
        </p:txBody>
      </p:sp>
      <p:sp>
        <p:nvSpPr>
          <p:cNvPr id="11" name="Tekstvak 10"/>
          <p:cNvSpPr txBox="1"/>
          <p:nvPr/>
        </p:nvSpPr>
        <p:spPr>
          <a:xfrm>
            <a:off x="372941" y="1317380"/>
            <a:ext cx="8153542" cy="5078313"/>
          </a:xfrm>
          <a:prstGeom prst="rect">
            <a:avLst/>
          </a:prstGeom>
          <a:noFill/>
        </p:spPr>
        <p:txBody>
          <a:bodyPr wrap="square" rtlCol="0">
            <a:spAutoFit/>
          </a:bodyPr>
          <a:lstStyle/>
          <a:p>
            <a:r>
              <a:rPr lang="en-GB" sz="3600" dirty="0"/>
              <a:t>SFIAplus </a:t>
            </a:r>
            <a:r>
              <a:rPr lang="en-GB" sz="3600" dirty="0" smtClean="0"/>
              <a:t>can </a:t>
            </a:r>
            <a:r>
              <a:rPr lang="en-GB" sz="3600" dirty="0"/>
              <a:t>be used </a:t>
            </a:r>
            <a:r>
              <a:rPr lang="en-GB" sz="3600" dirty="0" smtClean="0"/>
              <a:t>to:</a:t>
            </a:r>
          </a:p>
          <a:p>
            <a:pPr marL="571500" indent="-571500">
              <a:buFont typeface="Arial" panose="020B0604020202020204" pitchFamily="34" charset="0"/>
              <a:buChar char="•"/>
            </a:pPr>
            <a:r>
              <a:rPr lang="en-GB" sz="3600" dirty="0" smtClean="0"/>
              <a:t>identify </a:t>
            </a:r>
            <a:r>
              <a:rPr lang="en-GB" sz="3600" dirty="0"/>
              <a:t>and benchmark skills to the industry standard; </a:t>
            </a:r>
            <a:endParaRPr lang="en-GB" sz="3600" dirty="0" smtClean="0"/>
          </a:p>
          <a:p>
            <a:pPr marL="571500" indent="-571500">
              <a:buFont typeface="Arial" panose="020B0604020202020204" pitchFamily="34" charset="0"/>
              <a:buChar char="•"/>
            </a:pPr>
            <a:r>
              <a:rPr lang="en-GB" sz="3600" dirty="0" smtClean="0"/>
              <a:t>map </a:t>
            </a:r>
            <a:r>
              <a:rPr lang="en-GB" sz="3600" dirty="0"/>
              <a:t>current skills within an IT job role; </a:t>
            </a:r>
            <a:endParaRPr lang="en-GB" sz="3600" dirty="0" smtClean="0"/>
          </a:p>
          <a:p>
            <a:pPr marL="571500" indent="-571500">
              <a:buFont typeface="Arial" panose="020B0604020202020204" pitchFamily="34" charset="0"/>
              <a:buChar char="•"/>
            </a:pPr>
            <a:r>
              <a:rPr lang="en-GB" sz="3600" dirty="0" smtClean="0"/>
              <a:t>identify </a:t>
            </a:r>
            <a:r>
              <a:rPr lang="en-GB" sz="3600" dirty="0"/>
              <a:t>career paths; </a:t>
            </a:r>
            <a:endParaRPr lang="en-GB" sz="3600" dirty="0" smtClean="0"/>
          </a:p>
          <a:p>
            <a:pPr marL="571500" indent="-571500">
              <a:buFont typeface="Arial" panose="020B0604020202020204" pitchFamily="34" charset="0"/>
              <a:buChar char="•"/>
            </a:pPr>
            <a:r>
              <a:rPr lang="en-GB" sz="3600" dirty="0" smtClean="0"/>
              <a:t>plan </a:t>
            </a:r>
            <a:r>
              <a:rPr lang="en-GB" sz="3600" dirty="0"/>
              <a:t>training and development activities, achieving BCS </a:t>
            </a:r>
            <a:r>
              <a:rPr lang="en-GB" sz="3600" dirty="0" smtClean="0"/>
              <a:t>Accreditation</a:t>
            </a:r>
            <a:endParaRPr lang="en-GB" sz="3600"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2281847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21</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smtClean="0">
                <a:solidFill>
                  <a:schemeClr val="accent6">
                    <a:lumMod val="75000"/>
                  </a:schemeClr>
                </a:solidFill>
                <a:latin typeface="Trebuchet MS"/>
                <a:cs typeface="Trebuchet MS"/>
              </a:rPr>
              <a:t>OUTLINE</a:t>
            </a:r>
          </a:p>
        </p:txBody>
      </p:sp>
      <p:sp>
        <p:nvSpPr>
          <p:cNvPr id="11" name="Tekstvak 10"/>
          <p:cNvSpPr txBox="1"/>
          <p:nvPr/>
        </p:nvSpPr>
        <p:spPr>
          <a:xfrm>
            <a:off x="738196" y="1479774"/>
            <a:ext cx="8153542" cy="3416320"/>
          </a:xfrm>
          <a:prstGeom prst="rect">
            <a:avLst/>
          </a:prstGeom>
          <a:noFill/>
        </p:spPr>
        <p:txBody>
          <a:bodyPr wrap="square" rtlCol="0">
            <a:spAutoFit/>
          </a:bodyPr>
          <a:lstStyle/>
          <a:p>
            <a:r>
              <a:rPr lang="en-GB" sz="3600" b="1" dirty="0" smtClean="0"/>
              <a:t>1.Introduction</a:t>
            </a:r>
          </a:p>
          <a:p>
            <a:r>
              <a:rPr lang="en-GB" sz="3600" b="1" dirty="0" smtClean="0"/>
              <a:t>2.SFIA </a:t>
            </a:r>
            <a:r>
              <a:rPr lang="en-GB" sz="3600" b="1" dirty="0"/>
              <a:t>Framework and </a:t>
            </a:r>
            <a:r>
              <a:rPr lang="en-GB" sz="3600" b="1" dirty="0" smtClean="0"/>
              <a:t>Employability</a:t>
            </a:r>
            <a:endParaRPr lang="en-GB" sz="3600" b="1" dirty="0"/>
          </a:p>
          <a:p>
            <a:r>
              <a:rPr lang="en-GB" sz="3600" b="1" dirty="0" smtClean="0"/>
              <a:t>3.SFIA </a:t>
            </a:r>
            <a:r>
              <a:rPr lang="en-GB" sz="3600" b="1" dirty="0"/>
              <a:t>Framework and </a:t>
            </a:r>
            <a:r>
              <a:rPr lang="en-GB" sz="3600" b="1" dirty="0" smtClean="0"/>
              <a:t>Knowledge 			Management</a:t>
            </a:r>
            <a:endParaRPr lang="en-GB" sz="3600" dirty="0"/>
          </a:p>
          <a:p>
            <a:pPr defTabSz="914400">
              <a:lnSpc>
                <a:spcPct val="80000"/>
              </a:lnSpc>
              <a:spcBef>
                <a:spcPct val="20000"/>
              </a:spcBef>
              <a:defRPr/>
            </a:pPr>
            <a:r>
              <a:rPr lang="en-GB" sz="3600" b="1" dirty="0" smtClean="0"/>
              <a:t>4.Knowledge Management Skills Map</a:t>
            </a:r>
            <a:endParaRPr lang="en-US" sz="3600" b="1" dirty="0">
              <a:solidFill>
                <a:srgbClr val="474747"/>
              </a:solidFill>
              <a:cs typeface="Times New Roman" pitchFamily="18" charset="0"/>
            </a:endParaRPr>
          </a:p>
          <a:p>
            <a:pPr lvl="0" defTabSz="914400">
              <a:lnSpc>
                <a:spcPct val="80000"/>
              </a:lnSpc>
              <a:spcBef>
                <a:spcPct val="20000"/>
              </a:spcBef>
              <a:defRPr/>
            </a:pPr>
            <a:r>
              <a:rPr lang="en-GB" sz="3600" b="1" dirty="0" smtClean="0">
                <a:cs typeface="Times New Roman" pitchFamily="18" charset="0"/>
              </a:rPr>
              <a:t>5.Conclusions</a:t>
            </a:r>
            <a:endParaRPr lang="en-US" sz="3600" dirty="0">
              <a:cs typeface="Times New Roman" pitchFamily="18" charset="0"/>
            </a:endParaRP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
        <p:nvSpPr>
          <p:cNvPr id="15" name="Line 4"/>
          <p:cNvSpPr>
            <a:spLocks noChangeShapeType="1"/>
          </p:cNvSpPr>
          <p:nvPr/>
        </p:nvSpPr>
        <p:spPr bwMode="auto">
          <a:xfrm>
            <a:off x="172105" y="2916613"/>
            <a:ext cx="520700" cy="0"/>
          </a:xfrm>
          <a:prstGeom prst="line">
            <a:avLst/>
          </a:prstGeom>
          <a:noFill/>
          <a:ln w="76200">
            <a:solidFill>
              <a:schemeClr val="tx1"/>
            </a:solidFill>
            <a:round/>
            <a:headEnd/>
            <a:tailEnd type="triangle" w="med" len="med"/>
          </a:ln>
        </p:spPr>
        <p:txBody>
          <a:bodyPr/>
          <a:lstStyle/>
          <a:p>
            <a:endParaRPr lang="en-US" dirty="0"/>
          </a:p>
        </p:txBody>
      </p:sp>
    </p:spTree>
    <p:extLst>
      <p:ext uri="{BB962C8B-B14F-4D97-AF65-F5344CB8AC3E}">
        <p14:creationId xmlns:p14="http://schemas.microsoft.com/office/powerpoint/2010/main" val="1371544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22</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405795" y="768813"/>
            <a:ext cx="7054939" cy="5469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a:t>
            </a:r>
            <a:r>
              <a:rPr lang="en-GB" sz="2800" b="1" dirty="0" smtClean="0">
                <a:solidFill>
                  <a:schemeClr val="accent6">
                    <a:lumMod val="75000"/>
                  </a:schemeClr>
                </a:solidFill>
              </a:rPr>
              <a:t>Knowledge Management</a:t>
            </a:r>
            <a:endParaRPr lang="en-GB" sz="2800" dirty="0">
              <a:solidFill>
                <a:schemeClr val="accent6">
                  <a:lumMod val="75000"/>
                </a:schemeClr>
              </a:solidFill>
            </a:endParaRPr>
          </a:p>
        </p:txBody>
      </p:sp>
      <p:sp>
        <p:nvSpPr>
          <p:cNvPr id="11" name="Tekstvak 10"/>
          <p:cNvSpPr txBox="1"/>
          <p:nvPr/>
        </p:nvSpPr>
        <p:spPr>
          <a:xfrm>
            <a:off x="372941" y="1317380"/>
            <a:ext cx="8153542" cy="5078313"/>
          </a:xfrm>
          <a:prstGeom prst="rect">
            <a:avLst/>
          </a:prstGeom>
          <a:noFill/>
        </p:spPr>
        <p:txBody>
          <a:bodyPr wrap="square" rtlCol="0">
            <a:spAutoFit/>
          </a:bodyPr>
          <a:lstStyle/>
          <a:p>
            <a:r>
              <a:rPr lang="en-GB" sz="3600" dirty="0"/>
              <a:t>The </a:t>
            </a:r>
            <a:r>
              <a:rPr lang="en-GB" sz="3600" b="1" dirty="0" smtClean="0"/>
              <a:t>Knowledge Management </a:t>
            </a:r>
            <a:r>
              <a:rPr lang="en-GB" sz="3600" dirty="0" smtClean="0"/>
              <a:t>(KM) course at Southampton Solent University (SSU) aims </a:t>
            </a:r>
            <a:r>
              <a:rPr lang="en-GB" sz="3600" dirty="0"/>
              <a:t>to </a:t>
            </a:r>
            <a:r>
              <a:rPr lang="en-GB" sz="3600" dirty="0" smtClean="0"/>
              <a:t>develop:</a:t>
            </a:r>
          </a:p>
          <a:p>
            <a:pPr marL="571500" indent="-571500">
              <a:buFont typeface="Arial" panose="020B0604020202020204" pitchFamily="34" charset="0"/>
              <a:buChar char="•"/>
            </a:pPr>
            <a:r>
              <a:rPr lang="en-GB" sz="3600" dirty="0" smtClean="0"/>
              <a:t>problem </a:t>
            </a:r>
            <a:r>
              <a:rPr lang="en-GB" sz="3600" dirty="0"/>
              <a:t>solving, </a:t>
            </a:r>
            <a:endParaRPr lang="en-GB" sz="3600" dirty="0" smtClean="0"/>
          </a:p>
          <a:p>
            <a:pPr marL="571500" indent="-571500">
              <a:buFont typeface="Arial" panose="020B0604020202020204" pitchFamily="34" charset="0"/>
              <a:buChar char="•"/>
            </a:pPr>
            <a:r>
              <a:rPr lang="en-GB" sz="3600" dirty="0" smtClean="0"/>
              <a:t>communications</a:t>
            </a:r>
            <a:r>
              <a:rPr lang="en-GB" sz="3600" dirty="0"/>
              <a:t>, </a:t>
            </a:r>
            <a:endParaRPr lang="en-GB" sz="3600" dirty="0" smtClean="0"/>
          </a:p>
          <a:p>
            <a:pPr marL="571500" indent="-571500">
              <a:buFont typeface="Arial" panose="020B0604020202020204" pitchFamily="34" charset="0"/>
              <a:buChar char="•"/>
            </a:pPr>
            <a:r>
              <a:rPr lang="en-GB" sz="3600" dirty="0" smtClean="0"/>
              <a:t>teamwork </a:t>
            </a:r>
          </a:p>
          <a:p>
            <a:pPr marL="571500" indent="-571500">
              <a:buFont typeface="Arial" panose="020B0604020202020204" pitchFamily="34" charset="0"/>
              <a:buChar char="•"/>
            </a:pPr>
            <a:r>
              <a:rPr lang="en-GB" sz="3600" dirty="0" smtClean="0"/>
              <a:t>and </a:t>
            </a:r>
            <a:r>
              <a:rPr lang="en-GB" sz="3600" dirty="0"/>
              <a:t>the specific skills needed by the emerging information management technologies</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3191222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23</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405795" y="768813"/>
            <a:ext cx="7054939" cy="5469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a:t>
            </a:r>
            <a:r>
              <a:rPr lang="en-GB" sz="2800" b="1" dirty="0" smtClean="0">
                <a:solidFill>
                  <a:schemeClr val="accent6">
                    <a:lumMod val="75000"/>
                  </a:schemeClr>
                </a:solidFill>
              </a:rPr>
              <a:t>Knowledge Management</a:t>
            </a:r>
            <a:endParaRPr lang="en-GB" sz="2800" dirty="0">
              <a:solidFill>
                <a:schemeClr val="accent6">
                  <a:lumMod val="75000"/>
                </a:schemeClr>
              </a:solidFill>
            </a:endParaRPr>
          </a:p>
        </p:txBody>
      </p:sp>
      <p:sp>
        <p:nvSpPr>
          <p:cNvPr id="11" name="Tekstvak 10"/>
          <p:cNvSpPr txBox="1"/>
          <p:nvPr/>
        </p:nvSpPr>
        <p:spPr>
          <a:xfrm>
            <a:off x="372941" y="1317380"/>
            <a:ext cx="8153542" cy="3970318"/>
          </a:xfrm>
          <a:prstGeom prst="rect">
            <a:avLst/>
          </a:prstGeom>
          <a:noFill/>
        </p:spPr>
        <p:txBody>
          <a:bodyPr wrap="square" rtlCol="0">
            <a:spAutoFit/>
          </a:bodyPr>
          <a:lstStyle/>
          <a:p>
            <a:r>
              <a:rPr lang="en-GB" sz="3600" dirty="0"/>
              <a:t>Moreover, the programme is</a:t>
            </a:r>
            <a:r>
              <a:rPr lang="en-GB" sz="3600" i="1" dirty="0"/>
              <a:t> designed to meet employers’ need for innovative expertise and students’ needs for an engaging, developmental and interesting course of study, leading ultimately to rewarding employment</a:t>
            </a:r>
            <a:r>
              <a:rPr lang="en-GB" sz="3600" dirty="0"/>
              <a:t>. </a:t>
            </a:r>
            <a:endParaRPr lang="en-GB" sz="3600" b="1"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823149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24</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405795" y="768813"/>
            <a:ext cx="7054939" cy="5469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a:t>
            </a:r>
            <a:r>
              <a:rPr lang="en-GB" sz="2800" b="1" dirty="0" smtClean="0">
                <a:solidFill>
                  <a:schemeClr val="accent6">
                    <a:lumMod val="75000"/>
                  </a:schemeClr>
                </a:solidFill>
              </a:rPr>
              <a:t>Knowledge Management</a:t>
            </a:r>
            <a:endParaRPr lang="en-GB" sz="2800" dirty="0">
              <a:solidFill>
                <a:schemeClr val="accent6">
                  <a:lumMod val="75000"/>
                </a:schemeClr>
              </a:solidFill>
            </a:endParaRPr>
          </a:p>
        </p:txBody>
      </p:sp>
      <p:sp>
        <p:nvSpPr>
          <p:cNvPr id="11" name="Tekstvak 10"/>
          <p:cNvSpPr txBox="1"/>
          <p:nvPr/>
        </p:nvSpPr>
        <p:spPr>
          <a:xfrm>
            <a:off x="405795" y="1481153"/>
            <a:ext cx="8153542" cy="2862322"/>
          </a:xfrm>
          <a:prstGeom prst="rect">
            <a:avLst/>
          </a:prstGeom>
          <a:noFill/>
        </p:spPr>
        <p:txBody>
          <a:bodyPr wrap="square" rtlCol="0">
            <a:spAutoFit/>
          </a:bodyPr>
          <a:lstStyle/>
          <a:p>
            <a:r>
              <a:rPr lang="en-GB" sz="3600" dirty="0"/>
              <a:t>There is not a universal and standardised skills framework, so SFIAplus </a:t>
            </a:r>
            <a:r>
              <a:rPr lang="en-GB" sz="3600" dirty="0" smtClean="0"/>
              <a:t>was chosen </a:t>
            </a:r>
            <a:r>
              <a:rPr lang="en-GB" sz="3600" dirty="0"/>
              <a:t>as the reference against which employability skills are mapped. </a:t>
            </a:r>
            <a:endParaRPr lang="en-GB" sz="3600" b="1"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607542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25</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405795" y="768813"/>
            <a:ext cx="7054939" cy="546925"/>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SFIA Framework and </a:t>
            </a:r>
            <a:r>
              <a:rPr lang="en-GB" sz="2800" b="1" dirty="0" smtClean="0">
                <a:solidFill>
                  <a:schemeClr val="accent6">
                    <a:lumMod val="75000"/>
                  </a:schemeClr>
                </a:solidFill>
              </a:rPr>
              <a:t>Knowledge Management</a:t>
            </a:r>
            <a:endParaRPr lang="en-GB" sz="2800" dirty="0">
              <a:solidFill>
                <a:schemeClr val="accent6">
                  <a:lumMod val="75000"/>
                </a:schemeClr>
              </a:solidFill>
            </a:endParaRPr>
          </a:p>
        </p:txBody>
      </p:sp>
      <p:sp>
        <p:nvSpPr>
          <p:cNvPr id="11" name="Tekstvak 10"/>
          <p:cNvSpPr txBox="1"/>
          <p:nvPr/>
        </p:nvSpPr>
        <p:spPr>
          <a:xfrm>
            <a:off x="405795" y="1481153"/>
            <a:ext cx="8153542" cy="4524315"/>
          </a:xfrm>
          <a:prstGeom prst="rect">
            <a:avLst/>
          </a:prstGeom>
          <a:noFill/>
        </p:spPr>
        <p:txBody>
          <a:bodyPr wrap="square" rtlCol="0">
            <a:spAutoFit/>
          </a:bodyPr>
          <a:lstStyle/>
          <a:p>
            <a:r>
              <a:rPr lang="en-GB" sz="3600" dirty="0"/>
              <a:t>A novel presentation of the SFIA framework is given in Figures 2 (a) and (b) within the context of Knowledge Management – all of the 78 skills are displayed across six categories – however, the ones which are not considered relevant to KM are shown in grey</a:t>
            </a:r>
            <a:endParaRPr lang="en-GB" sz="3600" b="1"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22179179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26</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3531" y="500058"/>
            <a:ext cx="7054939" cy="546925"/>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dirty="0">
                <a:solidFill>
                  <a:schemeClr val="accent6">
                    <a:lumMod val="75000"/>
                  </a:schemeClr>
                </a:solidFill>
              </a:rPr>
              <a:t>Figure 2 (a): SFIA framework in the context of KM – Part 1</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37" y="899661"/>
            <a:ext cx="8620952" cy="497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5447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27</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3531" y="500058"/>
            <a:ext cx="7054939" cy="546925"/>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dirty="0">
                <a:solidFill>
                  <a:schemeClr val="accent6">
                    <a:lumMod val="75000"/>
                  </a:schemeClr>
                </a:solidFill>
              </a:rPr>
              <a:t>Figure 2 </a:t>
            </a:r>
            <a:r>
              <a:rPr lang="en-GB" sz="2800" dirty="0" smtClean="0">
                <a:solidFill>
                  <a:schemeClr val="accent6">
                    <a:lumMod val="75000"/>
                  </a:schemeClr>
                </a:solidFill>
              </a:rPr>
              <a:t>(b): </a:t>
            </a:r>
            <a:r>
              <a:rPr lang="en-GB" sz="2800" dirty="0">
                <a:solidFill>
                  <a:schemeClr val="accent6">
                    <a:lumMod val="75000"/>
                  </a:schemeClr>
                </a:solidFill>
              </a:rPr>
              <a:t>SFIA framework in the context of KM – Part </a:t>
            </a:r>
            <a:r>
              <a:rPr lang="en-GB" sz="2800" dirty="0" smtClean="0">
                <a:solidFill>
                  <a:schemeClr val="accent6">
                    <a:lumMod val="75000"/>
                  </a:schemeClr>
                </a:solidFill>
              </a:rPr>
              <a:t>2</a:t>
            </a:r>
            <a:endParaRPr lang="en-GB" sz="2800" dirty="0">
              <a:solidFill>
                <a:schemeClr val="accent6">
                  <a:lumMod val="75000"/>
                </a:schemeClr>
              </a:solidFill>
            </a:endParaRP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7" y="1046989"/>
            <a:ext cx="8843010" cy="482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316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28</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smtClean="0">
                <a:solidFill>
                  <a:schemeClr val="accent6">
                    <a:lumMod val="75000"/>
                  </a:schemeClr>
                </a:solidFill>
                <a:latin typeface="Trebuchet MS"/>
                <a:cs typeface="Trebuchet MS"/>
              </a:rPr>
              <a:t>OUTLINE</a:t>
            </a:r>
          </a:p>
        </p:txBody>
      </p:sp>
      <p:sp>
        <p:nvSpPr>
          <p:cNvPr id="11" name="Tekstvak 10"/>
          <p:cNvSpPr txBox="1"/>
          <p:nvPr/>
        </p:nvSpPr>
        <p:spPr>
          <a:xfrm>
            <a:off x="738196" y="1479774"/>
            <a:ext cx="8153542" cy="3416320"/>
          </a:xfrm>
          <a:prstGeom prst="rect">
            <a:avLst/>
          </a:prstGeom>
          <a:noFill/>
        </p:spPr>
        <p:txBody>
          <a:bodyPr wrap="square" rtlCol="0">
            <a:spAutoFit/>
          </a:bodyPr>
          <a:lstStyle/>
          <a:p>
            <a:r>
              <a:rPr lang="en-GB" sz="3600" b="1" dirty="0" smtClean="0"/>
              <a:t>1.Introduction</a:t>
            </a:r>
          </a:p>
          <a:p>
            <a:r>
              <a:rPr lang="en-GB" sz="3600" b="1" dirty="0" smtClean="0"/>
              <a:t>2.SFIA </a:t>
            </a:r>
            <a:r>
              <a:rPr lang="en-GB" sz="3600" b="1" dirty="0"/>
              <a:t>Framework and </a:t>
            </a:r>
            <a:r>
              <a:rPr lang="en-GB" sz="3600" b="1" dirty="0" smtClean="0"/>
              <a:t>Employability</a:t>
            </a:r>
            <a:endParaRPr lang="en-GB" sz="3600" b="1" dirty="0"/>
          </a:p>
          <a:p>
            <a:r>
              <a:rPr lang="en-GB" sz="3600" b="1" dirty="0" smtClean="0"/>
              <a:t>3.SFIA </a:t>
            </a:r>
            <a:r>
              <a:rPr lang="en-GB" sz="3600" b="1" dirty="0"/>
              <a:t>Framework and </a:t>
            </a:r>
            <a:r>
              <a:rPr lang="en-GB" sz="3600" b="1" dirty="0" smtClean="0"/>
              <a:t>Knowledge 			Management</a:t>
            </a:r>
            <a:endParaRPr lang="en-GB" sz="3600" dirty="0"/>
          </a:p>
          <a:p>
            <a:pPr defTabSz="914400">
              <a:lnSpc>
                <a:spcPct val="80000"/>
              </a:lnSpc>
              <a:spcBef>
                <a:spcPct val="20000"/>
              </a:spcBef>
              <a:defRPr/>
            </a:pPr>
            <a:r>
              <a:rPr lang="en-GB" sz="3600" b="1" dirty="0" smtClean="0"/>
              <a:t>4.Knowledge Management Skills Map</a:t>
            </a:r>
            <a:endParaRPr lang="en-US" sz="3600" b="1" dirty="0">
              <a:solidFill>
                <a:srgbClr val="474747"/>
              </a:solidFill>
              <a:cs typeface="Times New Roman" pitchFamily="18" charset="0"/>
            </a:endParaRPr>
          </a:p>
          <a:p>
            <a:pPr lvl="0" defTabSz="914400">
              <a:lnSpc>
                <a:spcPct val="80000"/>
              </a:lnSpc>
              <a:spcBef>
                <a:spcPct val="20000"/>
              </a:spcBef>
              <a:defRPr/>
            </a:pPr>
            <a:r>
              <a:rPr lang="en-GB" sz="3600" b="1" dirty="0" smtClean="0">
                <a:cs typeface="Times New Roman" pitchFamily="18" charset="0"/>
              </a:rPr>
              <a:t>5.Conclusions</a:t>
            </a:r>
            <a:endParaRPr lang="en-US" sz="3600" dirty="0">
              <a:cs typeface="Times New Roman" pitchFamily="18" charset="0"/>
            </a:endParaRP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
        <p:nvSpPr>
          <p:cNvPr id="15" name="Line 4"/>
          <p:cNvSpPr>
            <a:spLocks noChangeShapeType="1"/>
          </p:cNvSpPr>
          <p:nvPr/>
        </p:nvSpPr>
        <p:spPr bwMode="auto">
          <a:xfrm>
            <a:off x="172105" y="4020199"/>
            <a:ext cx="520700" cy="0"/>
          </a:xfrm>
          <a:prstGeom prst="line">
            <a:avLst/>
          </a:prstGeom>
          <a:noFill/>
          <a:ln w="76200">
            <a:solidFill>
              <a:schemeClr val="tx1"/>
            </a:solidFill>
            <a:round/>
            <a:headEnd/>
            <a:tailEnd type="triangle" w="med" len="med"/>
          </a:ln>
        </p:spPr>
        <p:txBody>
          <a:bodyPr/>
          <a:lstStyle/>
          <a:p>
            <a:endParaRPr lang="en-US" dirty="0"/>
          </a:p>
        </p:txBody>
      </p:sp>
    </p:spTree>
    <p:extLst>
      <p:ext uri="{BB962C8B-B14F-4D97-AF65-F5344CB8AC3E}">
        <p14:creationId xmlns:p14="http://schemas.microsoft.com/office/powerpoint/2010/main" val="214169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smtClean="0">
                <a:solidFill>
                  <a:schemeClr val="accent6">
                    <a:lumMod val="75000"/>
                  </a:schemeClr>
                </a:solidFill>
                <a:latin typeface="Trebuchet MS"/>
                <a:cs typeface="Trebuchet MS"/>
              </a:rPr>
              <a:t>OUTLINE</a:t>
            </a:r>
          </a:p>
        </p:txBody>
      </p:sp>
      <p:sp>
        <p:nvSpPr>
          <p:cNvPr id="11" name="Tekstvak 10"/>
          <p:cNvSpPr txBox="1"/>
          <p:nvPr/>
        </p:nvSpPr>
        <p:spPr>
          <a:xfrm>
            <a:off x="738196" y="1479774"/>
            <a:ext cx="8153542" cy="3416320"/>
          </a:xfrm>
          <a:prstGeom prst="rect">
            <a:avLst/>
          </a:prstGeom>
          <a:noFill/>
        </p:spPr>
        <p:txBody>
          <a:bodyPr wrap="square" rtlCol="0">
            <a:spAutoFit/>
          </a:bodyPr>
          <a:lstStyle/>
          <a:p>
            <a:r>
              <a:rPr lang="en-GB" sz="3600" b="1" dirty="0" smtClean="0"/>
              <a:t>1.Introduction</a:t>
            </a:r>
          </a:p>
          <a:p>
            <a:r>
              <a:rPr lang="en-GB" sz="3600" b="1" dirty="0" smtClean="0"/>
              <a:t>2.SFIA </a:t>
            </a:r>
            <a:r>
              <a:rPr lang="en-GB" sz="3600" b="1" dirty="0"/>
              <a:t>Framework and </a:t>
            </a:r>
            <a:r>
              <a:rPr lang="en-GB" sz="3600" b="1" dirty="0" smtClean="0"/>
              <a:t>Employability</a:t>
            </a:r>
            <a:endParaRPr lang="en-GB" sz="3600" b="1" dirty="0"/>
          </a:p>
          <a:p>
            <a:r>
              <a:rPr lang="en-GB" sz="3600" b="1" dirty="0" smtClean="0"/>
              <a:t>3.SFIA </a:t>
            </a:r>
            <a:r>
              <a:rPr lang="en-GB" sz="3600" b="1" dirty="0"/>
              <a:t>Framework and </a:t>
            </a:r>
            <a:r>
              <a:rPr lang="en-GB" sz="3600" b="1" dirty="0" smtClean="0"/>
              <a:t>Knowledge 			Management</a:t>
            </a:r>
            <a:endParaRPr lang="en-GB" sz="3600" dirty="0"/>
          </a:p>
          <a:p>
            <a:pPr defTabSz="914400">
              <a:lnSpc>
                <a:spcPct val="80000"/>
              </a:lnSpc>
              <a:spcBef>
                <a:spcPct val="20000"/>
              </a:spcBef>
              <a:defRPr/>
            </a:pPr>
            <a:r>
              <a:rPr lang="en-GB" sz="3600" b="1" dirty="0" smtClean="0"/>
              <a:t>4.Knowledge Management Skills Map</a:t>
            </a:r>
            <a:endParaRPr lang="en-US" sz="3600" b="1" dirty="0">
              <a:solidFill>
                <a:srgbClr val="474747"/>
              </a:solidFill>
              <a:cs typeface="Times New Roman" pitchFamily="18" charset="0"/>
            </a:endParaRPr>
          </a:p>
          <a:p>
            <a:pPr lvl="0" defTabSz="914400">
              <a:lnSpc>
                <a:spcPct val="80000"/>
              </a:lnSpc>
              <a:spcBef>
                <a:spcPct val="20000"/>
              </a:spcBef>
              <a:defRPr/>
            </a:pPr>
            <a:r>
              <a:rPr lang="en-GB" sz="3600" b="1" dirty="0" smtClean="0">
                <a:cs typeface="Times New Roman" pitchFamily="18" charset="0"/>
              </a:rPr>
              <a:t>5.Conclusions</a:t>
            </a:r>
            <a:endParaRPr lang="en-US" sz="3600" dirty="0">
              <a:cs typeface="Times New Roman" pitchFamily="18" charset="0"/>
            </a:endParaRP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
        <p:nvSpPr>
          <p:cNvPr id="15" name="Line 4"/>
          <p:cNvSpPr>
            <a:spLocks noChangeShapeType="1"/>
          </p:cNvSpPr>
          <p:nvPr/>
        </p:nvSpPr>
        <p:spPr bwMode="auto">
          <a:xfrm>
            <a:off x="150085" y="1844558"/>
            <a:ext cx="520700" cy="0"/>
          </a:xfrm>
          <a:prstGeom prst="line">
            <a:avLst/>
          </a:prstGeom>
          <a:noFill/>
          <a:ln w="76200">
            <a:solidFill>
              <a:schemeClr val="tx1"/>
            </a:solidFill>
            <a:round/>
            <a:headEnd/>
            <a:tailEnd type="triangle" w="med" len="med"/>
          </a:ln>
        </p:spPr>
        <p:txBody>
          <a:bodyPr/>
          <a:lstStyle/>
          <a:p>
            <a:endParaRPr lang="en-US" dirty="0"/>
          </a:p>
        </p:txBody>
      </p:sp>
    </p:spTree>
    <p:extLst>
      <p:ext uri="{BB962C8B-B14F-4D97-AF65-F5344CB8AC3E}">
        <p14:creationId xmlns:p14="http://schemas.microsoft.com/office/powerpoint/2010/main" val="4193175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29</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405795" y="768813"/>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Skills Map</a:t>
            </a:r>
            <a:endParaRPr lang="en-GB" sz="2800" dirty="0">
              <a:solidFill>
                <a:schemeClr val="accent6">
                  <a:lumMod val="75000"/>
                </a:schemeClr>
              </a:solidFill>
            </a:endParaRPr>
          </a:p>
        </p:txBody>
      </p:sp>
      <p:sp>
        <p:nvSpPr>
          <p:cNvPr id="11" name="Tekstvak 10"/>
          <p:cNvSpPr txBox="1"/>
          <p:nvPr/>
        </p:nvSpPr>
        <p:spPr>
          <a:xfrm>
            <a:off x="372941" y="1317380"/>
            <a:ext cx="8153542" cy="4524315"/>
          </a:xfrm>
          <a:prstGeom prst="rect">
            <a:avLst/>
          </a:prstGeom>
          <a:noFill/>
        </p:spPr>
        <p:txBody>
          <a:bodyPr wrap="square" rtlCol="0">
            <a:spAutoFit/>
          </a:bodyPr>
          <a:lstStyle/>
          <a:p>
            <a:r>
              <a:rPr lang="en-GB" sz="3600" dirty="0"/>
              <a:t>Following the approach of TFPL/KnowledgeRecruit </a:t>
            </a:r>
            <a:r>
              <a:rPr lang="en-GB" sz="3600" dirty="0" smtClean="0"/>
              <a:t>a </a:t>
            </a:r>
            <a:r>
              <a:rPr lang="en-GB" sz="3600" dirty="0"/>
              <a:t>KM skills map is shown in Figure 3 drawing from Figure 2 </a:t>
            </a:r>
            <a:r>
              <a:rPr lang="en-GB" sz="3600" dirty="0" smtClean="0"/>
              <a:t>previously. </a:t>
            </a:r>
            <a:r>
              <a:rPr lang="en-GB" sz="3600" dirty="0"/>
              <a:t>37 skills have been selected from the SFIA framework with the six categories of skills indicated graphically using a weighting scale for KM.</a:t>
            </a:r>
          </a:p>
        </p:txBody>
      </p:sp>
      <p:sp>
        <p:nvSpPr>
          <p:cNvPr id="13" name="Rechthoek 12"/>
          <p:cNvSpPr/>
          <p:nvPr/>
        </p:nvSpPr>
        <p:spPr>
          <a:xfrm>
            <a:off x="3046328" y="1471447"/>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35367883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30</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2941" y="615592"/>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Fig. 3 Knowledge Management Skills Map</a:t>
            </a:r>
            <a:endParaRPr lang="en-GB" sz="2800" dirty="0">
              <a:solidFill>
                <a:schemeClr val="accent6">
                  <a:lumMod val="75000"/>
                </a:schemeClr>
              </a:solidFill>
            </a:endParaRPr>
          </a:p>
        </p:txBody>
      </p:sp>
      <p:sp>
        <p:nvSpPr>
          <p:cNvPr id="13" name="Rechthoek 12"/>
          <p:cNvSpPr/>
          <p:nvPr/>
        </p:nvSpPr>
        <p:spPr>
          <a:xfrm>
            <a:off x="1103452" y="1517436"/>
            <a:ext cx="7270434" cy="39280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25" y="1162517"/>
            <a:ext cx="6633591" cy="511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314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31</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616751" y="647426"/>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Skills Map</a:t>
            </a:r>
            <a:endParaRPr lang="en-GB" sz="2800" dirty="0">
              <a:solidFill>
                <a:schemeClr val="accent6">
                  <a:lumMod val="75000"/>
                </a:schemeClr>
              </a:solidFill>
            </a:endParaRPr>
          </a:p>
        </p:txBody>
      </p:sp>
      <p:sp>
        <p:nvSpPr>
          <p:cNvPr id="11" name="Tekstvak 10"/>
          <p:cNvSpPr txBox="1"/>
          <p:nvPr/>
        </p:nvSpPr>
        <p:spPr>
          <a:xfrm>
            <a:off x="372941" y="1102451"/>
            <a:ext cx="8153542" cy="5632311"/>
          </a:xfrm>
          <a:prstGeom prst="rect">
            <a:avLst/>
          </a:prstGeom>
          <a:noFill/>
        </p:spPr>
        <p:txBody>
          <a:bodyPr wrap="square" rtlCol="0">
            <a:spAutoFit/>
          </a:bodyPr>
          <a:lstStyle/>
          <a:p>
            <a:r>
              <a:rPr lang="en-GB" sz="3600" dirty="0"/>
              <a:t>Using KM skills maps to present the employability skills is seen as helpful both for the students and the new course delivery. </a:t>
            </a:r>
            <a:endParaRPr lang="en-GB" sz="3600" dirty="0" smtClean="0"/>
          </a:p>
          <a:p>
            <a:r>
              <a:rPr lang="en-GB" sz="3600" dirty="0" smtClean="0"/>
              <a:t>Some </a:t>
            </a:r>
            <a:r>
              <a:rPr lang="en-GB" sz="3600" dirty="0"/>
              <a:t>activities tend to the technology side and others to business. </a:t>
            </a:r>
            <a:endParaRPr lang="en-GB" sz="3600" dirty="0" smtClean="0"/>
          </a:p>
          <a:p>
            <a:r>
              <a:rPr lang="en-GB" sz="3600" dirty="0" smtClean="0"/>
              <a:t>Two </a:t>
            </a:r>
            <a:r>
              <a:rPr lang="en-GB" sz="3600" dirty="0"/>
              <a:t>sample activities are given here to explain how they can be represented and distinguished </a:t>
            </a:r>
            <a:endParaRPr lang="en-GB" sz="3600" dirty="0" smtClean="0"/>
          </a:p>
          <a:p>
            <a:r>
              <a:rPr lang="en-GB" sz="3600" dirty="0" smtClean="0"/>
              <a:t>via </a:t>
            </a:r>
            <a:r>
              <a:rPr lang="en-GB" sz="3600" dirty="0"/>
              <a:t>KM skills maps</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2011707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32</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616751" y="647426"/>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Skills Map</a:t>
            </a:r>
            <a:endParaRPr lang="en-GB" sz="2800" dirty="0">
              <a:solidFill>
                <a:schemeClr val="accent6">
                  <a:lumMod val="75000"/>
                </a:schemeClr>
              </a:solidFill>
            </a:endParaRPr>
          </a:p>
        </p:txBody>
      </p:sp>
      <p:sp>
        <p:nvSpPr>
          <p:cNvPr id="11" name="Tekstvak 10"/>
          <p:cNvSpPr txBox="1"/>
          <p:nvPr/>
        </p:nvSpPr>
        <p:spPr>
          <a:xfrm>
            <a:off x="377111" y="1357786"/>
            <a:ext cx="8153542" cy="4524315"/>
          </a:xfrm>
          <a:prstGeom prst="rect">
            <a:avLst/>
          </a:prstGeom>
          <a:noFill/>
        </p:spPr>
        <p:txBody>
          <a:bodyPr wrap="square" rtlCol="0">
            <a:spAutoFit/>
          </a:bodyPr>
          <a:lstStyle/>
          <a:p>
            <a:r>
              <a:rPr lang="en-GB" sz="3600" u="sng" dirty="0"/>
              <a:t>Activity 1:</a:t>
            </a:r>
            <a:r>
              <a:rPr lang="en-GB" sz="3600" dirty="0"/>
              <a:t> </a:t>
            </a:r>
            <a:r>
              <a:rPr lang="en-GB" sz="3600" i="1" dirty="0"/>
              <a:t>Create a prediction model of consumer behaviour in a given area using artificial neural networks for clustering and Bayesian belief networks for forecasting</a:t>
            </a:r>
            <a:r>
              <a:rPr lang="en-GB" sz="3600" dirty="0" smtClean="0"/>
              <a:t>.</a:t>
            </a:r>
          </a:p>
          <a:p>
            <a:endParaRPr lang="en-GB" sz="3600" dirty="0"/>
          </a:p>
          <a:p>
            <a:r>
              <a:rPr lang="en-GB" sz="3600" u="sng" dirty="0"/>
              <a:t>Activity 2:</a:t>
            </a:r>
            <a:r>
              <a:rPr lang="en-GB" sz="3600" dirty="0"/>
              <a:t> </a:t>
            </a:r>
            <a:r>
              <a:rPr lang="en-GB" sz="3600" i="1" dirty="0"/>
              <a:t>Present one set of information “perfectly”</a:t>
            </a:r>
            <a:r>
              <a:rPr lang="en-GB" sz="3600" dirty="0"/>
              <a:t>.</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3895819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33</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616751" y="647426"/>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Skills Map</a:t>
            </a:r>
            <a:endParaRPr lang="en-GB" sz="2800" dirty="0">
              <a:solidFill>
                <a:schemeClr val="accent6">
                  <a:lumMod val="75000"/>
                </a:schemeClr>
              </a:solidFill>
            </a:endParaRPr>
          </a:p>
        </p:txBody>
      </p:sp>
      <p:sp>
        <p:nvSpPr>
          <p:cNvPr id="11" name="Tekstvak 10"/>
          <p:cNvSpPr txBox="1"/>
          <p:nvPr/>
        </p:nvSpPr>
        <p:spPr>
          <a:xfrm>
            <a:off x="377110" y="1357786"/>
            <a:ext cx="8521229" cy="2308324"/>
          </a:xfrm>
          <a:prstGeom prst="rect">
            <a:avLst/>
          </a:prstGeom>
          <a:noFill/>
        </p:spPr>
        <p:txBody>
          <a:bodyPr wrap="square" rtlCol="0">
            <a:spAutoFit/>
          </a:bodyPr>
          <a:lstStyle/>
          <a:p>
            <a:r>
              <a:rPr lang="en-GB" sz="3600" dirty="0"/>
              <a:t>For example, students are expected to achieve the following knowledge, understanding and skills at the completion of their study for Activity </a:t>
            </a:r>
            <a:r>
              <a:rPr lang="en-GB" sz="3600" dirty="0" smtClean="0"/>
              <a:t>1:</a:t>
            </a:r>
            <a:endParaRPr lang="en-GB" sz="3600"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22154347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34</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616751" y="500058"/>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Skills Map</a:t>
            </a:r>
            <a:endParaRPr lang="en-GB" sz="2800" dirty="0">
              <a:solidFill>
                <a:schemeClr val="accent6">
                  <a:lumMod val="75000"/>
                </a:schemeClr>
              </a:solidFill>
            </a:endParaRPr>
          </a:p>
        </p:txBody>
      </p:sp>
      <p:sp>
        <p:nvSpPr>
          <p:cNvPr id="11" name="Tekstvak 10"/>
          <p:cNvSpPr txBox="1"/>
          <p:nvPr/>
        </p:nvSpPr>
        <p:spPr>
          <a:xfrm>
            <a:off x="372941" y="1080936"/>
            <a:ext cx="8153542" cy="5016758"/>
          </a:xfrm>
          <a:prstGeom prst="rect">
            <a:avLst/>
          </a:prstGeom>
          <a:noFill/>
        </p:spPr>
        <p:txBody>
          <a:bodyPr wrap="square" rtlCol="0">
            <a:spAutoFit/>
          </a:bodyPr>
          <a:lstStyle/>
          <a:p>
            <a:pPr marL="571500" lvl="0" indent="-571500">
              <a:buFont typeface="Arial" panose="020B0604020202020204" pitchFamily="34" charset="0"/>
              <a:buChar char="•"/>
            </a:pPr>
            <a:r>
              <a:rPr lang="en-GB" sz="3200" dirty="0" smtClean="0"/>
              <a:t>Make </a:t>
            </a:r>
            <a:r>
              <a:rPr lang="en-GB" sz="3200" dirty="0"/>
              <a:t>appropriate use of data management technologies (data acquisition, processing, administration, retrieval or mining) to analyse the data from certain application areas.</a:t>
            </a:r>
          </a:p>
          <a:p>
            <a:pPr marL="571500" lvl="0" indent="-571500">
              <a:buFont typeface="Arial" panose="020B0604020202020204" pitchFamily="34" charset="0"/>
              <a:buChar char="•"/>
            </a:pPr>
            <a:r>
              <a:rPr lang="en-GB" sz="3200" dirty="0"/>
              <a:t>Apply the basic concepts and principles of artificial neural networks and Bayesian belief networks; make appropriate use of tools in the creation of predictive models</a:t>
            </a:r>
            <a:r>
              <a:rPr lang="en-GB" sz="3200" dirty="0" smtClean="0"/>
              <a:t>.</a:t>
            </a:r>
            <a:endParaRPr lang="en-GB" sz="3200" dirty="0"/>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2812133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35</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616751" y="647426"/>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Skills Map</a:t>
            </a:r>
            <a:endParaRPr lang="en-GB" sz="2800" dirty="0">
              <a:solidFill>
                <a:schemeClr val="accent6">
                  <a:lumMod val="75000"/>
                </a:schemeClr>
              </a:solidFill>
            </a:endParaRPr>
          </a:p>
        </p:txBody>
      </p:sp>
      <p:sp>
        <p:nvSpPr>
          <p:cNvPr id="11" name="Tekstvak 10"/>
          <p:cNvSpPr txBox="1"/>
          <p:nvPr/>
        </p:nvSpPr>
        <p:spPr>
          <a:xfrm>
            <a:off x="377111" y="1357786"/>
            <a:ext cx="8153542" cy="1754326"/>
          </a:xfrm>
          <a:prstGeom prst="rect">
            <a:avLst/>
          </a:prstGeom>
          <a:noFill/>
        </p:spPr>
        <p:txBody>
          <a:bodyPr wrap="square" rtlCol="0">
            <a:spAutoFit/>
          </a:bodyPr>
          <a:lstStyle/>
          <a:p>
            <a:pPr marL="571500" lvl="0" indent="-571500">
              <a:buFont typeface="Arial" panose="020B0604020202020204" pitchFamily="34" charset="0"/>
              <a:buChar char="•"/>
            </a:pPr>
            <a:r>
              <a:rPr lang="en-GB" sz="3600" dirty="0" smtClean="0"/>
              <a:t>Describe</a:t>
            </a:r>
            <a:r>
              <a:rPr lang="en-GB" sz="3600" dirty="0"/>
              <a:t>, explain and evaluate the models to assist in the analysis of consumer behaviour.</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42838394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36</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616751" y="647426"/>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Skills Map</a:t>
            </a:r>
            <a:endParaRPr lang="en-GB" sz="2800" dirty="0">
              <a:solidFill>
                <a:schemeClr val="accent6">
                  <a:lumMod val="75000"/>
                </a:schemeClr>
              </a:solidFill>
            </a:endParaRPr>
          </a:p>
        </p:txBody>
      </p:sp>
      <p:sp>
        <p:nvSpPr>
          <p:cNvPr id="11" name="Tekstvak 10"/>
          <p:cNvSpPr txBox="1"/>
          <p:nvPr/>
        </p:nvSpPr>
        <p:spPr>
          <a:xfrm>
            <a:off x="377111" y="1357786"/>
            <a:ext cx="8153542" cy="2862322"/>
          </a:xfrm>
          <a:prstGeom prst="rect">
            <a:avLst/>
          </a:prstGeom>
          <a:noFill/>
        </p:spPr>
        <p:txBody>
          <a:bodyPr wrap="square" rtlCol="0">
            <a:spAutoFit/>
          </a:bodyPr>
          <a:lstStyle/>
          <a:p>
            <a:pPr marL="571500" lvl="0" indent="-571500">
              <a:buFont typeface="Arial" panose="020B0604020202020204" pitchFamily="34" charset="0"/>
              <a:buChar char="•"/>
            </a:pPr>
            <a:r>
              <a:rPr lang="en-GB" sz="3600" dirty="0"/>
              <a:t>The KM skills maps for </a:t>
            </a:r>
            <a:r>
              <a:rPr lang="en-GB" sz="3600" dirty="0" smtClean="0"/>
              <a:t>Activity 1 is </a:t>
            </a:r>
            <a:r>
              <a:rPr lang="en-GB" sz="3600" dirty="0"/>
              <a:t>given in </a:t>
            </a:r>
            <a:r>
              <a:rPr lang="en-GB" sz="3600" dirty="0" smtClean="0"/>
              <a:t>Figure </a:t>
            </a:r>
            <a:r>
              <a:rPr lang="en-GB" sz="3600" dirty="0"/>
              <a:t>4 (a</a:t>
            </a:r>
            <a:r>
              <a:rPr lang="en-GB" sz="3600" dirty="0" smtClean="0"/>
              <a:t>), </a:t>
            </a:r>
            <a:r>
              <a:rPr lang="en-GB" sz="3600" dirty="0"/>
              <a:t>where skills which are not considered to be achieved by the activity are again shown in grey.</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515234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37</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2941" y="615592"/>
            <a:ext cx="7054939" cy="546925"/>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Fig. 4(a) K M Skills </a:t>
            </a:r>
            <a:r>
              <a:rPr lang="en-GB" sz="2800" b="1" dirty="0">
                <a:solidFill>
                  <a:schemeClr val="accent6">
                    <a:lumMod val="75000"/>
                  </a:schemeClr>
                </a:solidFill>
              </a:rPr>
              <a:t>Map for Prediction Model (Activity 1)</a:t>
            </a:r>
            <a:endParaRPr lang="en-GB" sz="2800" dirty="0">
              <a:solidFill>
                <a:schemeClr val="accent6">
                  <a:lumMod val="75000"/>
                </a:schemeClr>
              </a:solidFill>
            </a:endParaRPr>
          </a:p>
        </p:txBody>
      </p:sp>
      <p:sp>
        <p:nvSpPr>
          <p:cNvPr id="13" name="Rechthoek 12"/>
          <p:cNvSpPr/>
          <p:nvPr/>
        </p:nvSpPr>
        <p:spPr>
          <a:xfrm>
            <a:off x="1103452" y="1517436"/>
            <a:ext cx="7270434" cy="39280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480" y="1162514"/>
            <a:ext cx="6705124" cy="527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711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38</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616751" y="50603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Skills Map</a:t>
            </a:r>
            <a:endParaRPr lang="en-GB" sz="2800" dirty="0">
              <a:solidFill>
                <a:schemeClr val="accent6">
                  <a:lumMod val="75000"/>
                </a:schemeClr>
              </a:solidFill>
            </a:endParaRPr>
          </a:p>
        </p:txBody>
      </p:sp>
      <p:sp>
        <p:nvSpPr>
          <p:cNvPr id="11" name="Tekstvak 10"/>
          <p:cNvSpPr txBox="1"/>
          <p:nvPr/>
        </p:nvSpPr>
        <p:spPr>
          <a:xfrm>
            <a:off x="386025" y="1052964"/>
            <a:ext cx="8153542" cy="5632311"/>
          </a:xfrm>
          <a:prstGeom prst="rect">
            <a:avLst/>
          </a:prstGeom>
          <a:noFill/>
        </p:spPr>
        <p:txBody>
          <a:bodyPr wrap="square" rtlCol="0">
            <a:spAutoFit/>
          </a:bodyPr>
          <a:lstStyle/>
          <a:p>
            <a:r>
              <a:rPr lang="en-GB" sz="3200" dirty="0"/>
              <a:t>Activity 2 emphasises the development of skills relating to the presentation of the various forms of information. It aims to “present the right information in the right way to the right audience”. It also provides a holistic understanding of the role and function of information together with its representation and delivery. Various techniques and methods will be viewed as devices for “perfectly” presenting information. </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467401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424936" y="501540"/>
            <a:ext cx="8471231" cy="5469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b-NO" sz="1600" dirty="0">
                <a:solidFill>
                  <a:schemeClr val="accent6">
                    <a:lumMod val="75000"/>
                  </a:schemeClr>
                </a:solidFill>
                <a:cs typeface="Arial Black"/>
              </a:rPr>
              <a:t>Black-Eyed Peas song   ”I gotta Feeling” gets 8.9 of 10 from Hit Song Science </a:t>
            </a:r>
            <a:r>
              <a:rPr lang="nb-NO" sz="1600" dirty="0" smtClean="0">
                <a:solidFill>
                  <a:schemeClr val="accent6">
                    <a:lumMod val="75000"/>
                  </a:schemeClr>
                </a:solidFill>
                <a:cs typeface="Arial Black"/>
              </a:rPr>
              <a:t>software</a:t>
            </a:r>
            <a:endParaRPr lang="nl-NL" sz="1600" b="1" dirty="0" smtClean="0">
              <a:solidFill>
                <a:schemeClr val="accent6">
                  <a:lumMod val="75000"/>
                </a:schemeClr>
              </a:solidFill>
              <a:latin typeface="Trebuchet MS"/>
              <a:cs typeface="Trebuchet MS"/>
            </a:endParaRPr>
          </a:p>
        </p:txBody>
      </p:sp>
      <p:sp>
        <p:nvSpPr>
          <p:cNvPr id="11" name="Tekstvak 10"/>
          <p:cNvSpPr txBox="1"/>
          <p:nvPr/>
        </p:nvSpPr>
        <p:spPr>
          <a:xfrm>
            <a:off x="583781" y="1436155"/>
            <a:ext cx="8153542" cy="646331"/>
          </a:xfrm>
          <a:prstGeom prst="rect">
            <a:avLst/>
          </a:prstGeom>
          <a:noFill/>
        </p:spPr>
        <p:txBody>
          <a:bodyPr wrap="square" rtlCol="0">
            <a:spAutoFit/>
          </a:bodyPr>
          <a:lstStyle/>
          <a:p>
            <a:endParaRPr lang="en-US" sz="3600" dirty="0">
              <a:cs typeface="Times New Roman" pitchFamily="18" charset="0"/>
            </a:endParaRP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17" name="Content Placeholder 3" descr="Black eyed peas.pdf"/>
          <p:cNvPicPr>
            <a:picLocks noGrp="1" noChangeAspect="1"/>
          </p:cNvPicPr>
          <p:nvPr>
            <p:ph idx="1"/>
          </p:nvPr>
        </p:nvPicPr>
        <p:blipFill>
          <a:blip r:embed="rId4"/>
          <a:srcRect l="9286" t="5579" r="11617"/>
          <a:stretch>
            <a:fillRect/>
          </a:stretch>
        </p:blipFill>
        <p:spPr>
          <a:xfrm>
            <a:off x="455102" y="951499"/>
            <a:ext cx="7810124" cy="5783263"/>
          </a:xfrm>
        </p:spPr>
      </p:pic>
    </p:spTree>
    <p:extLst>
      <p:ext uri="{BB962C8B-B14F-4D97-AF65-F5344CB8AC3E}">
        <p14:creationId xmlns:p14="http://schemas.microsoft.com/office/powerpoint/2010/main" val="543360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39</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616751" y="647426"/>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Knowledge Management and Skills Map</a:t>
            </a:r>
            <a:endParaRPr lang="en-GB" sz="2800" dirty="0">
              <a:solidFill>
                <a:schemeClr val="accent6">
                  <a:lumMod val="75000"/>
                </a:schemeClr>
              </a:solidFill>
            </a:endParaRPr>
          </a:p>
        </p:txBody>
      </p:sp>
      <p:sp>
        <p:nvSpPr>
          <p:cNvPr id="11" name="Tekstvak 10"/>
          <p:cNvSpPr txBox="1"/>
          <p:nvPr/>
        </p:nvSpPr>
        <p:spPr>
          <a:xfrm>
            <a:off x="377111" y="1357786"/>
            <a:ext cx="8153542" cy="2862322"/>
          </a:xfrm>
          <a:prstGeom prst="rect">
            <a:avLst/>
          </a:prstGeom>
          <a:noFill/>
        </p:spPr>
        <p:txBody>
          <a:bodyPr wrap="square" rtlCol="0">
            <a:spAutoFit/>
          </a:bodyPr>
          <a:lstStyle/>
          <a:p>
            <a:pPr marL="571500" lvl="0" indent="-571500">
              <a:buFont typeface="Arial" panose="020B0604020202020204" pitchFamily="34" charset="0"/>
              <a:buChar char="•"/>
            </a:pPr>
            <a:r>
              <a:rPr lang="en-GB" sz="3600" dirty="0"/>
              <a:t>The KM skills maps for </a:t>
            </a:r>
            <a:r>
              <a:rPr lang="en-GB" sz="3600" dirty="0" smtClean="0"/>
              <a:t>Activity 2 is </a:t>
            </a:r>
            <a:r>
              <a:rPr lang="en-GB" sz="3600" dirty="0"/>
              <a:t>given in </a:t>
            </a:r>
            <a:r>
              <a:rPr lang="en-GB" sz="3600" dirty="0" smtClean="0"/>
              <a:t>Figure </a:t>
            </a:r>
            <a:r>
              <a:rPr lang="en-GB" sz="3600" dirty="0"/>
              <a:t>4 </a:t>
            </a:r>
            <a:r>
              <a:rPr lang="en-GB" sz="3600" dirty="0" smtClean="0"/>
              <a:t>(b), </a:t>
            </a:r>
            <a:r>
              <a:rPr lang="en-GB" sz="3600" dirty="0"/>
              <a:t>where skills which are not considered to be achieved by the activity are again shown in grey.</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696257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40</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2941" y="615592"/>
            <a:ext cx="8000945" cy="546925"/>
          </a:xfrm>
          <a:prstGeom prst="rect">
            <a:avLst/>
          </a:prstGeom>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Fig. 4(b) K M Skills </a:t>
            </a:r>
            <a:r>
              <a:rPr lang="en-GB" sz="2800" b="1" dirty="0">
                <a:solidFill>
                  <a:schemeClr val="accent6">
                    <a:lumMod val="75000"/>
                  </a:schemeClr>
                </a:solidFill>
              </a:rPr>
              <a:t>Map for Presenting Information” Perfectly” (Activity </a:t>
            </a:r>
            <a:r>
              <a:rPr lang="en-GB" sz="2800" b="1" dirty="0" smtClean="0">
                <a:solidFill>
                  <a:schemeClr val="accent6">
                    <a:lumMod val="75000"/>
                  </a:schemeClr>
                </a:solidFill>
              </a:rPr>
              <a:t>2)</a:t>
            </a:r>
            <a:endParaRPr lang="en-GB" sz="2800" dirty="0">
              <a:solidFill>
                <a:schemeClr val="accent6">
                  <a:lumMod val="75000"/>
                </a:schemeClr>
              </a:solidFill>
            </a:endParaRPr>
          </a:p>
        </p:txBody>
      </p:sp>
      <p:sp>
        <p:nvSpPr>
          <p:cNvPr id="13" name="Rechthoek 12"/>
          <p:cNvSpPr/>
          <p:nvPr/>
        </p:nvSpPr>
        <p:spPr>
          <a:xfrm>
            <a:off x="1103452" y="1517436"/>
            <a:ext cx="7270434" cy="39280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82" y="1162514"/>
            <a:ext cx="6705695" cy="518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5105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41</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smtClean="0">
                <a:solidFill>
                  <a:schemeClr val="accent6">
                    <a:lumMod val="75000"/>
                  </a:schemeClr>
                </a:solidFill>
                <a:latin typeface="Trebuchet MS"/>
                <a:cs typeface="Trebuchet MS"/>
              </a:rPr>
              <a:t>OUTLINE</a:t>
            </a:r>
          </a:p>
        </p:txBody>
      </p:sp>
      <p:sp>
        <p:nvSpPr>
          <p:cNvPr id="11" name="Tekstvak 10"/>
          <p:cNvSpPr txBox="1"/>
          <p:nvPr/>
        </p:nvSpPr>
        <p:spPr>
          <a:xfrm>
            <a:off x="738196" y="1479774"/>
            <a:ext cx="8153542" cy="3416320"/>
          </a:xfrm>
          <a:prstGeom prst="rect">
            <a:avLst/>
          </a:prstGeom>
          <a:noFill/>
        </p:spPr>
        <p:txBody>
          <a:bodyPr wrap="square" rtlCol="0">
            <a:spAutoFit/>
          </a:bodyPr>
          <a:lstStyle/>
          <a:p>
            <a:r>
              <a:rPr lang="en-GB" sz="3600" b="1" dirty="0" smtClean="0"/>
              <a:t>1.Introduction</a:t>
            </a:r>
          </a:p>
          <a:p>
            <a:r>
              <a:rPr lang="en-GB" sz="3600" b="1" dirty="0" smtClean="0"/>
              <a:t>2.SFIA </a:t>
            </a:r>
            <a:r>
              <a:rPr lang="en-GB" sz="3600" b="1" dirty="0"/>
              <a:t>Framework and </a:t>
            </a:r>
            <a:r>
              <a:rPr lang="en-GB" sz="3600" b="1" dirty="0" smtClean="0"/>
              <a:t>Employability</a:t>
            </a:r>
            <a:endParaRPr lang="en-GB" sz="3600" b="1" dirty="0"/>
          </a:p>
          <a:p>
            <a:r>
              <a:rPr lang="en-GB" sz="3600" b="1" dirty="0" smtClean="0"/>
              <a:t>3.SFIA </a:t>
            </a:r>
            <a:r>
              <a:rPr lang="en-GB" sz="3600" b="1" dirty="0"/>
              <a:t>Framework and </a:t>
            </a:r>
            <a:r>
              <a:rPr lang="en-GB" sz="3600" b="1" dirty="0" smtClean="0"/>
              <a:t>Knowledge 			Management</a:t>
            </a:r>
            <a:endParaRPr lang="en-GB" sz="3600" dirty="0"/>
          </a:p>
          <a:p>
            <a:pPr defTabSz="914400">
              <a:lnSpc>
                <a:spcPct val="80000"/>
              </a:lnSpc>
              <a:spcBef>
                <a:spcPct val="20000"/>
              </a:spcBef>
              <a:defRPr/>
            </a:pPr>
            <a:r>
              <a:rPr lang="en-GB" sz="3600" b="1" dirty="0" smtClean="0"/>
              <a:t>4.Knowledge Management Skills Map</a:t>
            </a:r>
            <a:endParaRPr lang="en-US" sz="3600" b="1" dirty="0">
              <a:solidFill>
                <a:srgbClr val="474747"/>
              </a:solidFill>
              <a:cs typeface="Times New Roman" pitchFamily="18" charset="0"/>
            </a:endParaRPr>
          </a:p>
          <a:p>
            <a:pPr lvl="0" defTabSz="914400">
              <a:lnSpc>
                <a:spcPct val="80000"/>
              </a:lnSpc>
              <a:spcBef>
                <a:spcPct val="20000"/>
              </a:spcBef>
              <a:defRPr/>
            </a:pPr>
            <a:r>
              <a:rPr lang="en-GB" sz="3600" b="1" dirty="0" smtClean="0">
                <a:cs typeface="Times New Roman" pitchFamily="18" charset="0"/>
              </a:rPr>
              <a:t>5.Conclusions</a:t>
            </a:r>
            <a:endParaRPr lang="en-US" sz="3600" dirty="0">
              <a:cs typeface="Times New Roman" pitchFamily="18" charset="0"/>
            </a:endParaRP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
        <p:nvSpPr>
          <p:cNvPr id="15" name="Line 4"/>
          <p:cNvSpPr>
            <a:spLocks noChangeShapeType="1"/>
          </p:cNvSpPr>
          <p:nvPr/>
        </p:nvSpPr>
        <p:spPr bwMode="auto">
          <a:xfrm>
            <a:off x="172105" y="4571992"/>
            <a:ext cx="520700" cy="0"/>
          </a:xfrm>
          <a:prstGeom prst="line">
            <a:avLst/>
          </a:prstGeom>
          <a:noFill/>
          <a:ln w="76200">
            <a:solidFill>
              <a:schemeClr val="tx1"/>
            </a:solidFill>
            <a:round/>
            <a:headEnd/>
            <a:tailEnd type="triangle" w="med" len="med"/>
          </a:ln>
        </p:spPr>
        <p:txBody>
          <a:bodyPr/>
          <a:lstStyle/>
          <a:p>
            <a:endParaRPr lang="en-US" dirty="0"/>
          </a:p>
        </p:txBody>
      </p:sp>
    </p:spTree>
    <p:extLst>
      <p:ext uri="{BB962C8B-B14F-4D97-AF65-F5344CB8AC3E}">
        <p14:creationId xmlns:p14="http://schemas.microsoft.com/office/powerpoint/2010/main" val="16877079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42</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703371" y="768813"/>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smtClean="0">
                <a:solidFill>
                  <a:schemeClr val="accent6">
                    <a:lumMod val="75000"/>
                  </a:schemeClr>
                </a:solidFill>
                <a:latin typeface="Trebuchet MS"/>
                <a:cs typeface="Trebuchet MS"/>
              </a:rPr>
              <a:t>CONCLUSIONS</a:t>
            </a:r>
          </a:p>
        </p:txBody>
      </p:sp>
      <p:sp>
        <p:nvSpPr>
          <p:cNvPr id="11" name="Tekstvak 10"/>
          <p:cNvSpPr txBox="1"/>
          <p:nvPr/>
        </p:nvSpPr>
        <p:spPr>
          <a:xfrm>
            <a:off x="552527" y="1311096"/>
            <a:ext cx="8153542" cy="5016758"/>
          </a:xfrm>
          <a:prstGeom prst="rect">
            <a:avLst/>
          </a:prstGeom>
          <a:noFill/>
        </p:spPr>
        <p:txBody>
          <a:bodyPr wrap="square" rtlCol="0">
            <a:spAutoFit/>
          </a:bodyPr>
          <a:lstStyle/>
          <a:p>
            <a:r>
              <a:rPr lang="en-GB" sz="3200" dirty="0"/>
              <a:t>The UK, with a number of well established national credit and qualifications frameworks for higher education, such as the Framework for Higher Education Qualifications in England, Wales and Northern Ireland, and the SCQF in Scotland, has qualification descriptors designed to meet the “easily readable and comparable” criterion in the Bologna Declaration. </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34940149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43</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smtClean="0">
                <a:solidFill>
                  <a:schemeClr val="accent6">
                    <a:lumMod val="75000"/>
                  </a:schemeClr>
                </a:solidFill>
                <a:latin typeface="Trebuchet MS"/>
                <a:cs typeface="Trebuchet MS"/>
              </a:rPr>
              <a:t>CONCLUSIONS</a:t>
            </a:r>
          </a:p>
        </p:txBody>
      </p:sp>
      <p:sp>
        <p:nvSpPr>
          <p:cNvPr id="11" name="Tekstvak 10"/>
          <p:cNvSpPr txBox="1"/>
          <p:nvPr/>
        </p:nvSpPr>
        <p:spPr>
          <a:xfrm>
            <a:off x="738196" y="1479774"/>
            <a:ext cx="8153542" cy="3970318"/>
          </a:xfrm>
          <a:prstGeom prst="rect">
            <a:avLst/>
          </a:prstGeom>
          <a:noFill/>
        </p:spPr>
        <p:txBody>
          <a:bodyPr wrap="square" rtlCol="0">
            <a:spAutoFit/>
          </a:bodyPr>
          <a:lstStyle/>
          <a:p>
            <a:r>
              <a:rPr lang="en-GB" sz="3600" dirty="0" smtClean="0"/>
              <a:t>The </a:t>
            </a:r>
            <a:r>
              <a:rPr lang="en-GB" sz="3600" dirty="0"/>
              <a:t>UK also has a set of established support systems for lifelong learning and employability. In addition to the SCQF taking account of SVQs for employability, there are PDPs, Progress Files and Employability Offices.</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24172769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42</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2941" y="521884"/>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QUESTIONS???</a:t>
            </a:r>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796338" cy="587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3992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45</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72941" y="521884"/>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6">
                    <a:lumMod val="75000"/>
                  </a:schemeClr>
                </a:solidFill>
              </a:rPr>
              <a:t>QUESTIONS???</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pic>
        <p:nvPicPr>
          <p:cNvPr id="11" name="Picture 2"/>
          <p:cNvPicPr>
            <a:picLocks noChangeAspect="1" noChangeArrowheads="1"/>
          </p:cNvPicPr>
          <p:nvPr/>
        </p:nvPicPr>
        <p:blipFill>
          <a:blip r:embed="rId4" cstate="print"/>
          <a:srcRect/>
          <a:stretch>
            <a:fillRect/>
          </a:stretch>
        </p:blipFill>
        <p:spPr bwMode="auto">
          <a:xfrm>
            <a:off x="1793762" y="1042276"/>
            <a:ext cx="3588544" cy="5219700"/>
          </a:xfrm>
          <a:prstGeom prst="rect">
            <a:avLst/>
          </a:prstGeom>
          <a:noFill/>
          <a:ln w="9525">
            <a:noFill/>
            <a:miter lim="800000"/>
            <a:headEnd/>
            <a:tailEnd/>
          </a:ln>
        </p:spPr>
      </p:pic>
    </p:spTree>
    <p:extLst>
      <p:ext uri="{BB962C8B-B14F-4D97-AF65-F5344CB8AC3E}">
        <p14:creationId xmlns:p14="http://schemas.microsoft.com/office/powerpoint/2010/main" val="3906083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04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96"/>
            <a:ext cx="9144000" cy="6465864"/>
          </a:xfrm>
          <a:prstGeom prst="rect">
            <a:avLst/>
          </a:prstGeom>
        </p:spPr>
      </p:pic>
    </p:spTree>
    <p:extLst>
      <p:ext uri="{BB962C8B-B14F-4D97-AF65-F5344CB8AC3E}">
        <p14:creationId xmlns:p14="http://schemas.microsoft.com/office/powerpoint/2010/main" val="33795485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0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939"/>
            <a:ext cx="9144000" cy="6465864"/>
          </a:xfrm>
          <a:prstGeom prst="rect">
            <a:avLst/>
          </a:prstGeom>
        </p:spPr>
      </p:pic>
    </p:spTree>
    <p:extLst>
      <p:ext uri="{BB962C8B-B14F-4D97-AF65-F5344CB8AC3E}">
        <p14:creationId xmlns:p14="http://schemas.microsoft.com/office/powerpoint/2010/main" val="3328400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4</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Introduction</a:t>
            </a:r>
            <a:endParaRPr lang="en-GB" sz="2800" dirty="0">
              <a:solidFill>
                <a:schemeClr val="accent6">
                  <a:lumMod val="75000"/>
                </a:schemeClr>
              </a:solidFill>
            </a:endParaRPr>
          </a:p>
        </p:txBody>
      </p:sp>
      <p:sp>
        <p:nvSpPr>
          <p:cNvPr id="11" name="Tekstvak 10"/>
          <p:cNvSpPr txBox="1"/>
          <p:nvPr/>
        </p:nvSpPr>
        <p:spPr>
          <a:xfrm>
            <a:off x="372941" y="1479773"/>
            <a:ext cx="8153542" cy="4524315"/>
          </a:xfrm>
          <a:prstGeom prst="rect">
            <a:avLst/>
          </a:prstGeom>
          <a:noFill/>
        </p:spPr>
        <p:txBody>
          <a:bodyPr wrap="square" rtlCol="0">
            <a:spAutoFit/>
          </a:bodyPr>
          <a:lstStyle/>
          <a:p>
            <a:pPr marL="571500" indent="-571500">
              <a:buFont typeface="Arial" panose="020B0604020202020204" pitchFamily="34" charset="0"/>
              <a:buChar char="•"/>
            </a:pPr>
            <a:r>
              <a:rPr lang="en-GB" sz="3600" dirty="0"/>
              <a:t>Employability skills are the emphasis of this </a:t>
            </a:r>
            <a:r>
              <a:rPr lang="en-GB" sz="3600" dirty="0" smtClean="0"/>
              <a:t>presentation </a:t>
            </a:r>
            <a:r>
              <a:rPr lang="en-GB" sz="3600" dirty="0"/>
              <a:t>in the context of the </a:t>
            </a:r>
            <a:r>
              <a:rPr lang="en-GB" sz="3600" dirty="0" smtClean="0"/>
              <a:t>course </a:t>
            </a:r>
            <a:r>
              <a:rPr lang="en-GB" sz="3600" dirty="0"/>
              <a:t>curriculum. The role of employability in higher education covers traditional academic skills, personal development skills, and enterprise or business </a:t>
            </a:r>
            <a:r>
              <a:rPr lang="en-GB" sz="3600" dirty="0" smtClean="0"/>
              <a:t>skills.</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490112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5</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Introduction</a:t>
            </a:r>
            <a:endParaRPr lang="en-GB" sz="2800" dirty="0">
              <a:solidFill>
                <a:schemeClr val="accent6">
                  <a:lumMod val="75000"/>
                </a:schemeClr>
              </a:solidFill>
            </a:endParaRPr>
          </a:p>
        </p:txBody>
      </p:sp>
      <p:sp>
        <p:nvSpPr>
          <p:cNvPr id="11" name="Tekstvak 10"/>
          <p:cNvSpPr txBox="1"/>
          <p:nvPr/>
        </p:nvSpPr>
        <p:spPr>
          <a:xfrm>
            <a:off x="372941" y="1479773"/>
            <a:ext cx="8153542" cy="4524315"/>
          </a:xfrm>
          <a:prstGeom prst="rect">
            <a:avLst/>
          </a:prstGeom>
          <a:noFill/>
        </p:spPr>
        <p:txBody>
          <a:bodyPr wrap="square" rtlCol="0">
            <a:spAutoFit/>
          </a:bodyPr>
          <a:lstStyle/>
          <a:p>
            <a:pPr marL="571500" indent="-571500">
              <a:buFont typeface="Arial" panose="020B0604020202020204" pitchFamily="34" charset="0"/>
              <a:buChar char="•"/>
            </a:pPr>
            <a:r>
              <a:rPr lang="en-GB" sz="3600" dirty="0"/>
              <a:t>However, the concept of employability skills for the student in the classroom is often somewhat abstract and relates to a future beyond higher education. It has been found that students have a low level of awareness of skills they are developing at </a:t>
            </a:r>
            <a:r>
              <a:rPr lang="en-GB" sz="3600" dirty="0" smtClean="0"/>
              <a:t>university. </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22827207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6</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chemeClr val="accent6">
                    <a:lumMod val="75000"/>
                  </a:schemeClr>
                </a:solidFill>
              </a:rPr>
              <a:t>Introduction</a:t>
            </a:r>
            <a:endParaRPr lang="en-GB" sz="2800" dirty="0">
              <a:solidFill>
                <a:schemeClr val="accent6">
                  <a:lumMod val="75000"/>
                </a:schemeClr>
              </a:solidFill>
            </a:endParaRPr>
          </a:p>
        </p:txBody>
      </p:sp>
      <p:sp>
        <p:nvSpPr>
          <p:cNvPr id="11" name="Tekstvak 10"/>
          <p:cNvSpPr txBox="1"/>
          <p:nvPr/>
        </p:nvSpPr>
        <p:spPr>
          <a:xfrm>
            <a:off x="372941" y="1479773"/>
            <a:ext cx="8153542" cy="4524315"/>
          </a:xfrm>
          <a:prstGeom prst="rect">
            <a:avLst/>
          </a:prstGeom>
          <a:noFill/>
        </p:spPr>
        <p:txBody>
          <a:bodyPr wrap="square" rtlCol="0">
            <a:spAutoFit/>
          </a:bodyPr>
          <a:lstStyle/>
          <a:p>
            <a:r>
              <a:rPr lang="en-GB" sz="3600" dirty="0"/>
              <a:t>In order to make students more aware of what employers expect, employability skills are identified and integrated in </a:t>
            </a:r>
            <a:r>
              <a:rPr lang="en-GB" sz="3600" dirty="0" smtClean="0"/>
              <a:t>a </a:t>
            </a:r>
            <a:r>
              <a:rPr lang="en-GB" sz="3600" dirty="0"/>
              <a:t>new course. The Skills Framework for the Information Age (SFIA) </a:t>
            </a:r>
            <a:r>
              <a:rPr lang="en-GB" sz="3600" dirty="0" smtClean="0"/>
              <a:t>is </a:t>
            </a:r>
            <a:r>
              <a:rPr lang="en-GB" sz="3600" dirty="0"/>
              <a:t>being used as one of the main drivers for this in the </a:t>
            </a:r>
            <a:r>
              <a:rPr lang="en-GB" sz="3600" dirty="0" smtClean="0"/>
              <a:t>course development. </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653121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7</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703371" y="768813"/>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smtClean="0">
                <a:solidFill>
                  <a:schemeClr val="accent6">
                    <a:lumMod val="75000"/>
                  </a:schemeClr>
                </a:solidFill>
                <a:latin typeface="Trebuchet MS"/>
                <a:cs typeface="Trebuchet MS"/>
              </a:rPr>
              <a:t>Introduction</a:t>
            </a:r>
          </a:p>
        </p:txBody>
      </p:sp>
      <p:sp>
        <p:nvSpPr>
          <p:cNvPr id="11" name="Tekstvak 10"/>
          <p:cNvSpPr txBox="1"/>
          <p:nvPr/>
        </p:nvSpPr>
        <p:spPr>
          <a:xfrm>
            <a:off x="552527" y="1311096"/>
            <a:ext cx="8153542" cy="5016758"/>
          </a:xfrm>
          <a:prstGeom prst="rect">
            <a:avLst/>
          </a:prstGeom>
          <a:noFill/>
        </p:spPr>
        <p:txBody>
          <a:bodyPr wrap="square" rtlCol="0">
            <a:spAutoFit/>
          </a:bodyPr>
          <a:lstStyle/>
          <a:p>
            <a:r>
              <a:rPr lang="en-GB" sz="3200" dirty="0"/>
              <a:t>The UK, with a number of well established national credit and qualifications frameworks for higher education, such as the Framework for Higher Education Qualifications in England, Wales and Northern Ireland, and the SCQF in Scotland, has qualification descriptors designed to meet the “easily readable and comparable” criterion in the Bologna Declaration. </a:t>
            </a: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331173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3"/>
          <p:cNvSpPr>
            <a:spLocks noGrp="1"/>
          </p:cNvSpPr>
          <p:nvPr>
            <p:ph type="sldNum" sz="quarter" idx="12"/>
          </p:nvPr>
        </p:nvSpPr>
        <p:spPr>
          <a:xfrm>
            <a:off x="4282965" y="295382"/>
            <a:ext cx="672661" cy="365125"/>
          </a:xfrm>
        </p:spPr>
        <p:txBody>
          <a:bodyPr/>
          <a:lstStyle/>
          <a:p>
            <a:r>
              <a:rPr lang="en-US" b="1" dirty="0" smtClean="0">
                <a:solidFill>
                  <a:schemeClr val="bg1">
                    <a:lumMod val="65000"/>
                  </a:schemeClr>
                </a:solidFill>
                <a:latin typeface="Trebuchet MS"/>
                <a:cs typeface="Trebuchet MS"/>
              </a:rPr>
              <a:t>p. 8</a:t>
            </a:r>
            <a:endParaRPr lang="en-US" b="1" dirty="0">
              <a:solidFill>
                <a:schemeClr val="bg1">
                  <a:lumMod val="65000"/>
                </a:schemeClr>
              </a:solidFill>
              <a:latin typeface="Trebuchet MS"/>
              <a:cs typeface="Trebuchet MS"/>
            </a:endParaRPr>
          </a:p>
        </p:txBody>
      </p:sp>
      <p:sp>
        <p:nvSpPr>
          <p:cNvPr id="7" name="Tekstvak 6"/>
          <p:cNvSpPr txBox="1"/>
          <p:nvPr/>
        </p:nvSpPr>
        <p:spPr>
          <a:xfrm>
            <a:off x="1009990" y="353982"/>
            <a:ext cx="1567545"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a:t>
            </a:r>
            <a:endParaRPr lang="nl-NL" sz="1100" b="1" dirty="0">
              <a:solidFill>
                <a:schemeClr val="bg1">
                  <a:lumMod val="65000"/>
                </a:schemeClr>
              </a:solidFill>
              <a:latin typeface="Trebuchet MS"/>
              <a:cs typeface="Trebuchet MS"/>
            </a:endParaRPr>
          </a:p>
        </p:txBody>
      </p:sp>
      <p:sp>
        <p:nvSpPr>
          <p:cNvPr id="8" name="Tekstvak 7"/>
          <p:cNvSpPr txBox="1"/>
          <p:nvPr/>
        </p:nvSpPr>
        <p:spPr>
          <a:xfrm>
            <a:off x="3193143" y="353982"/>
            <a:ext cx="1182914" cy="276999"/>
          </a:xfrm>
          <a:prstGeom prst="rect">
            <a:avLst/>
          </a:prstGeom>
          <a:noFill/>
        </p:spPr>
        <p:txBody>
          <a:bodyPr wrap="square" rtlCol="0">
            <a:spAutoFit/>
          </a:bodyPr>
          <a:lstStyle/>
          <a:p>
            <a:r>
              <a:rPr lang="nl-NL" sz="1200" b="1" dirty="0" smtClean="0">
                <a:solidFill>
                  <a:schemeClr val="bg1">
                    <a:lumMod val="65000"/>
                  </a:schemeClr>
                </a:solidFill>
                <a:latin typeface="Trebuchet MS"/>
                <a:cs typeface="Trebuchet MS"/>
              </a:rPr>
              <a:t>25.09.14</a:t>
            </a:r>
            <a:endParaRPr lang="nl-NL" sz="1200" b="1" dirty="0">
              <a:solidFill>
                <a:schemeClr val="bg1">
                  <a:lumMod val="65000"/>
                </a:schemeClr>
              </a:solidFill>
              <a:latin typeface="Trebuchet MS"/>
              <a:cs typeface="Trebuchet MS"/>
            </a:endParaRPr>
          </a:p>
        </p:txBody>
      </p:sp>
      <p:pic>
        <p:nvPicPr>
          <p:cNvPr id="9" name="Afbeelding 8" descr="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41" y="345492"/>
            <a:ext cx="730511" cy="309133"/>
          </a:xfrm>
          <a:prstGeom prst="rect">
            <a:avLst/>
          </a:prstGeom>
        </p:spPr>
      </p:pic>
      <p:sp>
        <p:nvSpPr>
          <p:cNvPr id="10" name="Titel 1"/>
          <p:cNvSpPr txBox="1">
            <a:spLocks/>
          </p:cNvSpPr>
          <p:nvPr/>
        </p:nvSpPr>
        <p:spPr>
          <a:xfrm>
            <a:off x="353096" y="932849"/>
            <a:ext cx="7054939" cy="5469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dirty="0" smtClean="0">
                <a:solidFill>
                  <a:schemeClr val="accent6">
                    <a:lumMod val="75000"/>
                  </a:schemeClr>
                </a:solidFill>
                <a:latin typeface="Trebuchet MS"/>
                <a:cs typeface="Trebuchet MS"/>
              </a:rPr>
              <a:t>OUTLINE</a:t>
            </a:r>
          </a:p>
        </p:txBody>
      </p:sp>
      <p:sp>
        <p:nvSpPr>
          <p:cNvPr id="11" name="Tekstvak 10"/>
          <p:cNvSpPr txBox="1"/>
          <p:nvPr/>
        </p:nvSpPr>
        <p:spPr>
          <a:xfrm>
            <a:off x="738196" y="1479774"/>
            <a:ext cx="8153542" cy="3416320"/>
          </a:xfrm>
          <a:prstGeom prst="rect">
            <a:avLst/>
          </a:prstGeom>
          <a:noFill/>
        </p:spPr>
        <p:txBody>
          <a:bodyPr wrap="square" rtlCol="0">
            <a:spAutoFit/>
          </a:bodyPr>
          <a:lstStyle/>
          <a:p>
            <a:r>
              <a:rPr lang="en-GB" sz="3600" b="1" dirty="0" smtClean="0"/>
              <a:t>1.Introduction</a:t>
            </a:r>
          </a:p>
          <a:p>
            <a:r>
              <a:rPr lang="en-GB" sz="3600" b="1" dirty="0" smtClean="0"/>
              <a:t>2.SFIA </a:t>
            </a:r>
            <a:r>
              <a:rPr lang="en-GB" sz="3600" b="1" dirty="0"/>
              <a:t>Framework and </a:t>
            </a:r>
            <a:r>
              <a:rPr lang="en-GB" sz="3600" b="1" dirty="0" smtClean="0"/>
              <a:t>Employability</a:t>
            </a:r>
            <a:endParaRPr lang="en-GB" sz="3600" b="1" dirty="0"/>
          </a:p>
          <a:p>
            <a:r>
              <a:rPr lang="en-GB" sz="3600" b="1" dirty="0" smtClean="0"/>
              <a:t>3.SFIA </a:t>
            </a:r>
            <a:r>
              <a:rPr lang="en-GB" sz="3600" b="1" dirty="0"/>
              <a:t>Framework and </a:t>
            </a:r>
            <a:r>
              <a:rPr lang="en-GB" sz="3600" b="1" dirty="0" smtClean="0"/>
              <a:t>Knowledge 			Management</a:t>
            </a:r>
            <a:endParaRPr lang="en-GB" sz="3600" dirty="0"/>
          </a:p>
          <a:p>
            <a:pPr defTabSz="914400">
              <a:lnSpc>
                <a:spcPct val="80000"/>
              </a:lnSpc>
              <a:spcBef>
                <a:spcPct val="20000"/>
              </a:spcBef>
              <a:defRPr/>
            </a:pPr>
            <a:r>
              <a:rPr lang="en-GB" sz="3600" b="1" dirty="0" smtClean="0"/>
              <a:t>4.Knowledge Management Skills Map</a:t>
            </a:r>
            <a:endParaRPr lang="en-US" sz="3600" b="1" dirty="0">
              <a:solidFill>
                <a:srgbClr val="474747"/>
              </a:solidFill>
              <a:cs typeface="Times New Roman" pitchFamily="18" charset="0"/>
            </a:endParaRPr>
          </a:p>
          <a:p>
            <a:pPr lvl="0" defTabSz="914400">
              <a:lnSpc>
                <a:spcPct val="80000"/>
              </a:lnSpc>
              <a:spcBef>
                <a:spcPct val="20000"/>
              </a:spcBef>
              <a:defRPr/>
            </a:pPr>
            <a:r>
              <a:rPr lang="en-GB" sz="3600" b="1" dirty="0" smtClean="0">
                <a:cs typeface="Times New Roman" pitchFamily="18" charset="0"/>
              </a:rPr>
              <a:t>5.Conclusions</a:t>
            </a:r>
            <a:endParaRPr lang="en-US" sz="3600" dirty="0">
              <a:cs typeface="Times New Roman" pitchFamily="18" charset="0"/>
            </a:endParaRPr>
          </a:p>
        </p:txBody>
      </p:sp>
      <p:sp>
        <p:nvSpPr>
          <p:cNvPr id="13" name="Rechthoek 12"/>
          <p:cNvSpPr/>
          <p:nvPr/>
        </p:nvSpPr>
        <p:spPr>
          <a:xfrm>
            <a:off x="2785241" y="1042276"/>
            <a:ext cx="5920828" cy="53865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Imagem 11" descr="DEF flag-logoeac-LLP_EN.tif"/>
          <p:cNvPicPr>
            <a:picLocks noChangeAspect="1"/>
          </p:cNvPicPr>
          <p:nvPr/>
        </p:nvPicPr>
        <p:blipFill>
          <a:blip r:embed="rId3" cstate="print"/>
          <a:stretch>
            <a:fillRect/>
          </a:stretch>
        </p:blipFill>
        <p:spPr>
          <a:xfrm>
            <a:off x="7142735" y="5871471"/>
            <a:ext cx="1231151" cy="498166"/>
          </a:xfrm>
          <a:prstGeom prst="rect">
            <a:avLst/>
          </a:prstGeom>
        </p:spPr>
      </p:pic>
      <p:sp>
        <p:nvSpPr>
          <p:cNvPr id="14" name="Marcador de Posição do Rodapé 3"/>
          <p:cNvSpPr txBox="1">
            <a:spLocks/>
          </p:cNvSpPr>
          <p:nvPr/>
        </p:nvSpPr>
        <p:spPr>
          <a:xfrm>
            <a:off x="3639598" y="6369637"/>
            <a:ext cx="4734288" cy="365125"/>
          </a:xfrm>
          <a:prstGeom prst="rect">
            <a:avLst/>
          </a:prstGeom>
        </p:spPr>
        <p:txBody>
          <a:bodyPr/>
          <a:lstStyle>
            <a:defPPr>
              <a:defRPr lang="pt-PT"/>
            </a:defPPr>
            <a:lvl1pPr marL="0" algn="l" defTabSz="914400" rtl="0" eaLnBrk="1" latinLnBrk="0" hangingPunct="1">
              <a:defRPr sz="1200" kern="1200" baseline="0">
                <a:solidFill>
                  <a:srgbClr val="474747"/>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dirty="0">
                <a:latin typeface="Calibri"/>
              </a:rPr>
              <a:t>Edwin Gray	e-mail: e.gray@gcu.ac.uk</a:t>
            </a:r>
          </a:p>
          <a:p>
            <a:pPr algn="r"/>
            <a:r>
              <a:rPr lang="en-GB" dirty="0" smtClean="0">
                <a:latin typeface="Calibri"/>
              </a:rPr>
              <a:t>Department of Computer, Communications and Interactive Systems</a:t>
            </a:r>
            <a:endParaRPr lang="en-GB" dirty="0">
              <a:latin typeface="Calibri"/>
            </a:endParaRPr>
          </a:p>
        </p:txBody>
      </p:sp>
      <p:sp>
        <p:nvSpPr>
          <p:cNvPr id="16" name="Tekstvak 10"/>
          <p:cNvSpPr txBox="1"/>
          <p:nvPr/>
        </p:nvSpPr>
        <p:spPr>
          <a:xfrm>
            <a:off x="1190744" y="353982"/>
            <a:ext cx="2030921" cy="261610"/>
          </a:xfrm>
          <a:prstGeom prst="rect">
            <a:avLst/>
          </a:prstGeom>
          <a:noFill/>
        </p:spPr>
        <p:txBody>
          <a:bodyPr wrap="square" rtlCol="0">
            <a:spAutoFit/>
          </a:bodyPr>
          <a:lstStyle/>
          <a:p>
            <a:r>
              <a:rPr lang="nl-NL" sz="1100" b="1" dirty="0" smtClean="0">
                <a:solidFill>
                  <a:schemeClr val="bg1">
                    <a:lumMod val="65000"/>
                  </a:schemeClr>
                </a:solidFill>
                <a:latin typeface="Trebuchet MS"/>
                <a:cs typeface="Trebuchet MS"/>
              </a:rPr>
              <a:t>14 Forum</a:t>
            </a:r>
            <a:endParaRPr lang="nl-NL" sz="1100" b="1" dirty="0">
              <a:solidFill>
                <a:schemeClr val="bg1">
                  <a:lumMod val="65000"/>
                </a:schemeClr>
              </a:solidFill>
              <a:latin typeface="Trebuchet MS"/>
              <a:cs typeface="Trebuchet MS"/>
            </a:endParaRPr>
          </a:p>
        </p:txBody>
      </p:sp>
      <p:sp>
        <p:nvSpPr>
          <p:cNvPr id="15" name="Line 4"/>
          <p:cNvSpPr>
            <a:spLocks noChangeShapeType="1"/>
          </p:cNvSpPr>
          <p:nvPr/>
        </p:nvSpPr>
        <p:spPr bwMode="auto">
          <a:xfrm>
            <a:off x="150085" y="2380586"/>
            <a:ext cx="520700" cy="0"/>
          </a:xfrm>
          <a:prstGeom prst="line">
            <a:avLst/>
          </a:prstGeom>
          <a:noFill/>
          <a:ln w="76200">
            <a:solidFill>
              <a:schemeClr val="tx1"/>
            </a:solidFill>
            <a:round/>
            <a:headEnd/>
            <a:tailEnd type="triangle" w="med" len="med"/>
          </a:ln>
        </p:spPr>
        <p:txBody>
          <a:bodyPr/>
          <a:lstStyle/>
          <a:p>
            <a:endParaRPr lang="en-US" dirty="0"/>
          </a:p>
        </p:txBody>
      </p:sp>
    </p:spTree>
    <p:extLst>
      <p:ext uri="{BB962C8B-B14F-4D97-AF65-F5344CB8AC3E}">
        <p14:creationId xmlns:p14="http://schemas.microsoft.com/office/powerpoint/2010/main" val="4279762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e">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schemas.microsoft.com/sharepoint/v3/fields"/>
    <ds:schemaRef ds:uri="http://schemas.microsoft.com/office/2006/metadata/properti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712</TotalTime>
  <Words>1777</Words>
  <Application>Microsoft Office PowerPoint</Application>
  <PresentationFormat>On-screen Show (4:3)</PresentationFormat>
  <Paragraphs>407</Paragraphs>
  <Slides>48</Slides>
  <Notes>1</Notes>
  <HiddenSlides>0</HiddenSlides>
  <MMClips>2</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 Employability Skills and Professional Competences for Graduates in IT; experience of the UK Edwin Gray– GCU Glasgow – e.gray@gcu.ac.uk   IREN CONGRESS CENTRE, GENOVA,ITALY 25.09.14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E Gray</cp:lastModifiedBy>
  <cp:revision>94</cp:revision>
  <dcterms:created xsi:type="dcterms:W3CDTF">2010-04-12T23:12:02Z</dcterms:created>
  <dcterms:modified xsi:type="dcterms:W3CDTF">2014-09-24T16:20:58Z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