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93455" r:id="rId4"/>
  </p:sldMasterIdLst>
  <p:notesMasterIdLst>
    <p:notesMasterId r:id="rId29"/>
  </p:notesMasterIdLst>
  <p:handoutMasterIdLst>
    <p:handoutMasterId r:id="rId30"/>
  </p:handoutMasterIdLst>
  <p:sldIdLst>
    <p:sldId id="256" r:id="rId5"/>
    <p:sldId id="335" r:id="rId6"/>
    <p:sldId id="257" r:id="rId7"/>
    <p:sldId id="317" r:id="rId8"/>
    <p:sldId id="319" r:id="rId9"/>
    <p:sldId id="297" r:id="rId10"/>
    <p:sldId id="298" r:id="rId11"/>
    <p:sldId id="300" r:id="rId12"/>
    <p:sldId id="302" r:id="rId13"/>
    <p:sldId id="301" r:id="rId14"/>
    <p:sldId id="299" r:id="rId15"/>
    <p:sldId id="336" r:id="rId16"/>
    <p:sldId id="318" r:id="rId17"/>
    <p:sldId id="320" r:id="rId18"/>
    <p:sldId id="321" r:id="rId19"/>
    <p:sldId id="264" r:id="rId20"/>
    <p:sldId id="268" r:id="rId21"/>
    <p:sldId id="324" r:id="rId22"/>
    <p:sldId id="325" r:id="rId23"/>
    <p:sldId id="327" r:id="rId24"/>
    <p:sldId id="328" r:id="rId25"/>
    <p:sldId id="329" r:id="rId26"/>
    <p:sldId id="316" r:id="rId27"/>
    <p:sldId id="33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29F733"/>
    <a:srgbClr val="3B4A1E"/>
    <a:srgbClr val="4C5F27"/>
    <a:srgbClr val="607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51" autoAdjust="0"/>
    <p:restoredTop sz="94707" autoAdjust="0"/>
  </p:normalViewPr>
  <p:slideViewPr>
    <p:cSldViewPr snapToGrid="0" snapToObjects="1">
      <p:cViewPr varScale="1">
        <p:scale>
          <a:sx n="83" d="100"/>
          <a:sy n="83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9817B-9C26-DA41-B1EE-5E78DB6A4980}" type="datetime1">
              <a:rPr lang="nl-BE" smtClean="0"/>
              <a:pPr/>
              <a:t>23/09/2014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A04EA-6761-6A43-9B65-F9F7F050D06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1667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814A9-C00C-2C4B-9432-3AFAAC2B69A8}" type="datetime1">
              <a:rPr lang="nl-BE" smtClean="0"/>
              <a:pPr/>
              <a:t>23/09/2014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D58DC-440C-3D48-B1A3-35E0CA88E24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907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D58DC-440C-3D48-B1A3-35E0CA88E243}" type="slidenum">
              <a:rPr lang="nl-NL" smtClean="0"/>
              <a:pPr/>
              <a:t>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499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289E-972D-C343-B389-51AE77B5C0FD}" type="datetime1">
              <a:rPr lang="nl-BE" smtClean="0"/>
              <a:pPr/>
              <a:t>23/09/2014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88D1-7127-7245-8145-0D7DAB11FD44}" type="datetime1">
              <a:rPr lang="nl-BE" smtClean="0"/>
              <a:pPr/>
              <a:t>23/09/2014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EBE8-F5FA-EF44-85A0-8FF64B4C18AF}" type="datetime1">
              <a:rPr lang="nl-BE" smtClean="0"/>
              <a:pPr/>
              <a:t>23/09/2014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D343-AD1D-8E45-9CC7-F3348446752E}" type="datetime1">
              <a:rPr lang="nl-BE" smtClean="0"/>
              <a:pPr/>
              <a:t>23/09/2014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96C4-9D6E-D74C-A706-3B5A8CDBE53B}" type="datetime1">
              <a:rPr lang="nl-BE" smtClean="0"/>
              <a:pPr/>
              <a:t>23/09/2014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8A7C-BED3-5F4C-A4A0-219959284CBF}" type="datetime1">
              <a:rPr lang="nl-BE" smtClean="0"/>
              <a:pPr/>
              <a:t>23/09/2014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DD54-0450-8A40-A07F-E306D3A5C2CD}" type="datetime1">
              <a:rPr lang="nl-BE" smtClean="0"/>
              <a:pPr/>
              <a:t>23/09/2014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36A9-C953-2F41-BAA1-30FC4760325F}" type="datetime1">
              <a:rPr lang="nl-BE" smtClean="0"/>
              <a:pPr/>
              <a:t>23/09/2014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8DAD-BA81-7943-8943-D13414C93647}" type="datetime1">
              <a:rPr lang="nl-BE" smtClean="0"/>
              <a:pPr/>
              <a:t>23/09/2014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1CF4-5C64-BD47-8946-3E21F9C99A71}" type="datetime1">
              <a:rPr lang="nl-BE" smtClean="0"/>
              <a:pPr/>
              <a:t>23/09/2014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2576-4FBD-384E-A976-7C4353C54C64}" type="datetime1">
              <a:rPr lang="nl-BE" smtClean="0"/>
              <a:pPr/>
              <a:t>23/09/2014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13925-FAC5-5E4A-9AF0-B7747AAC98A8}" type="datetime1">
              <a:rPr lang="nl-BE" smtClean="0"/>
              <a:pPr/>
              <a:t>23/09/2014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fe@isep.ipp.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94226" y="2902553"/>
            <a:ext cx="8149774" cy="2478441"/>
          </a:xfrm>
        </p:spPr>
        <p:txBody>
          <a:bodyPr>
            <a:normAutofit fontScale="90000"/>
          </a:bodyPr>
          <a:lstStyle/>
          <a:p>
            <a:pPr algn="l"/>
            <a:r>
              <a:rPr lang="en-GB" sz="4800" b="1" dirty="0"/>
              <a:t>Fostering an effective transition between education and </a:t>
            </a:r>
            <a:r>
              <a:rPr lang="en-GB" sz="4800" b="1" dirty="0" smtClean="0"/>
              <a:t>labour</a:t>
            </a:r>
            <a:r>
              <a:rPr lang="nl-NL" sz="4900" b="1" dirty="0" smtClean="0">
                <a:latin typeface="Trebuchet MS"/>
                <a:cs typeface="Trebuchet MS"/>
              </a:rPr>
              <a:t/>
            </a:r>
            <a:br>
              <a:rPr lang="nl-NL" sz="4900" b="1" dirty="0" smtClean="0">
                <a:latin typeface="Trebuchet MS"/>
                <a:cs typeface="Trebuchet MS"/>
              </a:rPr>
            </a:br>
            <a:r>
              <a:rPr lang="nl-NL" sz="4900" b="1" dirty="0">
                <a:latin typeface="Trebuchet MS"/>
                <a:cs typeface="Trebuchet MS"/>
              </a:rPr>
              <a:t/>
            </a:r>
            <a:br>
              <a:rPr lang="nl-NL" sz="4900" b="1" dirty="0">
                <a:latin typeface="Trebuchet MS"/>
                <a:cs typeface="Trebuchet MS"/>
              </a:rPr>
            </a:br>
            <a:r>
              <a:rPr lang="nl-NL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/>
            </a:r>
            <a:br>
              <a:rPr lang="nl-NL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</a:br>
            <a:r>
              <a:rPr lang="nl-NL" sz="2200" b="1" dirty="0">
                <a:solidFill>
                  <a:schemeClr val="bg1">
                    <a:lumMod val="50000"/>
                  </a:schemeClr>
                </a:solidFill>
                <a:cs typeface="Trebuchet MS"/>
              </a:rPr>
              <a:t>Nuno Escudeiro – </a:t>
            </a:r>
            <a:r>
              <a:rPr lang="nl-NL" sz="2200" b="1" dirty="0" smtClean="0">
                <a:solidFill>
                  <a:schemeClr val="bg1">
                    <a:lumMod val="50000"/>
                  </a:schemeClr>
                </a:solidFill>
                <a:cs typeface="Trebuchet MS"/>
              </a:rPr>
              <a:t>ISEP, Porto </a:t>
            </a:r>
            <a:r>
              <a:rPr lang="nl-NL" sz="2200" b="1" dirty="0">
                <a:solidFill>
                  <a:schemeClr val="bg1">
                    <a:lumMod val="50000"/>
                  </a:schemeClr>
                </a:solidFill>
                <a:cs typeface="Trebuchet MS"/>
              </a:rPr>
              <a:t>– </a:t>
            </a:r>
            <a:r>
              <a:rPr lang="nl-NL" sz="2200" b="1" dirty="0">
                <a:solidFill>
                  <a:schemeClr val="bg1">
                    <a:lumMod val="50000"/>
                  </a:schemeClr>
                </a:solidFill>
                <a:cs typeface="Trebuchet MS"/>
                <a:hlinkClick r:id="rId3"/>
              </a:rPr>
              <a:t>nfe@isep.ipp.pt</a:t>
            </a:r>
            <a:r>
              <a:rPr lang="nl-NL" sz="2200" b="1" dirty="0">
                <a:solidFill>
                  <a:schemeClr val="bg1">
                    <a:lumMod val="50000"/>
                  </a:schemeClr>
                </a:solidFill>
                <a:cs typeface="Trebuchet MS"/>
              </a:rPr>
              <a:t/>
            </a:r>
            <a:br>
              <a:rPr lang="nl-NL" sz="2200" b="1" dirty="0">
                <a:solidFill>
                  <a:schemeClr val="bg1">
                    <a:lumMod val="50000"/>
                  </a:schemeClr>
                </a:solidFill>
                <a:cs typeface="Trebuchet MS"/>
              </a:rPr>
            </a:br>
            <a:r>
              <a:rPr lang="nl-NL" sz="2200" b="1" dirty="0" smtClean="0">
                <a:solidFill>
                  <a:schemeClr val="bg1">
                    <a:lumMod val="50000"/>
                  </a:schemeClr>
                </a:solidFill>
                <a:cs typeface="Trebuchet MS"/>
              </a:rPr>
              <a:t>Paula </a:t>
            </a:r>
            <a:r>
              <a:rPr lang="nl-NL" sz="2200" b="1" dirty="0">
                <a:solidFill>
                  <a:schemeClr val="bg1">
                    <a:lumMod val="50000"/>
                  </a:schemeClr>
                </a:solidFill>
                <a:cs typeface="Trebuchet MS"/>
              </a:rPr>
              <a:t>Escudeiro – </a:t>
            </a:r>
            <a:r>
              <a:rPr lang="nl-NL" sz="2200" b="1" dirty="0" smtClean="0">
                <a:solidFill>
                  <a:schemeClr val="bg1">
                    <a:lumMod val="50000"/>
                  </a:schemeClr>
                </a:solidFill>
                <a:cs typeface="Trebuchet MS"/>
              </a:rPr>
              <a:t>ISEP, Porto </a:t>
            </a:r>
            <a:r>
              <a:rPr lang="nl-NL" sz="2200" b="1" dirty="0">
                <a:solidFill>
                  <a:schemeClr val="bg1">
                    <a:lumMod val="50000"/>
                  </a:schemeClr>
                </a:solidFill>
                <a:cs typeface="Trebuchet MS"/>
              </a:rPr>
              <a:t>– </a:t>
            </a:r>
            <a:r>
              <a:rPr lang="nl-NL" sz="2200" b="1" dirty="0" smtClean="0">
                <a:solidFill>
                  <a:schemeClr val="bg1">
                    <a:lumMod val="50000"/>
                  </a:schemeClr>
                </a:solidFill>
                <a:cs typeface="Trebuchet MS"/>
                <a:hlinkClick r:id="rId3"/>
              </a:rPr>
              <a:t>pmo@isep.ipp.pt</a:t>
            </a:r>
            <a:r>
              <a:rPr lang="nl-NL" sz="2200" b="1" dirty="0">
                <a:solidFill>
                  <a:schemeClr val="bg1">
                    <a:lumMod val="50000"/>
                  </a:schemeClr>
                </a:solidFill>
                <a:cs typeface="Trebuchet MS"/>
              </a:rPr>
              <a:t/>
            </a:r>
            <a:br>
              <a:rPr lang="nl-NL" sz="2200" b="1" dirty="0">
                <a:solidFill>
                  <a:schemeClr val="bg1">
                    <a:lumMod val="50000"/>
                  </a:schemeClr>
                </a:solidFill>
                <a:cs typeface="Trebuchet MS"/>
              </a:rPr>
            </a:br>
            <a:r>
              <a:rPr lang="nl-NL" sz="2200" b="1" dirty="0" smtClean="0">
                <a:solidFill>
                  <a:schemeClr val="bg1">
                    <a:lumMod val="50000"/>
                  </a:schemeClr>
                </a:solidFill>
                <a:cs typeface="Trebuchet MS"/>
              </a:rPr>
              <a:t>Miguel Gonçalves </a:t>
            </a:r>
            <a:r>
              <a:rPr lang="nl-NL" sz="2200" b="1" dirty="0">
                <a:solidFill>
                  <a:schemeClr val="bg1">
                    <a:lumMod val="50000"/>
                  </a:schemeClr>
                </a:solidFill>
                <a:cs typeface="Trebuchet MS"/>
              </a:rPr>
              <a:t>– </a:t>
            </a:r>
            <a:r>
              <a:rPr lang="nl-NL" sz="2200" b="1" dirty="0" smtClean="0">
                <a:solidFill>
                  <a:schemeClr val="bg1">
                    <a:lumMod val="50000"/>
                  </a:schemeClr>
                </a:solidFill>
                <a:cs typeface="Trebuchet MS"/>
              </a:rPr>
              <a:t>Spark Agency, Braga – </a:t>
            </a:r>
            <a:r>
              <a:rPr lang="nl-NL" sz="2200" b="1" dirty="0" smtClean="0">
                <a:solidFill>
                  <a:schemeClr val="bg1">
                    <a:lumMod val="50000"/>
                  </a:schemeClr>
                </a:solidFill>
                <a:cs typeface="Trebuchet MS"/>
                <a:hlinkClick r:id="rId3"/>
              </a:rPr>
              <a:t>miguel@sparkagency.pt</a:t>
            </a:r>
            <a:r>
              <a:rPr lang="nl-NL" sz="2200" b="1" dirty="0">
                <a:solidFill>
                  <a:schemeClr val="bg1">
                    <a:lumMod val="50000"/>
                  </a:schemeClr>
                </a:solidFill>
                <a:cs typeface="Trebuchet MS"/>
              </a:rPr>
              <a:t/>
            </a:r>
            <a:br>
              <a:rPr lang="nl-NL" sz="2200" b="1" dirty="0">
                <a:solidFill>
                  <a:schemeClr val="bg1">
                    <a:lumMod val="50000"/>
                  </a:schemeClr>
                </a:solidFill>
                <a:cs typeface="Trebuchet MS"/>
              </a:rPr>
            </a:br>
            <a:r>
              <a:rPr lang="nl-NL" sz="2200" b="1" dirty="0" smtClean="0">
                <a:solidFill>
                  <a:schemeClr val="bg1">
                    <a:lumMod val="50000"/>
                  </a:schemeClr>
                </a:solidFill>
                <a:cs typeface="Trebuchet MS"/>
              </a:rPr>
              <a:t>Laura Esteves </a:t>
            </a:r>
            <a:r>
              <a:rPr lang="nl-NL" sz="2200" b="1" dirty="0">
                <a:solidFill>
                  <a:schemeClr val="bg1">
                    <a:lumMod val="50000"/>
                  </a:schemeClr>
                </a:solidFill>
                <a:cs typeface="Trebuchet MS"/>
              </a:rPr>
              <a:t>– Spark Agency, Braga </a:t>
            </a:r>
            <a:r>
              <a:rPr lang="nl-NL" sz="2200" b="1" dirty="0" smtClean="0">
                <a:solidFill>
                  <a:schemeClr val="bg1">
                    <a:lumMod val="50000"/>
                  </a:schemeClr>
                </a:solidFill>
                <a:cs typeface="Trebuchet MS"/>
              </a:rPr>
              <a:t>– </a:t>
            </a:r>
            <a:r>
              <a:rPr lang="nl-NL" sz="2200" b="1" dirty="0" smtClean="0">
                <a:solidFill>
                  <a:schemeClr val="bg1">
                    <a:lumMod val="50000"/>
                  </a:schemeClr>
                </a:solidFill>
                <a:cs typeface="Trebuchet MS"/>
                <a:hlinkClick r:id="rId3"/>
              </a:rPr>
              <a:t>laura@sparkagency.pt</a:t>
            </a:r>
            <a:r>
              <a:rPr lang="nl-NL" sz="2400" b="1" dirty="0">
                <a:solidFill>
                  <a:schemeClr val="bg1">
                    <a:lumMod val="50000"/>
                  </a:schemeClr>
                </a:solidFill>
                <a:cs typeface="Trebuchet MS"/>
              </a:rPr>
              <a:t/>
            </a:r>
            <a:br>
              <a:rPr lang="nl-NL" sz="2400" b="1" dirty="0">
                <a:solidFill>
                  <a:schemeClr val="bg1">
                    <a:lumMod val="50000"/>
                  </a:schemeClr>
                </a:solidFill>
                <a:cs typeface="Trebuchet MS"/>
              </a:rPr>
            </a:br>
            <a:r>
              <a:rPr lang="nl-NL" sz="2400" b="1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/>
            </a:r>
            <a:br>
              <a:rPr lang="nl-NL" sz="2400" b="1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</a:br>
            <a:r>
              <a:rPr lang="nl-NL" sz="2400" b="1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/>
            </a:r>
            <a:br>
              <a:rPr lang="nl-NL" sz="2400" b="1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</a:br>
            <a:r>
              <a:rPr lang="nl-NL" sz="2400" b="1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PRAXIS Forum 2014</a:t>
            </a:r>
            <a:br>
              <a:rPr lang="nl-NL" sz="2400" b="1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</a:br>
            <a:r>
              <a:rPr lang="nl-NL" sz="2400" b="1" dirty="0" smtClean="0">
                <a:latin typeface="Trebuchet MS"/>
                <a:cs typeface="Trebuchet MS"/>
              </a:rPr>
              <a:t/>
            </a:r>
            <a:br>
              <a:rPr lang="nl-NL" sz="2400" b="1" dirty="0" smtClean="0">
                <a:latin typeface="Trebuchet MS"/>
                <a:cs typeface="Trebuchet MS"/>
              </a:rPr>
            </a:br>
            <a:endParaRPr lang="nl-NL" sz="2400" b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3117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353096" y="932849"/>
            <a:ext cx="7054939" cy="54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 smtClean="0">
                <a:latin typeface="Trebuchet MS"/>
                <a:cs typeface="Trebuchet MS"/>
              </a:rPr>
              <a:t>Competences, Germany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756" y="5971825"/>
            <a:ext cx="87377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i="1" dirty="0" smtClean="0"/>
              <a:t>Source: </a:t>
            </a:r>
            <a:r>
              <a:rPr lang="en-US" sz="1100" b="1" i="1" dirty="0" err="1" smtClean="0"/>
              <a:t>Universum</a:t>
            </a:r>
            <a:r>
              <a:rPr lang="en-US" sz="1100" b="1" i="1" dirty="0" smtClean="0"/>
              <a:t> Communications and access </a:t>
            </a:r>
            <a:r>
              <a:rPr lang="en-US" sz="1100" b="1" i="1" dirty="0" err="1" smtClean="0"/>
              <a:t>KellyOCG</a:t>
            </a:r>
            <a:r>
              <a:rPr lang="en-US" sz="1100" b="1" i="1" dirty="0" smtClean="0"/>
              <a:t> for </a:t>
            </a:r>
            <a:r>
              <a:rPr lang="en-US" sz="1100" b="1" i="1" dirty="0" err="1" smtClean="0"/>
              <a:t>Wirtschaftswoche</a:t>
            </a:r>
            <a:r>
              <a:rPr lang="en-US" sz="1100" b="1" i="1" dirty="0" smtClean="0"/>
              <a:t>, 18 </a:t>
            </a:r>
            <a:r>
              <a:rPr lang="en-US" sz="1100" b="1" i="1" dirty="0" err="1" smtClean="0"/>
              <a:t>Abril</a:t>
            </a:r>
            <a:r>
              <a:rPr lang="en-US" sz="1100" b="1" i="1" dirty="0" smtClean="0"/>
              <a:t> 2011</a:t>
            </a:r>
            <a:endParaRPr lang="pt-PT" sz="1100" b="1" dirty="0"/>
          </a:p>
        </p:txBody>
      </p:sp>
      <p:pic>
        <p:nvPicPr>
          <p:cNvPr id="14" name="Picture 13" descr="germanSkillsCriteria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8119"/>
            <a:ext cx="9144000" cy="433136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49422" y="1568119"/>
            <a:ext cx="4335128" cy="4331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627" y="4199467"/>
            <a:ext cx="3273777" cy="474133"/>
          </a:xfrm>
          <a:prstGeom prst="ellipse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/>
          <p:cNvSpPr/>
          <p:nvPr/>
        </p:nvSpPr>
        <p:spPr>
          <a:xfrm>
            <a:off x="4456508" y="4935850"/>
            <a:ext cx="3273777" cy="474133"/>
          </a:xfrm>
          <a:prstGeom prst="ellipse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98550" y="295382"/>
            <a:ext cx="67266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p. </a:t>
            </a:r>
            <a:fld id="{467EA0EB-BD9C-4B31-A650-2E59D98B41F6}" type="slidenum">
              <a:rPr lang="en-US" b="1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pPr/>
              <a:t>9</a:t>
            </a:fld>
            <a:endParaRPr lang="en-US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3" name="Tekstvak 10"/>
          <p:cNvSpPr txBox="1"/>
          <p:nvPr/>
        </p:nvSpPr>
        <p:spPr>
          <a:xfrm>
            <a:off x="1009990" y="365271"/>
            <a:ext cx="156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PRAXIS’14 Forum</a:t>
            </a:r>
            <a:endParaRPr lang="nl-NL" sz="1100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9317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10"/>
          <p:cNvSpPr txBox="1"/>
          <p:nvPr/>
        </p:nvSpPr>
        <p:spPr>
          <a:xfrm>
            <a:off x="372941" y="1581374"/>
            <a:ext cx="833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 dirty="0">
                <a:solidFill>
                  <a:srgbClr val="0070C0"/>
                </a:solidFill>
              </a:rPr>
              <a:t>Set of </a:t>
            </a:r>
            <a:r>
              <a:rPr lang="pt-PT" b="1" i="1" dirty="0" smtClean="0">
                <a:solidFill>
                  <a:srgbClr val="0070C0"/>
                </a:solidFill>
              </a:rPr>
              <a:t>achievements </a:t>
            </a:r>
            <a:r>
              <a:rPr lang="pt-PT" b="1" i="1" dirty="0">
                <a:solidFill>
                  <a:srgbClr val="0070C0"/>
                </a:solidFill>
              </a:rPr>
              <a:t>allowing a person to develop a professional career in a certain area.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53096" y="932849"/>
            <a:ext cx="7054939" cy="54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 smtClean="0">
                <a:latin typeface="Trebuchet MS"/>
                <a:cs typeface="Trebuchet MS"/>
              </a:rPr>
              <a:t>Employability!</a:t>
            </a:r>
          </a:p>
        </p:txBody>
      </p:sp>
      <p:sp>
        <p:nvSpPr>
          <p:cNvPr id="13" name="Rechthoek 12"/>
          <p:cNvSpPr/>
          <p:nvPr/>
        </p:nvSpPr>
        <p:spPr>
          <a:xfrm>
            <a:off x="2785241" y="1042276"/>
            <a:ext cx="5920828" cy="5386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l 11"/>
          <p:cNvSpPr/>
          <p:nvPr/>
        </p:nvSpPr>
        <p:spPr>
          <a:xfrm>
            <a:off x="2088444" y="609469"/>
            <a:ext cx="5892809" cy="57742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r>
              <a:rPr lang="pt-PT" sz="2000" b="1" dirty="0" err="1" smtClean="0">
                <a:solidFill>
                  <a:srgbClr val="FFFF00"/>
                </a:solidFill>
              </a:rPr>
              <a:t>Emotional</a:t>
            </a:r>
            <a:r>
              <a:rPr lang="pt-PT" sz="2000" b="1" dirty="0" smtClean="0">
                <a:solidFill>
                  <a:srgbClr val="FFFF00"/>
                </a:solidFill>
              </a:rPr>
              <a:t> </a:t>
            </a:r>
            <a:r>
              <a:rPr lang="pt-PT" sz="2000" b="1" dirty="0" err="1" smtClean="0">
                <a:solidFill>
                  <a:srgbClr val="FFFF00"/>
                </a:solidFill>
              </a:rPr>
              <a:t>intelligence</a:t>
            </a:r>
            <a:endParaRPr lang="pt-PT" sz="2000" b="1" dirty="0" smtClean="0">
              <a:solidFill>
                <a:srgbClr val="FFFF00"/>
              </a:solidFill>
            </a:endParaRPr>
          </a:p>
          <a:p>
            <a:r>
              <a:rPr lang="pt-PT" sz="2000" b="1" dirty="0" smtClean="0">
                <a:solidFill>
                  <a:srgbClr val="FFFF00"/>
                </a:solidFill>
              </a:rPr>
              <a:t>Social capital</a:t>
            </a:r>
          </a:p>
          <a:p>
            <a:r>
              <a:rPr lang="pt-PT" sz="2000" b="1" dirty="0" err="1" smtClean="0">
                <a:solidFill>
                  <a:srgbClr val="FFFF00"/>
                </a:solidFill>
              </a:rPr>
              <a:t>Ethical</a:t>
            </a:r>
            <a:r>
              <a:rPr lang="pt-PT" sz="2000" b="1" dirty="0" smtClean="0">
                <a:solidFill>
                  <a:srgbClr val="FFFF00"/>
                </a:solidFill>
              </a:rPr>
              <a:t> </a:t>
            </a:r>
            <a:r>
              <a:rPr lang="pt-PT" sz="2000" b="1" dirty="0" err="1" smtClean="0">
                <a:solidFill>
                  <a:srgbClr val="FFFF00"/>
                </a:solidFill>
              </a:rPr>
              <a:t>assets</a:t>
            </a:r>
            <a:endParaRPr lang="pt-PT" sz="2000" b="1" dirty="0" smtClean="0">
              <a:solidFill>
                <a:srgbClr val="FFFF00"/>
              </a:solidFill>
            </a:endParaRPr>
          </a:p>
          <a:p>
            <a:endParaRPr lang="pt-PT" sz="2000" b="1" dirty="0" smtClean="0">
              <a:solidFill>
                <a:srgbClr val="FFFF00"/>
              </a:solidFill>
            </a:endParaRPr>
          </a:p>
          <a:p>
            <a:pPr algn="ctr"/>
            <a:r>
              <a:rPr lang="pt-PT" sz="2000" b="1" dirty="0" err="1" smtClean="0">
                <a:solidFill>
                  <a:srgbClr val="FFFF00"/>
                </a:solidFill>
              </a:rPr>
              <a:t>What</a:t>
            </a:r>
            <a:r>
              <a:rPr lang="pt-PT" sz="2000" b="1" dirty="0" smtClean="0">
                <a:solidFill>
                  <a:srgbClr val="FFFF00"/>
                </a:solidFill>
              </a:rPr>
              <a:t> I </a:t>
            </a:r>
            <a:r>
              <a:rPr lang="pt-PT" sz="2000" b="1" dirty="0" err="1" smtClean="0">
                <a:solidFill>
                  <a:srgbClr val="FFFF00"/>
                </a:solidFill>
              </a:rPr>
              <a:t>am</a:t>
            </a:r>
            <a:r>
              <a:rPr lang="pt-PT" sz="2000" b="1" dirty="0" smtClean="0">
                <a:solidFill>
                  <a:srgbClr val="FFFF00"/>
                </a:solidFill>
              </a:rPr>
              <a:t>, </a:t>
            </a:r>
            <a:r>
              <a:rPr lang="pt-PT" sz="2000" b="1" dirty="0" err="1" smtClean="0">
                <a:solidFill>
                  <a:srgbClr val="FFFF00"/>
                </a:solidFill>
              </a:rPr>
              <a:t>Behaviours</a:t>
            </a:r>
            <a:r>
              <a:rPr lang="pt-PT" sz="2000" b="1" dirty="0" smtClean="0">
                <a:solidFill>
                  <a:srgbClr val="FFFF00"/>
                </a:solidFill>
              </a:rPr>
              <a:t>, Soft </a:t>
            </a:r>
            <a:r>
              <a:rPr lang="pt-PT" sz="2000" b="1" dirty="0" err="1" smtClean="0">
                <a:solidFill>
                  <a:srgbClr val="FFFF00"/>
                </a:solidFill>
              </a:rPr>
              <a:t>skills</a:t>
            </a:r>
            <a:endParaRPr lang="pt-PT" sz="2000" b="1" dirty="0">
              <a:solidFill>
                <a:srgbClr val="FFFF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688361" y="694374"/>
            <a:ext cx="3522134" cy="32173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 smtClean="0"/>
              <a:t>Intelectual capital</a:t>
            </a:r>
          </a:p>
          <a:p>
            <a:endParaRPr lang="pt-PT" sz="2000" b="1" dirty="0" smtClean="0"/>
          </a:p>
          <a:p>
            <a:pPr algn="ctr"/>
            <a:r>
              <a:rPr lang="pt-PT" sz="2000" b="1" dirty="0" err="1" smtClean="0"/>
              <a:t>What</a:t>
            </a:r>
            <a:r>
              <a:rPr lang="pt-PT" sz="2000" b="1" dirty="0" smtClean="0"/>
              <a:t> I </a:t>
            </a:r>
            <a:r>
              <a:rPr lang="pt-PT" sz="2000" b="1" dirty="0" err="1" smtClean="0"/>
              <a:t>know</a:t>
            </a:r>
            <a:r>
              <a:rPr lang="pt-PT" sz="2000" b="1" dirty="0" smtClean="0"/>
              <a:t>, Factual </a:t>
            </a:r>
            <a:r>
              <a:rPr lang="pt-PT" sz="2000" b="1" dirty="0" err="1" smtClean="0"/>
              <a:t>knowledge</a:t>
            </a:r>
            <a:r>
              <a:rPr lang="pt-PT" sz="2000" b="1" dirty="0" smtClean="0"/>
              <a:t>, </a:t>
            </a:r>
            <a:r>
              <a:rPr lang="pt-PT" sz="2000" b="1" dirty="0" err="1" smtClean="0"/>
              <a:t>Procedural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knowledge</a:t>
            </a:r>
            <a:r>
              <a:rPr lang="pt-PT" sz="2000" b="1" dirty="0" smtClean="0"/>
              <a:t>, </a:t>
            </a:r>
            <a:r>
              <a:rPr lang="pt-PT" sz="2000" b="1" dirty="0" err="1" smtClean="0"/>
              <a:t>Technical</a:t>
            </a:r>
            <a:r>
              <a:rPr lang="pt-PT" sz="2000" b="1" dirty="0" smtClean="0"/>
              <a:t> / Hard </a:t>
            </a:r>
            <a:r>
              <a:rPr lang="pt-PT" sz="2000" b="1" dirty="0" err="1" smtClean="0"/>
              <a:t>skills</a:t>
            </a:r>
            <a:endParaRPr lang="pt-PT" sz="2000" b="1" dirty="0"/>
          </a:p>
        </p:txBody>
      </p:sp>
      <p:sp>
        <p:nvSpPr>
          <p:cNvPr id="1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98550" y="295382"/>
            <a:ext cx="67266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p. </a:t>
            </a:r>
            <a:fld id="{467EA0EB-BD9C-4B31-A650-2E59D98B41F6}" type="slidenum">
              <a:rPr lang="en-US" b="1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pPr/>
              <a:t>10</a:t>
            </a:fld>
            <a:endParaRPr lang="en-US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009990" y="365271"/>
            <a:ext cx="156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PRAXIS’14 Forum</a:t>
            </a:r>
            <a:endParaRPr lang="nl-NL" sz="1100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9317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1009990" y="1188909"/>
            <a:ext cx="7054939" cy="1345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b="1" dirty="0" smtClean="0">
                <a:solidFill>
                  <a:schemeClr val="bg1"/>
                </a:solidFill>
                <a:latin typeface="Trebuchet MS"/>
                <a:cs typeface="Trebuchet MS"/>
              </a:rPr>
              <a:t>Employability in curricula</a:t>
            </a:r>
          </a:p>
        </p:txBody>
      </p:sp>
      <p:sp>
        <p:nvSpPr>
          <p:cNvPr id="11" name="Tijdelijke aanduiding voor dianummer 3"/>
          <p:cNvSpPr txBox="1">
            <a:spLocks/>
          </p:cNvSpPr>
          <p:nvPr/>
        </p:nvSpPr>
        <p:spPr>
          <a:xfrm>
            <a:off x="6598550" y="295382"/>
            <a:ext cx="672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p. </a:t>
            </a:r>
            <a:fld id="{467EA0EB-BD9C-4B31-A650-2E59D98B41F6}" type="slidenum">
              <a:rPr lang="en-US" b="1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pPr/>
              <a:t>11</a:t>
            </a:fld>
            <a:endParaRPr lang="en-US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6" name="Tekstvak 10"/>
          <p:cNvSpPr txBox="1"/>
          <p:nvPr/>
        </p:nvSpPr>
        <p:spPr>
          <a:xfrm>
            <a:off x="1009990" y="365271"/>
            <a:ext cx="156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PRAXIS’14 Forum</a:t>
            </a:r>
            <a:endParaRPr lang="nl-NL" sz="1100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5938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372941" y="1581374"/>
            <a:ext cx="833312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</a:t>
            </a:r>
            <a:r>
              <a:rPr lang="en-US" sz="2000" b="1" dirty="0"/>
              <a:t>Employability through the whole curriculum</a:t>
            </a:r>
            <a:endParaRPr lang="pt-PT" sz="2000" b="1" dirty="0"/>
          </a:p>
          <a:p>
            <a:r>
              <a:rPr lang="en-US" sz="1400" dirty="0"/>
              <a:t>Each student is required to demonstrate eight broad abilities at progressively more complex levels in both general education and the specialist subject(s</a:t>
            </a:r>
            <a:r>
              <a:rPr lang="en-US" sz="1400" dirty="0" smtClean="0"/>
              <a:t>):</a:t>
            </a:r>
            <a:endParaRPr lang="pt-PT" sz="1400" dirty="0"/>
          </a:p>
          <a:p>
            <a:pPr marL="354013"/>
            <a:r>
              <a:rPr lang="en-US" sz="1400" dirty="0"/>
              <a:t>• Communication (reading, writing, speaking, listening, visual, quantitative, </a:t>
            </a:r>
            <a:r>
              <a:rPr lang="en-US" sz="1400" dirty="0" smtClean="0"/>
              <a:t>and</a:t>
            </a:r>
            <a:r>
              <a:rPr lang="pt-PT" sz="1400" dirty="0"/>
              <a:t> </a:t>
            </a:r>
            <a:r>
              <a:rPr lang="en-US" sz="1400" dirty="0" smtClean="0"/>
              <a:t>technological </a:t>
            </a:r>
            <a:r>
              <a:rPr lang="en-US" sz="1400" dirty="0"/>
              <a:t>literacy)</a:t>
            </a:r>
            <a:endParaRPr lang="pt-PT" sz="1400" dirty="0"/>
          </a:p>
          <a:p>
            <a:pPr marL="354013"/>
            <a:r>
              <a:rPr lang="en-US" sz="1400" dirty="0"/>
              <a:t>• Analysis</a:t>
            </a:r>
            <a:endParaRPr lang="pt-PT" sz="1400" dirty="0"/>
          </a:p>
          <a:p>
            <a:pPr marL="354013"/>
            <a:r>
              <a:rPr lang="en-US" sz="1400" dirty="0"/>
              <a:t>• Problem solving</a:t>
            </a:r>
            <a:endParaRPr lang="pt-PT" sz="1400" dirty="0"/>
          </a:p>
          <a:p>
            <a:pPr marL="354013"/>
            <a:r>
              <a:rPr lang="en-US" sz="1400" dirty="0"/>
              <a:t>• Valuing in decision-making</a:t>
            </a:r>
            <a:endParaRPr lang="pt-PT" sz="1400" dirty="0"/>
          </a:p>
          <a:p>
            <a:pPr marL="354013"/>
            <a:r>
              <a:rPr lang="en-US" sz="1400" dirty="0"/>
              <a:t>• Social interaction</a:t>
            </a:r>
            <a:endParaRPr lang="pt-PT" sz="1400" dirty="0"/>
          </a:p>
          <a:p>
            <a:pPr marL="354013"/>
            <a:r>
              <a:rPr lang="en-US" sz="1400" dirty="0"/>
              <a:t>• Global perspectives</a:t>
            </a:r>
            <a:endParaRPr lang="pt-PT" sz="1400" dirty="0"/>
          </a:p>
          <a:p>
            <a:pPr marL="354013"/>
            <a:r>
              <a:rPr lang="en-US" sz="1400" dirty="0"/>
              <a:t>• Effective citizenship</a:t>
            </a:r>
            <a:endParaRPr lang="pt-PT" sz="1400" dirty="0"/>
          </a:p>
          <a:p>
            <a:pPr marL="354013"/>
            <a:r>
              <a:rPr lang="en-US" sz="1400" dirty="0"/>
              <a:t>• Aesthetic </a:t>
            </a:r>
            <a:r>
              <a:rPr lang="en-US" sz="1400" dirty="0" smtClean="0"/>
              <a:t>responsiveness</a:t>
            </a:r>
          </a:p>
          <a:p>
            <a:endParaRPr lang="en-US" sz="1400" dirty="0"/>
          </a:p>
          <a:p>
            <a:r>
              <a:rPr lang="en-US" b="1" dirty="0"/>
              <a:t>• </a:t>
            </a:r>
            <a:r>
              <a:rPr lang="en-US" sz="2000" b="1" dirty="0"/>
              <a:t>Employability in the core curriculum</a:t>
            </a:r>
            <a:endParaRPr lang="pt-PT" sz="2000" b="1" dirty="0"/>
          </a:p>
          <a:p>
            <a:r>
              <a:rPr lang="en-US" sz="1400" dirty="0"/>
              <a:t>D</a:t>
            </a:r>
            <a:r>
              <a:rPr lang="en-US" sz="1400" dirty="0" smtClean="0"/>
              <a:t>esignate existing </a:t>
            </a:r>
            <a:r>
              <a:rPr lang="en-US" sz="1400" dirty="0"/>
              <a:t>core modules </a:t>
            </a:r>
            <a:r>
              <a:rPr lang="en-US" sz="1400" dirty="0" smtClean="0"/>
              <a:t>as </a:t>
            </a:r>
            <a:r>
              <a:rPr lang="en-US" sz="1400" dirty="0"/>
              <a:t>vehicles for the formal development of the </a:t>
            </a:r>
            <a:r>
              <a:rPr lang="en-US" sz="1400" dirty="0" smtClean="0"/>
              <a:t>transferable skills.</a:t>
            </a:r>
            <a:endParaRPr lang="pt-PT" sz="1400" dirty="0"/>
          </a:p>
          <a:p>
            <a:endParaRPr lang="pt-PT" sz="1400" dirty="0" smtClean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53096" y="932849"/>
            <a:ext cx="7054939" cy="54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 smtClean="0">
                <a:latin typeface="Trebuchet MS"/>
                <a:cs typeface="Trebuchet MS"/>
              </a:rPr>
              <a:t>Embedding employability in curricula [4]</a:t>
            </a:r>
          </a:p>
        </p:txBody>
      </p:sp>
      <p:sp>
        <p:nvSpPr>
          <p:cNvPr id="13" name="Rechthoek 12"/>
          <p:cNvSpPr/>
          <p:nvPr/>
        </p:nvSpPr>
        <p:spPr>
          <a:xfrm>
            <a:off x="2785241" y="1042276"/>
            <a:ext cx="5920828" cy="5386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98550" y="295382"/>
            <a:ext cx="67266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p. </a:t>
            </a:r>
            <a:fld id="{467EA0EB-BD9C-4B31-A650-2E59D98B41F6}" type="slidenum">
              <a:rPr lang="en-US" b="1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pPr/>
              <a:t>12</a:t>
            </a:fld>
            <a:endParaRPr lang="en-US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7" name="Tekstvak 10"/>
          <p:cNvSpPr txBox="1"/>
          <p:nvPr/>
        </p:nvSpPr>
        <p:spPr>
          <a:xfrm>
            <a:off x="1009990" y="365271"/>
            <a:ext cx="156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PRAXIS’14 Forum</a:t>
            </a:r>
            <a:endParaRPr lang="nl-NL" sz="1100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4044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372941" y="1581374"/>
            <a:ext cx="833312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</a:t>
            </a:r>
            <a:r>
              <a:rPr lang="en-US" sz="2000" b="1" dirty="0" smtClean="0"/>
              <a:t>Work-based </a:t>
            </a:r>
            <a:r>
              <a:rPr lang="en-US" sz="2000" b="1" dirty="0"/>
              <a:t>or work-related learning incorporated as one or more components within the curriculum</a:t>
            </a:r>
            <a:endParaRPr lang="pt-PT" sz="2000" b="1" dirty="0"/>
          </a:p>
          <a:p>
            <a:r>
              <a:rPr lang="en-US" sz="1400" dirty="0"/>
              <a:t>Work-based learning has for some time been promoted as a contributor to employability,</a:t>
            </a:r>
            <a:endParaRPr lang="pt-PT" sz="1400" dirty="0"/>
          </a:p>
          <a:p>
            <a:r>
              <a:rPr lang="en-US" sz="1400" dirty="0"/>
              <a:t>initially in terms of </a:t>
            </a:r>
            <a:r>
              <a:rPr lang="en-US" sz="1400" b="1" dirty="0"/>
              <a:t>sandwich degrees</a:t>
            </a:r>
            <a:r>
              <a:rPr lang="en-US" sz="1400" dirty="0"/>
              <a:t>. The ‘thick sandwich’ typically involves a one-year</a:t>
            </a:r>
            <a:endParaRPr lang="pt-PT" sz="1400" dirty="0"/>
          </a:p>
          <a:p>
            <a:r>
              <a:rPr lang="en-US" sz="1400" dirty="0"/>
              <a:t>placement, though there are other models that distribute the placement experience in</a:t>
            </a:r>
            <a:endParaRPr lang="pt-PT" sz="1400" dirty="0"/>
          </a:p>
          <a:p>
            <a:r>
              <a:rPr lang="en-US" sz="1400" dirty="0"/>
              <a:t>‘thinner’ slices. The experience is widely held to benefit the student (anecdotal evidence</a:t>
            </a:r>
            <a:endParaRPr lang="pt-PT" sz="1400" dirty="0"/>
          </a:p>
          <a:p>
            <a:r>
              <a:rPr lang="en-US" sz="1400" dirty="0"/>
              <a:t>attests to greater self-confidence and awareness of the challenges faced in the world of</a:t>
            </a:r>
            <a:endParaRPr lang="pt-PT" sz="1400" dirty="0"/>
          </a:p>
          <a:p>
            <a:r>
              <a:rPr lang="en-US" sz="1400" smtClean="0"/>
              <a:t>work)</a:t>
            </a:r>
            <a:endParaRPr lang="en-US" sz="1400" dirty="0" smtClean="0"/>
          </a:p>
          <a:p>
            <a:endParaRPr lang="pt-PT" sz="1400" dirty="0"/>
          </a:p>
          <a:p>
            <a:r>
              <a:rPr lang="en-US" sz="1400" dirty="0"/>
              <a:t>• </a:t>
            </a:r>
            <a:r>
              <a:rPr lang="en-US" sz="2000" b="1" dirty="0"/>
              <a:t>Employability-related module(s) within the curriculum</a:t>
            </a:r>
            <a:endParaRPr lang="pt-PT" sz="2000" b="1" dirty="0"/>
          </a:p>
          <a:p>
            <a:r>
              <a:rPr lang="en-US" sz="1400" dirty="0"/>
              <a:t>There seems to be a growing emphasis on the </a:t>
            </a:r>
            <a:r>
              <a:rPr lang="en-US" sz="1400" b="1" dirty="0"/>
              <a:t>development of students’ skills at the</a:t>
            </a:r>
            <a:endParaRPr lang="pt-PT" sz="1400" b="1" dirty="0"/>
          </a:p>
          <a:p>
            <a:r>
              <a:rPr lang="en-US" sz="1400" b="1" dirty="0"/>
              <a:t>beginning of their </a:t>
            </a:r>
            <a:r>
              <a:rPr lang="en-US" sz="1400" b="1" dirty="0" err="1"/>
              <a:t>programmes</a:t>
            </a:r>
            <a:r>
              <a:rPr lang="en-US" sz="1400" b="1" dirty="0"/>
              <a:t> of study</a:t>
            </a:r>
            <a:r>
              <a:rPr lang="en-US" sz="1400" dirty="0"/>
              <a:t>, </a:t>
            </a:r>
            <a:r>
              <a:rPr lang="en-US" sz="1400" dirty="0" err="1"/>
              <a:t>centring</a:t>
            </a:r>
            <a:r>
              <a:rPr lang="en-US" sz="1400" dirty="0"/>
              <a:t> on </a:t>
            </a:r>
            <a:r>
              <a:rPr lang="en-US" sz="1400" b="1" dirty="0"/>
              <a:t>freestanding ‘skills’ modules </a:t>
            </a:r>
            <a:r>
              <a:rPr lang="en-US" sz="1400" dirty="0"/>
              <a:t>of</a:t>
            </a:r>
            <a:endParaRPr lang="pt-PT" sz="1400" dirty="0"/>
          </a:p>
          <a:p>
            <a:r>
              <a:rPr lang="pt-PT" sz="1400" dirty="0"/>
              <a:t>varying </a:t>
            </a:r>
            <a:r>
              <a:rPr lang="pt-PT" sz="1400" dirty="0" smtClean="0"/>
              <a:t>kinds</a:t>
            </a:r>
            <a:endParaRPr lang="pt-PT" sz="1400" dirty="0"/>
          </a:p>
          <a:p>
            <a:r>
              <a:rPr lang="en-US" sz="1400" dirty="0"/>
              <a:t> </a:t>
            </a:r>
            <a:endParaRPr lang="pt-PT" sz="1400" dirty="0"/>
          </a:p>
          <a:p>
            <a:r>
              <a:rPr lang="en-US" sz="1400" dirty="0"/>
              <a:t>• </a:t>
            </a:r>
            <a:r>
              <a:rPr lang="en-US" sz="2000" b="1" dirty="0"/>
              <a:t>Work-based or work-related learning in parallel with the </a:t>
            </a:r>
            <a:r>
              <a:rPr lang="en-US" sz="2000" b="1" dirty="0" smtClean="0"/>
              <a:t>curriculum</a:t>
            </a:r>
            <a:endParaRPr lang="pt-PT" sz="2000" b="1" dirty="0"/>
          </a:p>
          <a:p>
            <a:r>
              <a:rPr lang="en-US" sz="1400" dirty="0"/>
              <a:t>In </a:t>
            </a:r>
            <a:r>
              <a:rPr lang="en-US" sz="1400" dirty="0" smtClean="0"/>
              <a:t>academy, </a:t>
            </a:r>
            <a:r>
              <a:rPr lang="en-US" sz="1400" dirty="0"/>
              <a:t>there is a tendency to regard the </a:t>
            </a:r>
            <a:r>
              <a:rPr lang="en-US" sz="1400" b="1" dirty="0"/>
              <a:t>part-time employment </a:t>
            </a:r>
            <a:r>
              <a:rPr lang="en-US" sz="1400" dirty="0"/>
              <a:t>that students</a:t>
            </a:r>
            <a:endParaRPr lang="pt-PT" sz="1400" dirty="0"/>
          </a:p>
          <a:p>
            <a:r>
              <a:rPr lang="en-US" sz="1400" dirty="0"/>
              <a:t>undertake in parallel with their studies as a necessary, but undesirable, commitment.</a:t>
            </a:r>
            <a:endParaRPr lang="pt-PT" sz="1400" dirty="0"/>
          </a:p>
          <a:p>
            <a:endParaRPr lang="pt-PT" sz="14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53096" y="932849"/>
            <a:ext cx="7054939" cy="54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 smtClean="0">
                <a:latin typeface="Trebuchet MS"/>
                <a:cs typeface="Trebuchet MS"/>
              </a:rPr>
              <a:t>Embedding employability in curricula [4]</a:t>
            </a:r>
          </a:p>
        </p:txBody>
      </p:sp>
      <p:sp>
        <p:nvSpPr>
          <p:cNvPr id="13" name="Rechthoek 12"/>
          <p:cNvSpPr/>
          <p:nvPr/>
        </p:nvSpPr>
        <p:spPr>
          <a:xfrm>
            <a:off x="2785241" y="1042276"/>
            <a:ext cx="5920828" cy="5386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98550" y="295382"/>
            <a:ext cx="67266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p. </a:t>
            </a:r>
            <a:fld id="{467EA0EB-BD9C-4B31-A650-2E59D98B41F6}" type="slidenum">
              <a:rPr lang="en-US" b="1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pPr/>
              <a:t>13</a:t>
            </a:fld>
            <a:endParaRPr lang="en-US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7" name="Tekstvak 10"/>
          <p:cNvSpPr txBox="1"/>
          <p:nvPr/>
        </p:nvSpPr>
        <p:spPr>
          <a:xfrm>
            <a:off x="1009990" y="365271"/>
            <a:ext cx="156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PRAXIS’14 Forum</a:t>
            </a:r>
            <a:endParaRPr lang="nl-NL" sz="1100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1919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372941" y="1581374"/>
            <a:ext cx="83331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Then </a:t>
            </a:r>
            <a:r>
              <a:rPr lang="en-US" sz="2000" b="1" dirty="0" smtClean="0">
                <a:solidFill>
                  <a:srgbClr val="FF0000"/>
                </a:solidFill>
              </a:rPr>
              <a:t>employers do it </a:t>
            </a:r>
            <a:r>
              <a:rPr lang="en-US" sz="2000" dirty="0" smtClean="0">
                <a:solidFill>
                  <a:srgbClr val="FF0000"/>
                </a:solidFill>
              </a:rPr>
              <a:t>for us!</a:t>
            </a:r>
          </a:p>
          <a:p>
            <a:endParaRPr lang="en-US" sz="2000" dirty="0"/>
          </a:p>
          <a:p>
            <a:r>
              <a:rPr lang="en-US" sz="2000" b="1" dirty="0" smtClean="0"/>
              <a:t>On-the-job </a:t>
            </a:r>
            <a:r>
              <a:rPr lang="en-US" sz="2000" b="1" dirty="0"/>
              <a:t>training </a:t>
            </a:r>
            <a:r>
              <a:rPr lang="en-US" sz="2000" b="1" dirty="0" smtClean="0"/>
              <a:t>requires generic </a:t>
            </a:r>
            <a:r>
              <a:rPr lang="en-US" sz="2000" b="1" dirty="0"/>
              <a:t>competencies </a:t>
            </a:r>
            <a:r>
              <a:rPr lang="en-US" sz="2000" dirty="0" smtClean="0"/>
              <a:t>to </a:t>
            </a:r>
            <a:r>
              <a:rPr lang="en-US" sz="2000" dirty="0"/>
              <a:t>adjust vocational competencies to the requirement of the </a:t>
            </a:r>
            <a:r>
              <a:rPr lang="en-US" sz="2000" dirty="0" smtClean="0"/>
              <a:t>job</a:t>
            </a:r>
            <a:r>
              <a:rPr lang="en-US" sz="2000" dirty="0"/>
              <a:t> </a:t>
            </a:r>
            <a:r>
              <a:rPr lang="en-US" sz="2000" dirty="0" smtClean="0"/>
              <a:t>[5]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b="1" dirty="0" smtClean="0"/>
              <a:t>Generic competencies</a:t>
            </a:r>
            <a:r>
              <a:rPr lang="en-US" sz="2000" dirty="0" smtClean="0"/>
              <a:t>: combination </a:t>
            </a:r>
            <a:r>
              <a:rPr lang="en-US" sz="2000" dirty="0"/>
              <a:t>of competencies providing a strong basis for further learning; learning abilities, problem-solving, analytical competencies, </a:t>
            </a:r>
            <a:r>
              <a:rPr lang="en-US" sz="2000" dirty="0" smtClean="0"/>
              <a:t>…</a:t>
            </a:r>
          </a:p>
          <a:p>
            <a:endParaRPr lang="en-US" dirty="0"/>
          </a:p>
          <a:p>
            <a:pPr>
              <a:spcBef>
                <a:spcPct val="0"/>
              </a:spcBef>
            </a:pPr>
            <a:r>
              <a:rPr lang="en-US" sz="2700" b="1" dirty="0">
                <a:latin typeface="Trebuchet MS"/>
                <a:ea typeface="+mj-ea"/>
                <a:cs typeface="Trebuchet MS"/>
              </a:rPr>
              <a:t>What if students don’t exhibit generic competences?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Then we have a problem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r>
              <a:rPr lang="en-US" sz="2000" dirty="0" smtClean="0">
                <a:solidFill>
                  <a:srgbClr val="FF0000"/>
                </a:solidFill>
              </a:rPr>
              <a:t> We are not offering value for money!</a:t>
            </a:r>
            <a:endParaRPr lang="pt-PT" sz="2000" dirty="0">
              <a:solidFill>
                <a:srgbClr val="FF0000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53096" y="932849"/>
            <a:ext cx="7054939" cy="54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 smtClean="0">
                <a:latin typeface="Trebuchet MS"/>
                <a:cs typeface="Trebuchet MS"/>
              </a:rPr>
              <a:t>What if we miss it?</a:t>
            </a:r>
          </a:p>
        </p:txBody>
      </p:sp>
      <p:sp>
        <p:nvSpPr>
          <p:cNvPr id="15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98550" y="295382"/>
            <a:ext cx="67266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p. </a:t>
            </a:r>
            <a:fld id="{467EA0EB-BD9C-4B31-A650-2E59D98B41F6}" type="slidenum">
              <a:rPr lang="en-US" b="1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pPr/>
              <a:t>14</a:t>
            </a:fld>
            <a:endParaRPr lang="en-US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6" name="Tekstvak 10"/>
          <p:cNvSpPr txBox="1"/>
          <p:nvPr/>
        </p:nvSpPr>
        <p:spPr>
          <a:xfrm>
            <a:off x="1009990" y="365271"/>
            <a:ext cx="156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PRAXIS’14 Forum</a:t>
            </a:r>
            <a:endParaRPr lang="nl-NL" sz="1100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5358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038027" y="1188909"/>
            <a:ext cx="7054939" cy="1345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b="1" dirty="0" smtClean="0">
                <a:solidFill>
                  <a:schemeClr val="bg1"/>
                </a:solidFill>
                <a:latin typeface="Trebuchet MS"/>
                <a:cs typeface="Trebuchet MS"/>
              </a:rPr>
              <a:t>What can we do?</a:t>
            </a:r>
          </a:p>
          <a:p>
            <a:pPr algn="l"/>
            <a:r>
              <a:rPr lang="nl-NL" b="1" dirty="0" smtClean="0">
                <a:solidFill>
                  <a:schemeClr val="bg1"/>
                </a:solidFill>
                <a:latin typeface="Trebuchet MS"/>
                <a:cs typeface="Trebuchet MS"/>
              </a:rPr>
              <a:t>Best practices in HE</a:t>
            </a:r>
          </a:p>
        </p:txBody>
      </p:sp>
      <p:sp>
        <p:nvSpPr>
          <p:cNvPr id="10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98550" y="295382"/>
            <a:ext cx="67266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p. </a:t>
            </a:r>
            <a:fld id="{467EA0EB-BD9C-4B31-A650-2E59D98B41F6}" type="slidenum">
              <a:rPr lang="en-US" b="1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pPr/>
              <a:t>15</a:t>
            </a:fld>
            <a:endParaRPr lang="en-US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6" name="Tekstvak 10"/>
          <p:cNvSpPr txBox="1"/>
          <p:nvPr/>
        </p:nvSpPr>
        <p:spPr>
          <a:xfrm>
            <a:off x="1009990" y="365271"/>
            <a:ext cx="156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PRAXIS’14 Forum</a:t>
            </a:r>
            <a:endParaRPr lang="nl-NL" sz="1100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7040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353096" y="932849"/>
            <a:ext cx="7054939" cy="54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 smtClean="0">
                <a:latin typeface="Trebuchet MS"/>
                <a:cs typeface="Trebuchet MS"/>
              </a:rPr>
              <a:t>To start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72941" y="1479773"/>
            <a:ext cx="83331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Coping with today’s knowledge-based economy requires </a:t>
            </a:r>
            <a:r>
              <a:rPr lang="en-US" sz="2000" dirty="0" smtClean="0"/>
              <a:t>education paradigms </a:t>
            </a:r>
            <a:r>
              <a:rPr lang="en-US" sz="2000" dirty="0"/>
              <a:t>that </a:t>
            </a:r>
            <a:r>
              <a:rPr lang="en-US" sz="2000" dirty="0" smtClean="0"/>
              <a:t>are </a:t>
            </a:r>
            <a:r>
              <a:rPr lang="en-US" sz="2000" dirty="0"/>
              <a:t>grounded </a:t>
            </a:r>
            <a:r>
              <a:rPr lang="en-US" sz="2000" dirty="0" smtClean="0"/>
              <a:t>on </a:t>
            </a:r>
            <a:r>
              <a:rPr lang="en-US" sz="2000" b="1" u="sng" dirty="0" smtClean="0"/>
              <a:t>critical thinking</a:t>
            </a:r>
            <a:r>
              <a:rPr lang="en-US" sz="2000" b="1" dirty="0" smtClean="0"/>
              <a:t>, </a:t>
            </a:r>
            <a:r>
              <a:rPr lang="en-US" sz="2000" b="1" u="sng" dirty="0" smtClean="0"/>
              <a:t>problem solving </a:t>
            </a:r>
            <a:r>
              <a:rPr lang="en-US" sz="2000" dirty="0" smtClean="0"/>
              <a:t>and </a:t>
            </a:r>
            <a:r>
              <a:rPr lang="en-US" sz="2000" b="1" u="sng" dirty="0" smtClean="0"/>
              <a:t>internationalization of education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most study areas, education cannot be grounded/based on information transfer that does not favors questioning, exploration and autonomous </a:t>
            </a:r>
            <a:r>
              <a:rPr lang="en-US" sz="2000" dirty="0" smtClean="0"/>
              <a:t>learning</a:t>
            </a:r>
          </a:p>
          <a:p>
            <a:endParaRPr lang="en-US" sz="2000" dirty="0"/>
          </a:p>
          <a:p>
            <a:r>
              <a:rPr lang="en-US" sz="2000" dirty="0" smtClean="0"/>
              <a:t>Involve students to have an active role.</a:t>
            </a:r>
            <a:endParaRPr lang="en-US" sz="2000" dirty="0" smtClean="0"/>
          </a:p>
        </p:txBody>
      </p:sp>
      <p:sp>
        <p:nvSpPr>
          <p:cNvPr id="12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98550" y="295382"/>
            <a:ext cx="67266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p. </a:t>
            </a:r>
            <a:fld id="{467EA0EB-BD9C-4B31-A650-2E59D98B41F6}" type="slidenum">
              <a:rPr lang="en-US" b="1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pPr/>
              <a:t>16</a:t>
            </a:fld>
            <a:endParaRPr lang="en-US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7" name="Tekstvak 10"/>
          <p:cNvSpPr txBox="1"/>
          <p:nvPr/>
        </p:nvSpPr>
        <p:spPr>
          <a:xfrm>
            <a:off x="1009990" y="365271"/>
            <a:ext cx="156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PRAXIS’14 Forum</a:t>
            </a:r>
            <a:endParaRPr lang="nl-NL" sz="1100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9317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353096" y="932849"/>
            <a:ext cx="7054939" cy="54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 smtClean="0">
                <a:latin typeface="Trebuchet MS"/>
                <a:cs typeface="Trebuchet MS"/>
              </a:rPr>
              <a:t>Create your own job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72941" y="1479773"/>
            <a:ext cx="8333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Support to start-ups</a:t>
            </a:r>
            <a:r>
              <a:rPr lang="en-US" sz="2000" dirty="0"/>
              <a:t>, innovative </a:t>
            </a:r>
            <a:r>
              <a:rPr lang="en-US" sz="2000" dirty="0" smtClean="0"/>
              <a:t>ideas</a:t>
            </a:r>
            <a:r>
              <a:rPr lang="en-US" sz="2000" dirty="0"/>
              <a:t>.</a:t>
            </a:r>
            <a:endParaRPr lang="en-US" sz="2000" dirty="0" smtClean="0"/>
          </a:p>
        </p:txBody>
      </p:sp>
      <p:sp>
        <p:nvSpPr>
          <p:cNvPr id="13" name="Rechthoek 12"/>
          <p:cNvSpPr/>
          <p:nvPr/>
        </p:nvSpPr>
        <p:spPr>
          <a:xfrm>
            <a:off x="2785241" y="1042276"/>
            <a:ext cx="5920828" cy="5386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98550" y="295382"/>
            <a:ext cx="67266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p. </a:t>
            </a:r>
            <a:fld id="{467EA0EB-BD9C-4B31-A650-2E59D98B41F6}" type="slidenum">
              <a:rPr lang="en-US" b="1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pPr/>
              <a:t>17</a:t>
            </a:fld>
            <a:endParaRPr lang="en-US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7" name="Tekstvak 10"/>
          <p:cNvSpPr txBox="1"/>
          <p:nvPr/>
        </p:nvSpPr>
        <p:spPr>
          <a:xfrm>
            <a:off x="1009990" y="365271"/>
            <a:ext cx="156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PRAXIS’14 Forum</a:t>
            </a:r>
            <a:endParaRPr lang="nl-NL" sz="1100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468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353096" y="932849"/>
            <a:ext cx="7054939" cy="54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 smtClean="0">
                <a:latin typeface="Trebuchet MS"/>
                <a:cs typeface="Trebuchet MS"/>
              </a:rPr>
              <a:t>Cooperation Education/Labour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72941" y="1479773"/>
            <a:ext cx="833312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err="1" smtClean="0"/>
              <a:t>Barriers</a:t>
            </a:r>
            <a:r>
              <a:rPr lang="es-ES" i="1" dirty="0" smtClean="0"/>
              <a:t> </a:t>
            </a:r>
            <a:r>
              <a:rPr lang="es-ES" i="1" dirty="0"/>
              <a:t>and Drivers in European </a:t>
            </a:r>
            <a:r>
              <a:rPr lang="es-ES" i="1" dirty="0" err="1"/>
              <a:t>University</a:t>
            </a:r>
            <a:r>
              <a:rPr lang="es-ES" i="1" dirty="0"/>
              <a:t>-Business </a:t>
            </a:r>
            <a:r>
              <a:rPr lang="es-ES" i="1" dirty="0" err="1" smtClean="0"/>
              <a:t>Cooperation</a:t>
            </a:r>
            <a:r>
              <a:rPr lang="es-ES" dirty="0" smtClean="0"/>
              <a:t>, </a:t>
            </a:r>
            <a:r>
              <a:rPr lang="en-GB" dirty="0"/>
              <a:t>DG Education and Culture of the European </a:t>
            </a:r>
            <a:r>
              <a:rPr lang="en-GB" dirty="0" smtClean="0"/>
              <a:t>Commission, </a:t>
            </a:r>
            <a:r>
              <a:rPr lang="es-ES" dirty="0" smtClean="0"/>
              <a:t>2012 </a:t>
            </a:r>
          </a:p>
          <a:p>
            <a:r>
              <a:rPr lang="es-ES" dirty="0" err="1"/>
              <a:t>B</a:t>
            </a:r>
            <a:r>
              <a:rPr lang="es-ES" dirty="0" err="1" smtClean="0"/>
              <a:t>arriers</a:t>
            </a:r>
            <a:r>
              <a:rPr lang="es-ES" dirty="0" smtClean="0"/>
              <a:t> </a:t>
            </a:r>
            <a:r>
              <a:rPr lang="es-ES" dirty="0"/>
              <a:t>and drivers of </a:t>
            </a:r>
            <a:r>
              <a:rPr lang="es-ES" dirty="0" err="1"/>
              <a:t>university-business</a:t>
            </a:r>
            <a:r>
              <a:rPr lang="es-ES" dirty="0"/>
              <a:t> </a:t>
            </a:r>
            <a:r>
              <a:rPr lang="es-ES" dirty="0" err="1"/>
              <a:t>cooperation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found</a:t>
            </a:r>
            <a:r>
              <a:rPr lang="es-ES" dirty="0"/>
              <a:t> to </a:t>
            </a:r>
            <a:r>
              <a:rPr lang="es-ES" dirty="0" err="1"/>
              <a:t>exist</a:t>
            </a:r>
            <a:r>
              <a:rPr lang="es-ES" dirty="0"/>
              <a:t> in </a:t>
            </a:r>
            <a:r>
              <a:rPr lang="es-ES" dirty="0" err="1" smtClean="0"/>
              <a:t>Europe</a:t>
            </a:r>
            <a:r>
              <a:rPr lang="en-US" dirty="0" smtClean="0"/>
              <a:t>:</a:t>
            </a:r>
          </a:p>
          <a:p>
            <a:endParaRPr lang="pt-P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Business lack awareness of HEI research activities / offerings</a:t>
            </a:r>
            <a:endParaRPr lang="pt-PT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Differing motivation / values between HEI and business</a:t>
            </a:r>
            <a:endParaRPr lang="pt-PT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HEIs lack awareness of opportunities arising from University-Business cooperation</a:t>
            </a:r>
            <a:endParaRPr lang="pt-PT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Difficulty in finding the appropriate collaboration partner</a:t>
            </a:r>
            <a:endParaRPr lang="pt-PT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No appropriate initial contact person within either the HEI or </a:t>
            </a:r>
            <a:r>
              <a:rPr lang="en-US" sz="2000" dirty="0" smtClean="0"/>
              <a:t>business.</a:t>
            </a:r>
            <a:endParaRPr lang="pt-PT" sz="2000" dirty="0"/>
          </a:p>
        </p:txBody>
      </p:sp>
      <p:sp>
        <p:nvSpPr>
          <p:cNvPr id="13" name="Rechthoek 12"/>
          <p:cNvSpPr/>
          <p:nvPr/>
        </p:nvSpPr>
        <p:spPr>
          <a:xfrm>
            <a:off x="2785241" y="1042276"/>
            <a:ext cx="5920828" cy="5386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98550" y="295382"/>
            <a:ext cx="67266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p. </a:t>
            </a:r>
            <a:fld id="{467EA0EB-BD9C-4B31-A650-2E59D98B41F6}" type="slidenum">
              <a:rPr lang="en-US" b="1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pPr/>
              <a:t>18</a:t>
            </a:fld>
            <a:endParaRPr lang="en-US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7" name="Tekstvak 10"/>
          <p:cNvSpPr txBox="1"/>
          <p:nvPr/>
        </p:nvSpPr>
        <p:spPr>
          <a:xfrm>
            <a:off x="1009990" y="365271"/>
            <a:ext cx="156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PRAXIS’14 Forum</a:t>
            </a:r>
            <a:endParaRPr lang="nl-NL" sz="1100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933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372940" y="1908755"/>
            <a:ext cx="83331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PT" sz="1700" b="1" dirty="0" smtClean="0">
                <a:cs typeface="Trebuchet MS"/>
              </a:rPr>
              <a:t>Employability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PT" sz="1700" b="1" dirty="0" smtClean="0">
                <a:cs typeface="Trebuchet MS"/>
              </a:rPr>
              <a:t>Employability embedded in curricula</a:t>
            </a:r>
            <a:endParaRPr lang="pt-PT" sz="1700" b="1" dirty="0">
              <a:cs typeface="Trebuchet MS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PT" sz="1700" b="1" dirty="0" smtClean="0">
                <a:cs typeface="Trebuchet MS"/>
              </a:rPr>
              <a:t>Best practices.</a:t>
            </a:r>
            <a:endParaRPr lang="nl-NL" sz="1700" b="1" dirty="0">
              <a:cs typeface="Trebuchet MS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nl-NL" sz="1700" b="1" dirty="0">
              <a:cs typeface="Trebuchet MS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2785241" y="1042276"/>
            <a:ext cx="5920828" cy="5386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353096" y="932848"/>
            <a:ext cx="7054939" cy="54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 smtClean="0">
                <a:latin typeface="Trebuchet MS"/>
                <a:cs typeface="Trebuchet MS"/>
              </a:rPr>
              <a:t>Outline</a:t>
            </a:r>
          </a:p>
        </p:txBody>
      </p:sp>
      <p:sp>
        <p:nvSpPr>
          <p:cNvPr id="8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98550" y="295382"/>
            <a:ext cx="67266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p. </a:t>
            </a:r>
            <a:fld id="{467EA0EB-BD9C-4B31-A650-2E59D98B41F6}" type="slidenum">
              <a:rPr lang="en-US" b="1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pPr/>
              <a:t>1</a:t>
            </a:fld>
            <a:endParaRPr lang="en-US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9" name="Tekstvak 10"/>
          <p:cNvSpPr txBox="1"/>
          <p:nvPr/>
        </p:nvSpPr>
        <p:spPr>
          <a:xfrm>
            <a:off x="1009990" y="365271"/>
            <a:ext cx="156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PRAXIS’14 Forum</a:t>
            </a:r>
            <a:endParaRPr lang="nl-NL" sz="1100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438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353096" y="932849"/>
            <a:ext cx="7054939" cy="54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 smtClean="0">
                <a:latin typeface="Trebuchet MS"/>
                <a:cs typeface="Trebuchet MS"/>
              </a:rPr>
              <a:t>Promote students initiative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72941" y="1479773"/>
            <a:ext cx="83331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Internationalization, international exposure, </a:t>
            </a:r>
            <a:r>
              <a:rPr lang="en-US" sz="2000" b="1" dirty="0" smtClean="0"/>
              <a:t>Erasmus</a:t>
            </a:r>
          </a:p>
          <a:p>
            <a:pPr lvl="1">
              <a:spcBef>
                <a:spcPts val="1200"/>
              </a:spcBef>
            </a:pPr>
            <a:r>
              <a:rPr lang="en-US" sz="1600" dirty="0">
                <a:solidFill>
                  <a:srgbClr val="0070C0"/>
                </a:solidFill>
              </a:rPr>
              <a:t>Erasmus Impact Study confirms EU student exchange scheme boosts employability and job </a:t>
            </a:r>
            <a:r>
              <a:rPr lang="en-US" sz="1600" dirty="0" smtClean="0">
                <a:solidFill>
                  <a:srgbClr val="0070C0"/>
                </a:solidFill>
              </a:rPr>
              <a:t>mobility - </a:t>
            </a:r>
            <a:r>
              <a:rPr lang="pt-PT" sz="1600" dirty="0">
                <a:solidFill>
                  <a:srgbClr val="0070C0"/>
                </a:solidFill>
              </a:rPr>
              <a:t>European Commission - IP/14/1025   22/09/2014</a:t>
            </a:r>
            <a:endParaRPr lang="pt-PT" sz="1600" b="1" dirty="0">
              <a:solidFill>
                <a:srgbClr val="0070C0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/>
              <a:t>Volunteering</a:t>
            </a:r>
            <a:r>
              <a:rPr lang="en-US" sz="2000" dirty="0" smtClean="0"/>
              <a:t>.</a:t>
            </a:r>
            <a:endParaRPr lang="pt-PT" sz="2000" dirty="0"/>
          </a:p>
        </p:txBody>
      </p:sp>
      <p:sp>
        <p:nvSpPr>
          <p:cNvPr id="13" name="Rechthoek 12"/>
          <p:cNvSpPr/>
          <p:nvPr/>
        </p:nvSpPr>
        <p:spPr>
          <a:xfrm>
            <a:off x="2785241" y="1042276"/>
            <a:ext cx="5920828" cy="5386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98550" y="295382"/>
            <a:ext cx="67266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p. </a:t>
            </a:r>
            <a:fld id="{467EA0EB-BD9C-4B31-A650-2E59D98B41F6}" type="slidenum">
              <a:rPr lang="en-US" b="1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pPr/>
              <a:t>19</a:t>
            </a:fld>
            <a:endParaRPr lang="en-US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7" name="Tekstvak 10"/>
          <p:cNvSpPr txBox="1"/>
          <p:nvPr/>
        </p:nvSpPr>
        <p:spPr>
          <a:xfrm>
            <a:off x="1009990" y="365271"/>
            <a:ext cx="156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PRAXIS’14 Forum</a:t>
            </a:r>
            <a:endParaRPr lang="nl-NL" sz="1100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015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353096" y="932849"/>
            <a:ext cx="7054939" cy="54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 smtClean="0">
                <a:latin typeface="Trebuchet MS"/>
                <a:cs typeface="Trebuchet MS"/>
              </a:rPr>
              <a:t>Curriculum development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72941" y="1479773"/>
            <a:ext cx="83331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Flexible </a:t>
            </a:r>
            <a:r>
              <a:rPr lang="en-US" sz="2000" dirty="0"/>
              <a:t>internships</a:t>
            </a:r>
            <a:endParaRPr lang="pt-PT" sz="20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EPS – European Project Semester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Mid The Gap</a:t>
            </a:r>
            <a:endParaRPr lang="pt-PT" sz="20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MUTW – Multinational Undergraduate Team Work </a:t>
            </a:r>
            <a:r>
              <a:rPr lang="en-US" dirty="0" smtClean="0"/>
              <a:t>(blended mobility, non-formal learning, overcoming barriers to mobility).</a:t>
            </a:r>
            <a:endParaRPr lang="pt-PT" sz="2000" dirty="0"/>
          </a:p>
        </p:txBody>
      </p:sp>
      <p:sp>
        <p:nvSpPr>
          <p:cNvPr id="13" name="Rechthoek 12"/>
          <p:cNvSpPr/>
          <p:nvPr/>
        </p:nvSpPr>
        <p:spPr>
          <a:xfrm>
            <a:off x="2785241" y="1042276"/>
            <a:ext cx="5920828" cy="5386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98550" y="295382"/>
            <a:ext cx="67266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p. </a:t>
            </a:r>
            <a:fld id="{467EA0EB-BD9C-4B31-A650-2E59D98B41F6}" type="slidenum">
              <a:rPr lang="en-US" b="1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pPr/>
              <a:t>20</a:t>
            </a:fld>
            <a:endParaRPr lang="en-US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7" name="Tekstvak 10"/>
          <p:cNvSpPr txBox="1"/>
          <p:nvPr/>
        </p:nvSpPr>
        <p:spPr>
          <a:xfrm>
            <a:off x="1009990" y="365271"/>
            <a:ext cx="156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PRAXIS’14 Forum</a:t>
            </a:r>
            <a:endParaRPr lang="nl-NL" sz="1100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022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353096" y="932849"/>
            <a:ext cx="7054939" cy="54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 smtClean="0">
                <a:latin typeface="Trebuchet MS"/>
                <a:cs typeface="Trebuchet MS"/>
              </a:rPr>
              <a:t>New opportunities to all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72941" y="1479773"/>
            <a:ext cx="8333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2000" dirty="0" smtClean="0"/>
              <a:t>Open the European labour market to students: Praxis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2000" smtClean="0"/>
              <a:t>Pitch Bootcamp.</a:t>
            </a:r>
            <a:endParaRPr lang="pt-PT" sz="2000" dirty="0" smtClean="0"/>
          </a:p>
        </p:txBody>
      </p:sp>
      <p:sp>
        <p:nvSpPr>
          <p:cNvPr id="13" name="Rechthoek 12"/>
          <p:cNvSpPr/>
          <p:nvPr/>
        </p:nvSpPr>
        <p:spPr>
          <a:xfrm>
            <a:off x="2785241" y="1042276"/>
            <a:ext cx="5920828" cy="5386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98550" y="295382"/>
            <a:ext cx="67266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p. </a:t>
            </a:r>
            <a:fld id="{467EA0EB-BD9C-4B31-A650-2E59D98B41F6}" type="slidenum">
              <a:rPr lang="en-US" b="1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pPr/>
              <a:t>21</a:t>
            </a:fld>
            <a:endParaRPr lang="en-US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7" name="Tekstvak 10"/>
          <p:cNvSpPr txBox="1"/>
          <p:nvPr/>
        </p:nvSpPr>
        <p:spPr>
          <a:xfrm>
            <a:off x="1009990" y="365271"/>
            <a:ext cx="156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PRAXIS’14 Forum</a:t>
            </a:r>
            <a:endParaRPr lang="nl-NL" sz="1100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173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82965" y="295382"/>
            <a:ext cx="67266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p. 25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53096" y="932849"/>
            <a:ext cx="7054939" cy="54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 smtClean="0">
                <a:latin typeface="Trebuchet MS"/>
                <a:cs typeface="Trebuchet MS"/>
              </a:rPr>
              <a:t>References</a:t>
            </a:r>
          </a:p>
        </p:txBody>
      </p:sp>
      <p:sp>
        <p:nvSpPr>
          <p:cNvPr id="13" name="Rechthoek 12"/>
          <p:cNvSpPr/>
          <p:nvPr/>
        </p:nvSpPr>
        <p:spPr>
          <a:xfrm>
            <a:off x="2785241" y="1042276"/>
            <a:ext cx="5920828" cy="5386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0"/>
          <p:cNvSpPr txBox="1"/>
          <p:nvPr/>
        </p:nvSpPr>
        <p:spPr>
          <a:xfrm>
            <a:off x="372941" y="1623483"/>
            <a:ext cx="83331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 smtClean="0"/>
              <a:t>[1] </a:t>
            </a:r>
            <a:r>
              <a:rPr lang="en-US" sz="1400" dirty="0" err="1"/>
              <a:t>Mantz</a:t>
            </a:r>
            <a:r>
              <a:rPr lang="en-US" sz="1400" dirty="0"/>
              <a:t> </a:t>
            </a:r>
            <a:r>
              <a:rPr lang="en-US" sz="1400" dirty="0" err="1"/>
              <a:t>Yorke</a:t>
            </a:r>
            <a:r>
              <a:rPr lang="en-US" sz="1400" dirty="0"/>
              <a:t>, </a:t>
            </a:r>
            <a:r>
              <a:rPr lang="en-US" sz="1400" i="1" dirty="0" smtClean="0"/>
              <a:t>Employability </a:t>
            </a:r>
            <a:r>
              <a:rPr lang="en-US" sz="1400" i="1" dirty="0"/>
              <a:t>in higher education: what it is – what it is not</a:t>
            </a:r>
            <a:r>
              <a:rPr lang="en-US" sz="1400" dirty="0" smtClean="0"/>
              <a:t>, Higher </a:t>
            </a:r>
            <a:r>
              <a:rPr lang="en-US" sz="1400" dirty="0"/>
              <a:t>Education Academy, </a:t>
            </a:r>
            <a:r>
              <a:rPr lang="en-US" sz="1400" dirty="0" smtClean="0"/>
              <a:t>2006</a:t>
            </a:r>
          </a:p>
          <a:p>
            <a:pPr>
              <a:spcBef>
                <a:spcPts val="1200"/>
              </a:spcBef>
            </a:pPr>
            <a:r>
              <a:rPr lang="en-US" sz="1400" dirty="0" smtClean="0"/>
              <a:t>[2] </a:t>
            </a:r>
            <a:r>
              <a:rPr lang="en-US" sz="1400" dirty="0" err="1"/>
              <a:t>Hillage</a:t>
            </a:r>
            <a:r>
              <a:rPr lang="en-US" sz="1400" dirty="0"/>
              <a:t>, J</a:t>
            </a:r>
            <a:r>
              <a:rPr lang="en-US" sz="1400" dirty="0" smtClean="0"/>
              <a:t>., </a:t>
            </a:r>
            <a:r>
              <a:rPr lang="en-US" sz="1400" dirty="0"/>
              <a:t>Pollard, E</a:t>
            </a:r>
            <a:r>
              <a:rPr lang="en-US" sz="1400" dirty="0" smtClean="0"/>
              <a:t>., </a:t>
            </a:r>
            <a:r>
              <a:rPr lang="en-US" sz="1400" i="1" dirty="0"/>
              <a:t>Employability: developing a framework for </a:t>
            </a:r>
            <a:r>
              <a:rPr lang="en-US" sz="1400" i="1" dirty="0" smtClean="0"/>
              <a:t>policy analysis</a:t>
            </a:r>
            <a:r>
              <a:rPr lang="en-US" sz="1400" dirty="0"/>
              <a:t>. London: Department for Education and </a:t>
            </a:r>
            <a:r>
              <a:rPr lang="en-US" sz="1400" dirty="0" smtClean="0"/>
              <a:t>Employment, 1998</a:t>
            </a:r>
            <a:endParaRPr lang="en-US" sz="1400" dirty="0"/>
          </a:p>
          <a:p>
            <a:pPr>
              <a:spcBef>
                <a:spcPts val="1200"/>
              </a:spcBef>
            </a:pPr>
            <a:r>
              <a:rPr lang="en-US" sz="1400" dirty="0" smtClean="0"/>
              <a:t>[3] Harvey L., </a:t>
            </a:r>
            <a:r>
              <a:rPr lang="en-US" sz="1400" i="1" dirty="0" smtClean="0"/>
              <a:t>Defining </a:t>
            </a:r>
            <a:r>
              <a:rPr lang="en-US" sz="1400" i="1" dirty="0"/>
              <a:t>and measuring employability. </a:t>
            </a:r>
            <a:r>
              <a:rPr lang="en-US" sz="1400" i="1" dirty="0" smtClean="0"/>
              <a:t>Quality </a:t>
            </a:r>
            <a:r>
              <a:rPr lang="en-US" sz="1400" i="1" dirty="0"/>
              <a:t>in Higher </a:t>
            </a:r>
            <a:r>
              <a:rPr lang="en-US" sz="1400" i="1" dirty="0" smtClean="0"/>
              <a:t>Education</a:t>
            </a:r>
            <a:r>
              <a:rPr lang="en-US" sz="1400" dirty="0" smtClean="0"/>
              <a:t>, 7 </a:t>
            </a:r>
            <a:r>
              <a:rPr lang="en-US" sz="1400" dirty="0"/>
              <a:t>(2</a:t>
            </a:r>
            <a:r>
              <a:rPr lang="en-US" sz="1400" dirty="0" smtClean="0"/>
              <a:t>), 2001</a:t>
            </a:r>
          </a:p>
          <a:p>
            <a:pPr>
              <a:spcBef>
                <a:spcPts val="1200"/>
              </a:spcBef>
            </a:pPr>
            <a:r>
              <a:rPr lang="en-US" sz="1400" dirty="0" smtClean="0"/>
              <a:t>[4] </a:t>
            </a:r>
            <a:r>
              <a:rPr lang="en-US" sz="1400" dirty="0" err="1"/>
              <a:t>Mantz</a:t>
            </a:r>
            <a:r>
              <a:rPr lang="en-US" sz="1400" dirty="0"/>
              <a:t> </a:t>
            </a:r>
            <a:r>
              <a:rPr lang="en-US" sz="1400" dirty="0" err="1" smtClean="0"/>
              <a:t>Yorke</a:t>
            </a:r>
            <a:r>
              <a:rPr lang="en-US" sz="1400" dirty="0" smtClean="0"/>
              <a:t>, </a:t>
            </a:r>
            <a:r>
              <a:rPr lang="en-US" sz="1400" dirty="0"/>
              <a:t>Peter T Knight,</a:t>
            </a:r>
            <a:r>
              <a:rPr lang="en-US" sz="1400" dirty="0" smtClean="0"/>
              <a:t> </a:t>
            </a:r>
            <a:r>
              <a:rPr lang="en-US" sz="1400" i="1" dirty="0" smtClean="0"/>
              <a:t>Embedding employability</a:t>
            </a:r>
            <a:r>
              <a:rPr lang="pt-PT" sz="1400" i="1" dirty="0"/>
              <a:t> </a:t>
            </a:r>
            <a:r>
              <a:rPr lang="en-US" sz="1400" i="1" dirty="0" smtClean="0"/>
              <a:t>into </a:t>
            </a:r>
            <a:r>
              <a:rPr lang="en-US" sz="1400" i="1" dirty="0"/>
              <a:t>the </a:t>
            </a:r>
            <a:r>
              <a:rPr lang="en-US" sz="1400" i="1" dirty="0" smtClean="0"/>
              <a:t>curriculum</a:t>
            </a:r>
            <a:r>
              <a:rPr lang="en-US" sz="1400" dirty="0" smtClean="0"/>
              <a:t>,</a:t>
            </a:r>
            <a:r>
              <a:rPr lang="pt-PT" sz="1400" dirty="0"/>
              <a:t> </a:t>
            </a:r>
            <a:r>
              <a:rPr lang="pt-PT" sz="1400" dirty="0" smtClean="0"/>
              <a:t>The </a:t>
            </a:r>
            <a:r>
              <a:rPr lang="pt-PT" sz="1400" dirty="0"/>
              <a:t>Higher Education Academy, 2006</a:t>
            </a:r>
          </a:p>
          <a:p>
            <a:pPr>
              <a:spcBef>
                <a:spcPts val="1200"/>
              </a:spcBef>
            </a:pPr>
            <a:r>
              <a:rPr lang="en-US" sz="1400" dirty="0" smtClean="0"/>
              <a:t>[5] </a:t>
            </a:r>
            <a:r>
              <a:rPr lang="en-US" sz="1400" dirty="0"/>
              <a:t>Hans </a:t>
            </a:r>
            <a:r>
              <a:rPr lang="en-US" sz="1400" dirty="0" err="1"/>
              <a:t>Heijke</a:t>
            </a:r>
            <a:r>
              <a:rPr lang="en-US" sz="1400" dirty="0"/>
              <a:t>, </a:t>
            </a:r>
            <a:r>
              <a:rPr lang="en-US" sz="1400" dirty="0" err="1"/>
              <a:t>Christoph</a:t>
            </a:r>
            <a:r>
              <a:rPr lang="en-US" sz="1400" dirty="0"/>
              <a:t> </a:t>
            </a:r>
            <a:r>
              <a:rPr lang="en-US" sz="1400" dirty="0" err="1"/>
              <a:t>Meng</a:t>
            </a:r>
            <a:r>
              <a:rPr lang="en-US" sz="1400" dirty="0"/>
              <a:t>, Catherine </a:t>
            </a:r>
            <a:r>
              <a:rPr lang="en-US" sz="1400" dirty="0" err="1"/>
              <a:t>Ris</a:t>
            </a:r>
            <a:r>
              <a:rPr lang="en-US" sz="1400" dirty="0"/>
              <a:t>, </a:t>
            </a:r>
            <a:r>
              <a:rPr lang="en-US" sz="1400" i="1" dirty="0" smtClean="0"/>
              <a:t>Fitting </a:t>
            </a:r>
            <a:r>
              <a:rPr lang="en-US" sz="1400" i="1" dirty="0"/>
              <a:t>to the job: the role of generic and vocational competencies in adjustment and </a:t>
            </a:r>
            <a:r>
              <a:rPr lang="en-US" sz="1400" i="1" dirty="0" smtClean="0"/>
              <a:t>performance</a:t>
            </a:r>
            <a:r>
              <a:rPr lang="en-US" sz="1400" dirty="0" smtClean="0"/>
              <a:t>, Labour </a:t>
            </a:r>
            <a:r>
              <a:rPr lang="en-US" sz="1400" dirty="0"/>
              <a:t>Economics, </a:t>
            </a:r>
            <a:r>
              <a:rPr lang="en-US" sz="1400" dirty="0" smtClean="0"/>
              <a:t>10, </a:t>
            </a:r>
            <a:r>
              <a:rPr lang="en-US" sz="1400" dirty="0"/>
              <a:t>pp </a:t>
            </a:r>
            <a:r>
              <a:rPr lang="en-US" sz="1400" dirty="0" smtClean="0"/>
              <a:t>215—229, 2003</a:t>
            </a:r>
            <a:endParaRPr lang="pt-PT" sz="1400" dirty="0"/>
          </a:p>
          <a:p>
            <a:pPr>
              <a:spcBef>
                <a:spcPts val="1200"/>
              </a:spcBef>
            </a:pPr>
            <a:r>
              <a:rPr lang="en-US" sz="1400" dirty="0" smtClean="0"/>
              <a:t>[6] A. </a:t>
            </a:r>
            <a:r>
              <a:rPr lang="en-US" sz="1400" dirty="0" err="1" smtClean="0"/>
              <a:t>Fairuza</a:t>
            </a:r>
            <a:r>
              <a:rPr lang="en-US" sz="1400" dirty="0" smtClean="0"/>
              <a:t> et. Al., </a:t>
            </a:r>
            <a:r>
              <a:rPr lang="en-US" sz="1400" i="1" dirty="0" smtClean="0"/>
              <a:t>Employers</a:t>
            </a:r>
            <a:r>
              <a:rPr lang="en-US" sz="1400" i="1" dirty="0"/>
              <a:t>’ perception on soft skills of graduates: a study of Intel Elite soft skill </a:t>
            </a:r>
            <a:r>
              <a:rPr lang="en-US" sz="1400" i="1" dirty="0" smtClean="0"/>
              <a:t>training</a:t>
            </a:r>
            <a:r>
              <a:rPr lang="en-US" sz="1400" dirty="0" smtClean="0"/>
              <a:t>, </a:t>
            </a:r>
            <a:r>
              <a:rPr lang="en-US" sz="1400" dirty="0"/>
              <a:t>International Conference on Teaching and Learning in Higher Education, 2011</a:t>
            </a:r>
            <a:endParaRPr lang="pt-PT" sz="1400" dirty="0"/>
          </a:p>
          <a:p>
            <a:pPr>
              <a:spcBef>
                <a:spcPts val="1200"/>
              </a:spcBef>
            </a:pPr>
            <a:endParaRPr lang="en-US" sz="1400" dirty="0"/>
          </a:p>
        </p:txBody>
      </p:sp>
      <p:sp>
        <p:nvSpPr>
          <p:cNvPr id="7" name="Tekstvak 10"/>
          <p:cNvSpPr txBox="1"/>
          <p:nvPr/>
        </p:nvSpPr>
        <p:spPr>
          <a:xfrm>
            <a:off x="1009990" y="365271"/>
            <a:ext cx="156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PRAXIS’14 Forum</a:t>
            </a:r>
            <a:endParaRPr lang="nl-NL" sz="1100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343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Afbeelding 4" descr="0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50"/>
            <a:ext cx="9144000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8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009990" y="1188909"/>
            <a:ext cx="7054939" cy="1345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b="1" dirty="0" smtClean="0">
                <a:solidFill>
                  <a:schemeClr val="bg1"/>
                </a:solidFill>
                <a:latin typeface="Trebuchet MS"/>
                <a:cs typeface="Trebuchet MS"/>
              </a:rPr>
              <a:t>Employability?</a:t>
            </a:r>
          </a:p>
        </p:txBody>
      </p:sp>
      <p:sp>
        <p:nvSpPr>
          <p:cNvPr id="11" name="Tijdelijke aanduiding voor dianummer 3"/>
          <p:cNvSpPr txBox="1">
            <a:spLocks/>
          </p:cNvSpPr>
          <p:nvPr/>
        </p:nvSpPr>
        <p:spPr>
          <a:xfrm>
            <a:off x="6598550" y="295382"/>
            <a:ext cx="672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p. </a:t>
            </a:r>
            <a:fld id="{467EA0EB-BD9C-4B31-A650-2E59D98B41F6}" type="slidenum">
              <a:rPr lang="en-US" b="1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pPr/>
              <a:t>2</a:t>
            </a:fld>
            <a:endParaRPr lang="en-US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6" name="Tekstvak 10"/>
          <p:cNvSpPr txBox="1"/>
          <p:nvPr/>
        </p:nvSpPr>
        <p:spPr>
          <a:xfrm>
            <a:off x="1009990" y="365271"/>
            <a:ext cx="156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PRAXIS’14 Forum</a:t>
            </a:r>
            <a:endParaRPr lang="nl-NL" sz="1100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7040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372941" y="1581374"/>
            <a:ext cx="833312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Employability</a:t>
            </a:r>
            <a:r>
              <a:rPr lang="es-ES" b="1" dirty="0"/>
              <a:t> as curricular </a:t>
            </a:r>
            <a:r>
              <a:rPr lang="es-ES" b="1" dirty="0" err="1" smtClean="0"/>
              <a:t>process</a:t>
            </a:r>
            <a:r>
              <a:rPr lang="es-ES" b="1" dirty="0" smtClean="0"/>
              <a:t> </a:t>
            </a:r>
            <a:r>
              <a:rPr lang="es-ES" dirty="0" smtClean="0"/>
              <a:t>[1]</a:t>
            </a:r>
          </a:p>
          <a:p>
            <a:r>
              <a:rPr lang="en-US" sz="1400" dirty="0"/>
              <a:t>It is a mistake to assume that provision of </a:t>
            </a:r>
            <a:r>
              <a:rPr lang="en-US" sz="1400" dirty="0" smtClean="0"/>
              <a:t>experience </a:t>
            </a:r>
            <a:r>
              <a:rPr lang="en-US" sz="1400" dirty="0"/>
              <a:t>is a sufficient condition for enhanced </a:t>
            </a:r>
            <a:r>
              <a:rPr lang="en-US" sz="1400" dirty="0" smtClean="0"/>
              <a:t>employability.</a:t>
            </a:r>
          </a:p>
          <a:p>
            <a:r>
              <a:rPr lang="en-US" sz="1400" dirty="0" smtClean="0"/>
              <a:t>To </a:t>
            </a:r>
            <a:r>
              <a:rPr lang="en-US" sz="1400" dirty="0"/>
              <a:t>have work experience, </a:t>
            </a:r>
            <a:r>
              <a:rPr lang="en-US" sz="1400" dirty="0" smtClean="0"/>
              <a:t>say,</a:t>
            </a:r>
            <a:r>
              <a:rPr lang="pt-PT" sz="1400" dirty="0"/>
              <a:t> </a:t>
            </a:r>
            <a:r>
              <a:rPr lang="en-US" sz="1400" dirty="0" smtClean="0"/>
              <a:t>does </a:t>
            </a:r>
            <a:r>
              <a:rPr lang="en-US" sz="1400" dirty="0"/>
              <a:t>not, of itself, ensure that the student develops (further) the various </a:t>
            </a:r>
            <a:r>
              <a:rPr lang="en-US" sz="1400" dirty="0" smtClean="0"/>
              <a:t>prerequisites </a:t>
            </a:r>
            <a:r>
              <a:rPr lang="en-US" sz="1400" dirty="0"/>
              <a:t>(cognitive, social, practical, etc.) for success in </a:t>
            </a:r>
            <a:r>
              <a:rPr lang="en-US" sz="1400" dirty="0" smtClean="0"/>
              <a:t>employment.</a:t>
            </a:r>
          </a:p>
          <a:p>
            <a:r>
              <a:rPr lang="en-US" sz="1400" dirty="0" smtClean="0"/>
              <a:t>The </a:t>
            </a:r>
            <a:r>
              <a:rPr lang="en-US" sz="1400" dirty="0"/>
              <a:t>same argument applies to whole curricula. The curricular process may facilitate the development of prerequisites appropriate to employment, but does not guarantee </a:t>
            </a:r>
            <a:r>
              <a:rPr lang="en-US" sz="1400" dirty="0" smtClean="0"/>
              <a:t>it.</a:t>
            </a:r>
          </a:p>
          <a:p>
            <a:r>
              <a:rPr lang="en-US" sz="1400" dirty="0" smtClean="0"/>
              <a:t>Hence </a:t>
            </a:r>
            <a:r>
              <a:rPr lang="en-US" sz="1400" b="1" dirty="0"/>
              <a:t>it is inappropriate to assume that students are highly employable on the basis of curricular provision </a:t>
            </a:r>
            <a:r>
              <a:rPr lang="en-US" sz="1400" b="1" dirty="0" smtClean="0"/>
              <a:t>alone</a:t>
            </a:r>
            <a:endParaRPr lang="pt-PT" sz="1400" dirty="0"/>
          </a:p>
          <a:p>
            <a:endParaRPr lang="pt-PT" dirty="0"/>
          </a:p>
          <a:p>
            <a:r>
              <a:rPr lang="es-ES" b="1" dirty="0" err="1"/>
              <a:t>Employability</a:t>
            </a:r>
            <a:r>
              <a:rPr lang="es-ES" b="1" dirty="0"/>
              <a:t> as </a:t>
            </a:r>
            <a:r>
              <a:rPr lang="es-ES" b="1" dirty="0" err="1"/>
              <a:t>achievement</a:t>
            </a:r>
            <a:r>
              <a:rPr lang="es-ES" b="1" dirty="0"/>
              <a:t> </a:t>
            </a:r>
            <a:r>
              <a:rPr lang="es-ES" b="1" dirty="0" smtClean="0"/>
              <a:t>and </a:t>
            </a:r>
            <a:r>
              <a:rPr lang="es-ES" b="1" dirty="0" err="1" smtClean="0"/>
              <a:t>potential</a:t>
            </a:r>
            <a:endParaRPr lang="pt-PT" b="1" dirty="0"/>
          </a:p>
          <a:p>
            <a:r>
              <a:rPr lang="en-US" sz="1400" dirty="0"/>
              <a:t>The student exhibits employability in respect of a job if he or she can demonstrate a set of achievements relevant to that </a:t>
            </a:r>
            <a:r>
              <a:rPr lang="en-US" sz="1400" dirty="0" smtClean="0"/>
              <a:t>job.</a:t>
            </a:r>
          </a:p>
          <a:p>
            <a:r>
              <a:rPr lang="en-US" sz="1400" b="1" dirty="0" smtClean="0"/>
              <a:t>Employability </a:t>
            </a:r>
            <a:r>
              <a:rPr lang="en-US" sz="1400" b="1" dirty="0"/>
              <a:t>is a (multi-faceted) characteristic of the individual</a:t>
            </a:r>
            <a:r>
              <a:rPr lang="en-US" sz="1400" dirty="0" smtClean="0"/>
              <a:t>.</a:t>
            </a:r>
            <a:endParaRPr lang="pt-PT" sz="1400" dirty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53096" y="932849"/>
            <a:ext cx="7054939" cy="54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 smtClean="0">
                <a:latin typeface="Trebuchet MS"/>
                <a:cs typeface="Trebuchet MS"/>
              </a:rPr>
              <a:t>Employability definition</a:t>
            </a:r>
          </a:p>
        </p:txBody>
      </p:sp>
      <p:sp>
        <p:nvSpPr>
          <p:cNvPr id="15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98550" y="295382"/>
            <a:ext cx="67266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p. </a:t>
            </a:r>
            <a:fld id="{467EA0EB-BD9C-4B31-A650-2E59D98B41F6}" type="slidenum">
              <a:rPr lang="en-US" b="1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pPr/>
              <a:t>3</a:t>
            </a:fld>
            <a:endParaRPr lang="en-US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6" name="Tekstvak 10"/>
          <p:cNvSpPr txBox="1"/>
          <p:nvPr/>
        </p:nvSpPr>
        <p:spPr>
          <a:xfrm>
            <a:off x="1009990" y="365271"/>
            <a:ext cx="156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PRAXIS’14 Forum</a:t>
            </a:r>
            <a:endParaRPr lang="nl-NL" sz="1100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6418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372941" y="1581374"/>
            <a:ext cx="83331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Employability </a:t>
            </a:r>
            <a:r>
              <a:rPr lang="en-US" b="1" dirty="0"/>
              <a:t>is about three </a:t>
            </a:r>
            <a:r>
              <a:rPr lang="en-US" b="1" dirty="0" smtClean="0"/>
              <a:t>abilities </a:t>
            </a:r>
            <a:r>
              <a:rPr lang="en-US" dirty="0" smtClean="0"/>
              <a:t>[2]:</a:t>
            </a:r>
            <a:endParaRPr lang="pt-PT" dirty="0"/>
          </a:p>
          <a:p>
            <a:r>
              <a:rPr lang="en-US" dirty="0"/>
              <a:t>• gaining initial employment</a:t>
            </a:r>
            <a:endParaRPr lang="pt-PT" dirty="0"/>
          </a:p>
          <a:p>
            <a:r>
              <a:rPr lang="en-US" dirty="0"/>
              <a:t>• maintaining employment</a:t>
            </a:r>
            <a:endParaRPr lang="pt-PT" dirty="0"/>
          </a:p>
          <a:p>
            <a:r>
              <a:rPr lang="en-US" dirty="0"/>
              <a:t>• obtaining new employment if </a:t>
            </a:r>
            <a:r>
              <a:rPr lang="en-US" dirty="0" smtClean="0"/>
              <a:t>required</a:t>
            </a:r>
            <a:endParaRPr lang="pt-PT" dirty="0"/>
          </a:p>
          <a:p>
            <a:endParaRPr lang="pt-PT" dirty="0"/>
          </a:p>
          <a:p>
            <a:r>
              <a:rPr lang="es-ES" dirty="0" err="1"/>
              <a:t>Employability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b="1" dirty="0" err="1"/>
              <a:t>not</a:t>
            </a:r>
            <a:r>
              <a:rPr lang="es-ES" b="1" dirty="0"/>
              <a:t> a set of </a:t>
            </a:r>
            <a:r>
              <a:rPr lang="es-ES" b="1" dirty="0" err="1"/>
              <a:t>skills</a:t>
            </a:r>
            <a:r>
              <a:rPr lang="es-ES" b="1" dirty="0"/>
              <a:t> </a:t>
            </a:r>
            <a:r>
              <a:rPr lang="es-ES" b="1" dirty="0" err="1"/>
              <a:t>but</a:t>
            </a:r>
            <a:r>
              <a:rPr lang="es-ES" b="1" dirty="0"/>
              <a:t> a </a:t>
            </a:r>
            <a:r>
              <a:rPr lang="es-ES" b="1" dirty="0" err="1"/>
              <a:t>range</a:t>
            </a:r>
            <a:r>
              <a:rPr lang="es-ES" b="1" dirty="0"/>
              <a:t> of </a:t>
            </a:r>
            <a:r>
              <a:rPr lang="es-ES" b="1" dirty="0" err="1"/>
              <a:t>experiences</a:t>
            </a:r>
            <a:r>
              <a:rPr lang="es-ES" b="1" dirty="0"/>
              <a:t> </a:t>
            </a:r>
            <a:r>
              <a:rPr lang="es-ES" dirty="0"/>
              <a:t>and </a:t>
            </a:r>
            <a:r>
              <a:rPr lang="es-ES" dirty="0" err="1"/>
              <a:t>attributes</a:t>
            </a:r>
            <a:r>
              <a:rPr lang="es-ES" dirty="0"/>
              <a:t> </a:t>
            </a:r>
            <a:r>
              <a:rPr lang="es-ES" dirty="0" err="1"/>
              <a:t>developed</a:t>
            </a:r>
            <a:r>
              <a:rPr lang="es-ES" dirty="0"/>
              <a:t> </a:t>
            </a:r>
            <a:r>
              <a:rPr lang="es-ES" dirty="0" err="1"/>
              <a:t>through</a:t>
            </a:r>
            <a:r>
              <a:rPr lang="es-ES" dirty="0"/>
              <a:t> </a:t>
            </a:r>
            <a:r>
              <a:rPr lang="es-ES" dirty="0" err="1"/>
              <a:t>higher-level</a:t>
            </a:r>
            <a:r>
              <a:rPr lang="es-ES" dirty="0"/>
              <a:t> </a:t>
            </a:r>
            <a:r>
              <a:rPr lang="es-ES" dirty="0" err="1"/>
              <a:t>learning</a:t>
            </a:r>
            <a:r>
              <a:rPr lang="es-ES" dirty="0"/>
              <a:t>, </a:t>
            </a:r>
            <a:r>
              <a:rPr lang="es-ES" dirty="0" err="1"/>
              <a:t>thus</a:t>
            </a:r>
            <a:r>
              <a:rPr lang="es-ES" dirty="0"/>
              <a:t> </a:t>
            </a:r>
            <a:r>
              <a:rPr lang="es-ES" dirty="0" err="1"/>
              <a:t>employability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b="1" dirty="0" err="1"/>
              <a:t>not</a:t>
            </a:r>
            <a:r>
              <a:rPr lang="es-ES" b="1" dirty="0"/>
              <a:t> a ‘</a:t>
            </a:r>
            <a:r>
              <a:rPr lang="es-ES" b="1" dirty="0" err="1"/>
              <a:t>product</a:t>
            </a:r>
            <a:r>
              <a:rPr lang="es-ES" b="1" dirty="0"/>
              <a:t>‘ </a:t>
            </a:r>
            <a:r>
              <a:rPr lang="es-ES" b="1" dirty="0" err="1"/>
              <a:t>but</a:t>
            </a:r>
            <a:r>
              <a:rPr lang="es-ES" b="1" dirty="0"/>
              <a:t> a </a:t>
            </a:r>
            <a:r>
              <a:rPr lang="es-ES" b="1" dirty="0" err="1"/>
              <a:t>process</a:t>
            </a:r>
            <a:r>
              <a:rPr lang="es-ES" b="1" dirty="0"/>
              <a:t> of </a:t>
            </a:r>
            <a:r>
              <a:rPr lang="es-ES" b="1" dirty="0" err="1"/>
              <a:t>learning</a:t>
            </a:r>
            <a:r>
              <a:rPr lang="es-ES" dirty="0"/>
              <a:t> [3]</a:t>
            </a:r>
            <a:endParaRPr lang="pt-PT" dirty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/>
              <a:t>set of achievements </a:t>
            </a:r>
            <a:r>
              <a:rPr lang="en-US" dirty="0"/>
              <a:t>– skills, understandings and personal attributes – that makes graduates more likely to gain employment and be successful in their chosen occupations, which benefits </a:t>
            </a:r>
            <a:r>
              <a:rPr lang="en-US" dirty="0" smtClean="0"/>
              <a:t>themselves</a:t>
            </a:r>
            <a:r>
              <a:rPr lang="en-US" dirty="0"/>
              <a:t>, the workforce, the community and the </a:t>
            </a:r>
            <a:r>
              <a:rPr lang="en-US" dirty="0" smtClean="0"/>
              <a:t>economy [1]</a:t>
            </a:r>
          </a:p>
          <a:p>
            <a:endParaRPr lang="pt-PT" dirty="0" smtClean="0"/>
          </a:p>
          <a:p>
            <a:r>
              <a:rPr lang="pt-PT" b="1" i="1" dirty="0">
                <a:solidFill>
                  <a:srgbClr val="0070C0"/>
                </a:solidFill>
              </a:rPr>
              <a:t>Set of </a:t>
            </a:r>
            <a:r>
              <a:rPr lang="pt-PT" b="1" i="1" dirty="0" smtClean="0">
                <a:solidFill>
                  <a:srgbClr val="0070C0"/>
                </a:solidFill>
              </a:rPr>
              <a:t>achievements allowing </a:t>
            </a:r>
            <a:r>
              <a:rPr lang="pt-PT" b="1" i="1" dirty="0">
                <a:solidFill>
                  <a:srgbClr val="0070C0"/>
                </a:solidFill>
              </a:rPr>
              <a:t>a person to </a:t>
            </a:r>
            <a:r>
              <a:rPr lang="pt-PT" b="1" i="1" dirty="0" smtClean="0">
                <a:solidFill>
                  <a:srgbClr val="0070C0"/>
                </a:solidFill>
              </a:rPr>
              <a:t>develop a professional career in a certain area.</a:t>
            </a:r>
            <a:endParaRPr lang="pt-PT" b="1" i="1" dirty="0">
              <a:solidFill>
                <a:srgbClr val="0070C0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53096" y="932849"/>
            <a:ext cx="7054939" cy="54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 smtClean="0">
                <a:latin typeface="Trebuchet MS"/>
                <a:cs typeface="Trebuchet MS"/>
              </a:rPr>
              <a:t>Employability definition</a:t>
            </a:r>
          </a:p>
        </p:txBody>
      </p:sp>
      <p:sp>
        <p:nvSpPr>
          <p:cNvPr id="15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98550" y="295382"/>
            <a:ext cx="67266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p. </a:t>
            </a:r>
            <a:fld id="{467EA0EB-BD9C-4B31-A650-2E59D98B41F6}" type="slidenum">
              <a:rPr lang="en-US" b="1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pPr/>
              <a:t>4</a:t>
            </a:fld>
            <a:endParaRPr lang="en-US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6" name="Tekstvak 10"/>
          <p:cNvSpPr txBox="1"/>
          <p:nvPr/>
        </p:nvSpPr>
        <p:spPr>
          <a:xfrm>
            <a:off x="1009990" y="365271"/>
            <a:ext cx="156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PRAXIS’14 Forum</a:t>
            </a:r>
            <a:endParaRPr lang="nl-NL" sz="1100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2016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372941" y="1581374"/>
            <a:ext cx="833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 dirty="0">
                <a:solidFill>
                  <a:srgbClr val="0070C0"/>
                </a:solidFill>
              </a:rPr>
              <a:t>Set of </a:t>
            </a:r>
            <a:r>
              <a:rPr lang="pt-PT" b="1" i="1" dirty="0" smtClean="0">
                <a:solidFill>
                  <a:srgbClr val="0070C0"/>
                </a:solidFill>
              </a:rPr>
              <a:t>achievements </a:t>
            </a:r>
            <a:r>
              <a:rPr lang="pt-PT" b="1" i="1" dirty="0">
                <a:solidFill>
                  <a:srgbClr val="0070C0"/>
                </a:solidFill>
              </a:rPr>
              <a:t>allowing a person to develop a professional career in a certain area.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53096" y="932849"/>
            <a:ext cx="7054939" cy="54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 smtClean="0">
                <a:latin typeface="Trebuchet MS"/>
                <a:cs typeface="Trebuchet MS"/>
              </a:rPr>
              <a:t>Employability</a:t>
            </a:r>
          </a:p>
        </p:txBody>
      </p:sp>
      <p:sp>
        <p:nvSpPr>
          <p:cNvPr id="13" name="Rechthoek 12"/>
          <p:cNvSpPr/>
          <p:nvPr/>
        </p:nvSpPr>
        <p:spPr>
          <a:xfrm>
            <a:off x="2785241" y="1042276"/>
            <a:ext cx="5920828" cy="5386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98550" y="295382"/>
            <a:ext cx="67266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p. </a:t>
            </a:r>
            <a:fld id="{467EA0EB-BD9C-4B31-A650-2E59D98B41F6}" type="slidenum">
              <a:rPr lang="en-US" b="1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pPr/>
              <a:t>5</a:t>
            </a:fld>
            <a:endParaRPr lang="en-US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88444" y="609469"/>
            <a:ext cx="5892809" cy="57742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r>
              <a:rPr lang="pt-PT" sz="2000" dirty="0" err="1" smtClean="0">
                <a:solidFill>
                  <a:srgbClr val="FFFF00"/>
                </a:solidFill>
              </a:rPr>
              <a:t>Emotional</a:t>
            </a:r>
            <a:r>
              <a:rPr lang="pt-PT" sz="2000" dirty="0" smtClean="0">
                <a:solidFill>
                  <a:srgbClr val="FFFF00"/>
                </a:solidFill>
              </a:rPr>
              <a:t> </a:t>
            </a:r>
            <a:r>
              <a:rPr lang="pt-PT" sz="2000" dirty="0" err="1" smtClean="0">
                <a:solidFill>
                  <a:srgbClr val="FFFF00"/>
                </a:solidFill>
              </a:rPr>
              <a:t>intelligence</a:t>
            </a:r>
            <a:endParaRPr lang="pt-PT" sz="2000" dirty="0" smtClean="0">
              <a:solidFill>
                <a:srgbClr val="FFFF00"/>
              </a:solidFill>
            </a:endParaRPr>
          </a:p>
          <a:p>
            <a:r>
              <a:rPr lang="pt-PT" sz="2000" dirty="0" smtClean="0">
                <a:solidFill>
                  <a:srgbClr val="FFFF00"/>
                </a:solidFill>
              </a:rPr>
              <a:t>Social capital</a:t>
            </a:r>
          </a:p>
          <a:p>
            <a:r>
              <a:rPr lang="pt-PT" sz="2000" dirty="0" err="1" smtClean="0">
                <a:solidFill>
                  <a:srgbClr val="FFFF00"/>
                </a:solidFill>
              </a:rPr>
              <a:t>Ethical</a:t>
            </a:r>
            <a:r>
              <a:rPr lang="pt-PT" sz="2000" dirty="0" smtClean="0">
                <a:solidFill>
                  <a:srgbClr val="FFFF00"/>
                </a:solidFill>
              </a:rPr>
              <a:t> </a:t>
            </a:r>
            <a:r>
              <a:rPr lang="pt-PT" sz="2000" dirty="0" err="1" smtClean="0">
                <a:solidFill>
                  <a:srgbClr val="FFFF00"/>
                </a:solidFill>
              </a:rPr>
              <a:t>assets</a:t>
            </a:r>
            <a:endParaRPr lang="pt-PT" sz="2000" dirty="0" smtClean="0">
              <a:solidFill>
                <a:srgbClr val="FFFF00"/>
              </a:solidFill>
            </a:endParaRPr>
          </a:p>
          <a:p>
            <a:endParaRPr lang="pt-PT" sz="2000" dirty="0" smtClean="0">
              <a:solidFill>
                <a:srgbClr val="FFFF00"/>
              </a:solidFill>
            </a:endParaRPr>
          </a:p>
          <a:p>
            <a:pPr algn="ctr"/>
            <a:r>
              <a:rPr lang="pt-PT" sz="2000" b="1" dirty="0" smtClean="0">
                <a:solidFill>
                  <a:srgbClr val="FFFF00"/>
                </a:solidFill>
              </a:rPr>
              <a:t>What I am, Behaviours, Soft skills</a:t>
            </a:r>
            <a:endParaRPr lang="pt-PT" sz="2000" b="1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88361" y="694374"/>
            <a:ext cx="3522134" cy="32173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dirty="0" smtClean="0"/>
              <a:t>Intelectual capital</a:t>
            </a:r>
          </a:p>
          <a:p>
            <a:endParaRPr lang="pt-PT" sz="2000" dirty="0" smtClean="0"/>
          </a:p>
          <a:p>
            <a:pPr algn="ctr"/>
            <a:r>
              <a:rPr lang="pt-PT" sz="2000" b="1" dirty="0" err="1" smtClean="0"/>
              <a:t>What</a:t>
            </a:r>
            <a:r>
              <a:rPr lang="pt-PT" sz="2000" b="1" dirty="0" smtClean="0"/>
              <a:t> I </a:t>
            </a:r>
            <a:r>
              <a:rPr lang="pt-PT" sz="2000" b="1" dirty="0" err="1" smtClean="0"/>
              <a:t>know</a:t>
            </a:r>
            <a:r>
              <a:rPr lang="pt-PT" sz="2000" b="1" dirty="0" smtClean="0"/>
              <a:t>, Factual </a:t>
            </a:r>
            <a:r>
              <a:rPr lang="pt-PT" sz="2000" b="1" dirty="0" err="1" smtClean="0"/>
              <a:t>knowledge</a:t>
            </a:r>
            <a:r>
              <a:rPr lang="pt-PT" sz="2000" b="1" dirty="0" smtClean="0"/>
              <a:t>, </a:t>
            </a:r>
            <a:r>
              <a:rPr lang="pt-PT" sz="2000" b="1" dirty="0" err="1" smtClean="0"/>
              <a:t>Procedural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knowledge</a:t>
            </a:r>
            <a:r>
              <a:rPr lang="pt-PT" sz="2000" b="1" dirty="0" smtClean="0"/>
              <a:t>, </a:t>
            </a:r>
            <a:r>
              <a:rPr lang="pt-PT" sz="2000" b="1" dirty="0" err="1" smtClean="0"/>
              <a:t>Technical</a:t>
            </a:r>
            <a:r>
              <a:rPr lang="pt-PT" sz="2000" b="1" dirty="0" smtClean="0"/>
              <a:t> / Hard </a:t>
            </a:r>
            <a:r>
              <a:rPr lang="pt-PT" sz="2000" b="1" dirty="0" err="1" smtClean="0"/>
              <a:t>skills</a:t>
            </a:r>
            <a:endParaRPr lang="pt-PT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53096" y="5228500"/>
            <a:ext cx="4603608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Academic qualifications </a:t>
            </a:r>
            <a:r>
              <a:rPr lang="en-US" dirty="0">
                <a:solidFill>
                  <a:srgbClr val="002060"/>
                </a:solidFill>
              </a:rPr>
              <a:t>are the first tick in the box and then we move on. Today we </a:t>
            </a:r>
            <a:r>
              <a:rPr lang="en-US" b="1" dirty="0">
                <a:solidFill>
                  <a:srgbClr val="002060"/>
                </a:solidFill>
              </a:rPr>
              <a:t>simply take them for </a:t>
            </a:r>
            <a:r>
              <a:rPr lang="en-US" b="1" dirty="0" smtClean="0">
                <a:solidFill>
                  <a:srgbClr val="002060"/>
                </a:solidFill>
              </a:rPr>
              <a:t>granted </a:t>
            </a:r>
            <a:r>
              <a:rPr lang="en-US" dirty="0" smtClean="0">
                <a:solidFill>
                  <a:srgbClr val="002060"/>
                </a:solidFill>
              </a:rPr>
              <a:t>[2]</a:t>
            </a:r>
            <a:endParaRPr lang="pt-PT" dirty="0">
              <a:solidFill>
                <a:srgbClr val="002060"/>
              </a:solidFill>
            </a:endParaRPr>
          </a:p>
        </p:txBody>
      </p:sp>
      <p:sp>
        <p:nvSpPr>
          <p:cNvPr id="14" name="Tekstvak 10"/>
          <p:cNvSpPr txBox="1"/>
          <p:nvPr/>
        </p:nvSpPr>
        <p:spPr>
          <a:xfrm>
            <a:off x="1009990" y="365271"/>
            <a:ext cx="156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PRAXIS’14 Forum</a:t>
            </a:r>
            <a:endParaRPr lang="nl-NL" sz="1100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9317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8" grpId="0" build="allAtOnce" animBg="1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428483" y="660507"/>
            <a:ext cx="3214676" cy="1912910"/>
            <a:chOff x="0" y="932849"/>
            <a:chExt cx="9144000" cy="5892197"/>
          </a:xfrm>
        </p:grpSpPr>
        <p:sp>
          <p:nvSpPr>
            <p:cNvPr id="10" name="Titel 1"/>
            <p:cNvSpPr txBox="1">
              <a:spLocks/>
            </p:cNvSpPr>
            <p:nvPr/>
          </p:nvSpPr>
          <p:spPr>
            <a:xfrm>
              <a:off x="353096" y="932849"/>
              <a:ext cx="7054939" cy="5469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nl-NL" sz="2800" b="1" dirty="0" smtClean="0">
                  <a:latin typeface="Trebuchet MS"/>
                  <a:cs typeface="Trebuchet MS"/>
                </a:rPr>
                <a:t>Competences, Germany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6757" y="5971826"/>
              <a:ext cx="8737795" cy="85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600" b="1" i="1" dirty="0" smtClean="0"/>
                <a:t>Source: </a:t>
              </a:r>
              <a:r>
                <a:rPr lang="en-US" sz="600" b="1" i="1" dirty="0" err="1" smtClean="0"/>
                <a:t>Universum</a:t>
              </a:r>
              <a:r>
                <a:rPr lang="en-US" sz="600" b="1" i="1" dirty="0" smtClean="0"/>
                <a:t> Communications and access </a:t>
              </a:r>
              <a:r>
                <a:rPr lang="en-US" sz="600" b="1" i="1" dirty="0" err="1" smtClean="0"/>
                <a:t>KellyOCG</a:t>
              </a:r>
              <a:r>
                <a:rPr lang="en-US" sz="600" b="1" i="1" dirty="0" smtClean="0"/>
                <a:t> for </a:t>
              </a:r>
              <a:r>
                <a:rPr lang="en-US" sz="600" b="1" i="1" dirty="0" err="1" smtClean="0"/>
                <a:t>Wirtschaftswoche</a:t>
              </a:r>
              <a:r>
                <a:rPr lang="en-US" sz="600" b="1" i="1" dirty="0" smtClean="0"/>
                <a:t>, 18 </a:t>
              </a:r>
              <a:r>
                <a:rPr lang="en-US" sz="600" b="1" i="1" dirty="0" err="1" smtClean="0"/>
                <a:t>Abril</a:t>
              </a:r>
              <a:r>
                <a:rPr lang="en-US" sz="600" b="1" i="1" dirty="0" smtClean="0"/>
                <a:t> 2011</a:t>
              </a:r>
              <a:endParaRPr lang="pt-PT" sz="600" b="1" dirty="0"/>
            </a:p>
          </p:txBody>
        </p:sp>
        <p:pic>
          <p:nvPicPr>
            <p:cNvPr id="14" name="Picture 13" descr="germanSkillsCriteria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68119"/>
              <a:ext cx="9144000" cy="4331368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48627" y="4199467"/>
              <a:ext cx="3273777" cy="47413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28000"/>
              </a:schemeClr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Oval 11"/>
            <p:cNvSpPr/>
            <p:nvPr/>
          </p:nvSpPr>
          <p:spPr>
            <a:xfrm>
              <a:off x="4456508" y="4935850"/>
              <a:ext cx="3273777" cy="47413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28000"/>
              </a:schemeClr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4540072" y="747547"/>
            <a:ext cx="3807893" cy="1954335"/>
            <a:chOff x="0" y="660507"/>
            <a:chExt cx="9144000" cy="6548943"/>
          </a:xfrm>
        </p:grpSpPr>
        <p:sp>
          <p:nvSpPr>
            <p:cNvPr id="20" name="Titel 1"/>
            <p:cNvSpPr txBox="1">
              <a:spLocks/>
            </p:cNvSpPr>
            <p:nvPr/>
          </p:nvSpPr>
          <p:spPr>
            <a:xfrm>
              <a:off x="353096" y="660507"/>
              <a:ext cx="7054939" cy="108927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nl-NL" sz="2200" b="1" dirty="0" smtClean="0">
                  <a:latin typeface="Trebuchet MS"/>
                  <a:cs typeface="Trebuchet MS"/>
                </a:rPr>
                <a:t>Competences, Germany</a:t>
              </a:r>
            </a:p>
            <a:p>
              <a:pPr algn="l"/>
              <a:r>
                <a:rPr lang="nl-NL" sz="2200" b="1" dirty="0" smtClean="0">
                  <a:latin typeface="Trebuchet MS"/>
                  <a:cs typeface="Trebuchet MS"/>
                </a:rPr>
                <a:t>Employers </a:t>
              </a:r>
              <a:r>
                <a:rPr lang="nl-NL" sz="2200" b="1" dirty="0" smtClean="0">
                  <a:solidFill>
                    <a:srgbClr val="0070C0"/>
                  </a:solidFill>
                  <a:latin typeface="Trebuchet MS"/>
                  <a:cs typeface="Trebuchet MS"/>
                </a:rPr>
                <a:t>relevance</a:t>
              </a:r>
              <a:r>
                <a:rPr lang="nl-NL" sz="2200" b="1" dirty="0" smtClean="0">
                  <a:latin typeface="Trebuchet MS"/>
                  <a:cs typeface="Trebuchet MS"/>
                </a:rPr>
                <a:t> and </a:t>
              </a:r>
              <a:r>
                <a:rPr lang="nl-NL" sz="2200" b="1" dirty="0" smtClean="0">
                  <a:solidFill>
                    <a:srgbClr val="FF0000"/>
                  </a:solidFill>
                  <a:latin typeface="Trebuchet MS"/>
                  <a:cs typeface="Trebuchet MS"/>
                </a:rPr>
                <a:t>satisfaction</a:t>
              </a:r>
              <a:endParaRPr lang="nl-NL" sz="2200" b="1" dirty="0" smtClean="0">
                <a:latin typeface="Trebuchet MS"/>
                <a:cs typeface="Trebuchet M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6755" y="5971825"/>
              <a:ext cx="8737794" cy="1237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600" b="1" i="1" dirty="0" smtClean="0"/>
                <a:t>Source: </a:t>
              </a:r>
              <a:r>
                <a:rPr lang="de-DE" sz="600" b="1" i="1" dirty="0" smtClean="0"/>
                <a:t>A. Bunz et al., in Innovations, </a:t>
              </a:r>
              <a:r>
                <a:rPr lang="en-US" sz="600" b="1" i="1" dirty="0" smtClean="0"/>
                <a:t>World innovations in Engineering education and research, International Network for Engineering Education and Research., W. </a:t>
              </a:r>
              <a:r>
                <a:rPr lang="en-US" sz="600" b="1" i="1" dirty="0" err="1" smtClean="0"/>
                <a:t>Aung</a:t>
              </a:r>
              <a:r>
                <a:rPr lang="en-US" sz="600" b="1" i="1" dirty="0" smtClean="0"/>
                <a:t>, et al. (</a:t>
              </a:r>
              <a:r>
                <a:rPr lang="en-US" sz="600" b="1" i="1" dirty="0" err="1" smtClean="0"/>
                <a:t>eds</a:t>
              </a:r>
              <a:r>
                <a:rPr lang="en-US" sz="600" b="1" i="1" dirty="0" smtClean="0"/>
                <a:t>), </a:t>
              </a:r>
              <a:r>
                <a:rPr lang="en-US" sz="600" b="1" i="1" dirty="0" err="1" smtClean="0"/>
                <a:t>iNEER</a:t>
              </a:r>
              <a:r>
                <a:rPr lang="en-US" sz="600" b="1" i="1" dirty="0" smtClean="0"/>
                <a:t>, Arlington, VA, 2012</a:t>
              </a:r>
              <a:endParaRPr lang="pt-PT" sz="600" b="1" dirty="0"/>
            </a:p>
          </p:txBody>
        </p:sp>
        <p:pic>
          <p:nvPicPr>
            <p:cNvPr id="22" name="Picture 21" descr="germanImportSatisfEmployer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535744"/>
              <a:ext cx="9144000" cy="4350962"/>
            </a:xfrm>
            <a:prstGeom prst="rect">
              <a:avLst/>
            </a:prstGeom>
          </p:spPr>
        </p:pic>
      </p:grpSp>
      <p:grpSp>
        <p:nvGrpSpPr>
          <p:cNvPr id="4" name="Group 22"/>
          <p:cNvGrpSpPr/>
          <p:nvPr/>
        </p:nvGrpSpPr>
        <p:grpSpPr>
          <a:xfrm>
            <a:off x="4912655" y="4816226"/>
            <a:ext cx="3190723" cy="1791495"/>
            <a:chOff x="0" y="660507"/>
            <a:chExt cx="9144000" cy="5921726"/>
          </a:xfrm>
        </p:grpSpPr>
        <p:sp>
          <p:nvSpPr>
            <p:cNvPr id="24" name="Rectangle 23"/>
            <p:cNvSpPr/>
            <p:nvPr/>
          </p:nvSpPr>
          <p:spPr>
            <a:xfrm>
              <a:off x="146755" y="5971826"/>
              <a:ext cx="8737795" cy="6104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600" b="1" i="1" dirty="0" smtClean="0"/>
                <a:t>Source: </a:t>
              </a:r>
              <a:r>
                <a:rPr lang="fr-FR" sz="600" i="1" dirty="0" smtClean="0"/>
                <a:t>Nair et al, EJEE 34-2, p.136</a:t>
              </a:r>
              <a:endParaRPr lang="pt-PT" sz="600" b="1" dirty="0"/>
            </a:p>
          </p:txBody>
        </p:sp>
        <p:pic>
          <p:nvPicPr>
            <p:cNvPr id="25" name="Picture 24" descr="australiaSkillsMismatch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709240"/>
              <a:ext cx="9144000" cy="4207171"/>
            </a:xfrm>
            <a:prstGeom prst="rect">
              <a:avLst/>
            </a:prstGeom>
          </p:spPr>
        </p:pic>
        <p:sp>
          <p:nvSpPr>
            <p:cNvPr id="26" name="Titel 1"/>
            <p:cNvSpPr txBox="1">
              <a:spLocks/>
            </p:cNvSpPr>
            <p:nvPr/>
          </p:nvSpPr>
          <p:spPr>
            <a:xfrm>
              <a:off x="353096" y="660507"/>
              <a:ext cx="7054939" cy="108927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375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nl-NL" sz="2200" b="1" dirty="0" smtClean="0">
                  <a:latin typeface="Trebuchet MS"/>
                  <a:cs typeface="Trebuchet MS"/>
                </a:rPr>
                <a:t>Competences, Australia</a:t>
              </a:r>
            </a:p>
            <a:p>
              <a:pPr algn="l"/>
              <a:r>
                <a:rPr lang="nl-NL" sz="2200" b="1" dirty="0" smtClean="0">
                  <a:solidFill>
                    <a:srgbClr val="0070C0"/>
                  </a:solidFill>
                  <a:latin typeface="Trebuchet MS"/>
                  <a:cs typeface="Trebuchet MS"/>
                </a:rPr>
                <a:t>Employers relevance</a:t>
              </a:r>
              <a:r>
                <a:rPr lang="nl-NL" sz="2200" b="1" dirty="0" smtClean="0">
                  <a:latin typeface="Trebuchet MS"/>
                  <a:cs typeface="Trebuchet MS"/>
                </a:rPr>
                <a:t> and </a:t>
              </a:r>
              <a:r>
                <a:rPr lang="nl-NL" sz="2200" b="1" dirty="0" smtClean="0">
                  <a:solidFill>
                    <a:srgbClr val="FF0000"/>
                  </a:solidFill>
                  <a:latin typeface="Trebuchet MS"/>
                  <a:cs typeface="Trebuchet MS"/>
                </a:rPr>
                <a:t>satisfaction</a:t>
              </a:r>
              <a:endParaRPr lang="nl-NL" sz="2200" b="1" dirty="0" smtClean="0">
                <a:latin typeface="Trebuchet MS"/>
                <a:cs typeface="Trebuchet MS"/>
              </a:endParaRPr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1009990" y="4980832"/>
            <a:ext cx="3633169" cy="1738058"/>
            <a:chOff x="0" y="660507"/>
            <a:chExt cx="9144000" cy="6318279"/>
          </a:xfrm>
        </p:grpSpPr>
        <p:sp>
          <p:nvSpPr>
            <p:cNvPr id="28" name="Titel 1"/>
            <p:cNvSpPr txBox="1">
              <a:spLocks/>
            </p:cNvSpPr>
            <p:nvPr/>
          </p:nvSpPr>
          <p:spPr>
            <a:xfrm>
              <a:off x="353096" y="660507"/>
              <a:ext cx="7054939" cy="108927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525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nl-NL" sz="2200" b="1" dirty="0" smtClean="0">
                  <a:latin typeface="Trebuchet MS"/>
                  <a:cs typeface="Trebuchet MS"/>
                </a:rPr>
                <a:t>Most important competences, USA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6755" y="5971825"/>
              <a:ext cx="8737794" cy="10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600" b="1" i="1" dirty="0" smtClean="0"/>
                <a:t>Source: </a:t>
              </a:r>
              <a:r>
                <a:rPr lang="pt-PT" sz="600" i="1" dirty="0" smtClean="0"/>
                <a:t>P.D. </a:t>
              </a:r>
              <a:r>
                <a:rPr lang="pt-PT" sz="600" i="1" dirty="0" err="1" smtClean="0"/>
                <a:t>Hart</a:t>
              </a:r>
              <a:r>
                <a:rPr lang="pt-PT" sz="600" i="1" dirty="0" smtClean="0"/>
                <a:t>, (2006); http://www.aacu.org/advocacy/leap/documents/Re8097abcombined.pdf</a:t>
              </a:r>
              <a:endParaRPr lang="pt-PT" sz="600" b="1" dirty="0"/>
            </a:p>
          </p:txBody>
        </p:sp>
        <p:pic>
          <p:nvPicPr>
            <p:cNvPr id="30" name="Picture 29" descr="usaMostImportantSkills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686662"/>
              <a:ext cx="9144000" cy="4207172"/>
            </a:xfrm>
            <a:prstGeom prst="rect">
              <a:avLst/>
            </a:prstGeom>
          </p:spPr>
        </p:pic>
      </p:grpSp>
      <p:grpSp>
        <p:nvGrpSpPr>
          <p:cNvPr id="6" name="Group 30"/>
          <p:cNvGrpSpPr/>
          <p:nvPr/>
        </p:nvGrpSpPr>
        <p:grpSpPr>
          <a:xfrm>
            <a:off x="182624" y="2648767"/>
            <a:ext cx="3770787" cy="1975407"/>
            <a:chOff x="0" y="660507"/>
            <a:chExt cx="9144000" cy="6532708"/>
          </a:xfrm>
        </p:grpSpPr>
        <p:sp>
          <p:nvSpPr>
            <p:cNvPr id="32" name="Titel 1"/>
            <p:cNvSpPr txBox="1">
              <a:spLocks/>
            </p:cNvSpPr>
            <p:nvPr/>
          </p:nvSpPr>
          <p:spPr>
            <a:xfrm>
              <a:off x="353096" y="660507"/>
              <a:ext cx="7054939" cy="108927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375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nl-NL" sz="2200" b="1" dirty="0" smtClean="0">
                  <a:latin typeface="Trebuchet MS"/>
                  <a:cs typeface="Trebuchet MS"/>
                </a:rPr>
                <a:t>Competences, The Netherlands</a:t>
              </a:r>
            </a:p>
            <a:p>
              <a:pPr algn="l"/>
              <a:r>
                <a:rPr lang="nl-NL" sz="2200" b="1" dirty="0" smtClean="0">
                  <a:latin typeface="Trebuchet MS"/>
                  <a:cs typeface="Trebuchet MS"/>
                </a:rPr>
                <a:t>Young employees defficiencies (Technology)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6756" y="5971827"/>
              <a:ext cx="8737795" cy="1221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600" b="1" i="1" dirty="0" smtClean="0"/>
                <a:t>Source: </a:t>
              </a:r>
              <a:r>
                <a:rPr lang="pt-PT" sz="600" i="1" dirty="0" err="1" smtClean="0"/>
                <a:t>Careers</a:t>
              </a:r>
              <a:r>
                <a:rPr lang="pt-PT" sz="600" i="1" dirty="0" smtClean="0"/>
                <a:t> for </a:t>
              </a:r>
              <a:r>
                <a:rPr lang="pt-PT" sz="600" i="1" dirty="0" err="1" smtClean="0"/>
                <a:t>Science</a:t>
              </a:r>
              <a:r>
                <a:rPr lang="pt-PT" sz="600" i="1" dirty="0" smtClean="0"/>
                <a:t> </a:t>
              </a:r>
              <a:r>
                <a:rPr lang="pt-PT" sz="600" i="1" dirty="0" err="1" smtClean="0"/>
                <a:t>Alumni</a:t>
              </a:r>
              <a:r>
                <a:rPr lang="pt-PT" sz="600" i="1" dirty="0" smtClean="0"/>
                <a:t>, </a:t>
              </a:r>
              <a:r>
                <a:rPr lang="pt-PT" sz="600" i="1" dirty="0" err="1" smtClean="0"/>
                <a:t>Radboud</a:t>
              </a:r>
              <a:r>
                <a:rPr lang="pt-PT" sz="600" i="1" dirty="0" smtClean="0"/>
                <a:t> </a:t>
              </a:r>
              <a:r>
                <a:rPr lang="pt-PT" sz="600" i="1" dirty="0" err="1" smtClean="0"/>
                <a:t>University</a:t>
              </a:r>
              <a:r>
                <a:rPr lang="pt-PT" sz="600" i="1" dirty="0" smtClean="0"/>
                <a:t> Nijmegen, OECD </a:t>
              </a:r>
              <a:r>
                <a:rPr lang="pt-PT" sz="600" i="1" dirty="0" err="1" smtClean="0"/>
                <a:t>presentation</a:t>
              </a:r>
              <a:r>
                <a:rPr lang="pt-PT" sz="600" i="1" dirty="0" smtClean="0"/>
                <a:t>, Amsterdam,11- 2005</a:t>
              </a:r>
            </a:p>
            <a:p>
              <a:pPr algn="r"/>
              <a:r>
                <a:rPr lang="pt-PT" sz="600" i="1" dirty="0" smtClean="0"/>
                <a:t>http://www.eair.nl/forum/valencia/authors.asp?achternaam=9410&amp;wat=achternaam</a:t>
              </a:r>
              <a:endParaRPr lang="pt-PT" sz="600" b="1" dirty="0"/>
            </a:p>
          </p:txBody>
        </p:sp>
        <p:pic>
          <p:nvPicPr>
            <p:cNvPr id="34" name="Picture 33" descr="netherlandsStudentDefici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1688759"/>
              <a:ext cx="9144000" cy="4202977"/>
            </a:xfrm>
            <a:prstGeom prst="rect">
              <a:avLst/>
            </a:prstGeom>
          </p:spPr>
        </p:pic>
      </p:grpSp>
      <p:grpSp>
        <p:nvGrpSpPr>
          <p:cNvPr id="7" name="Group 34"/>
          <p:cNvGrpSpPr/>
          <p:nvPr/>
        </p:nvGrpSpPr>
        <p:grpSpPr>
          <a:xfrm>
            <a:off x="5384800" y="2826534"/>
            <a:ext cx="3683679" cy="1850374"/>
            <a:chOff x="0" y="757195"/>
            <a:chExt cx="9144000" cy="6635820"/>
          </a:xfrm>
        </p:grpSpPr>
        <p:sp>
          <p:nvSpPr>
            <p:cNvPr id="36" name="Rectangle 35"/>
            <p:cNvSpPr/>
            <p:nvPr/>
          </p:nvSpPr>
          <p:spPr>
            <a:xfrm>
              <a:off x="146756" y="6068515"/>
              <a:ext cx="8737794" cy="1324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600" b="1" i="1" dirty="0" smtClean="0"/>
                <a:t>Source: </a:t>
              </a:r>
              <a:r>
                <a:rPr lang="en-US" sz="600" i="1" dirty="0" smtClean="0"/>
                <a:t>P. </a:t>
              </a:r>
              <a:r>
                <a:rPr lang="en-US" sz="600" i="1" dirty="0" err="1" smtClean="0"/>
                <a:t>Twomey</a:t>
              </a:r>
              <a:r>
                <a:rPr lang="en-US" sz="600" i="1" dirty="0" smtClean="0"/>
                <a:t>, University of Limerick, presentation at the 2011 University Business Forum,</a:t>
              </a:r>
            </a:p>
            <a:p>
              <a:pPr algn="r"/>
              <a:r>
                <a:rPr lang="pt-PT" sz="600" i="1" dirty="0" smtClean="0"/>
                <a:t>http://ec.europa.eu/education/higher-education/doc/business/forum2011/presentations/twomey.pdf</a:t>
              </a:r>
              <a:endParaRPr lang="pt-PT" sz="600" b="1" dirty="0"/>
            </a:p>
          </p:txBody>
        </p:sp>
        <p:sp>
          <p:nvSpPr>
            <p:cNvPr id="37" name="Titel 1"/>
            <p:cNvSpPr txBox="1">
              <a:spLocks/>
            </p:cNvSpPr>
            <p:nvPr/>
          </p:nvSpPr>
          <p:spPr>
            <a:xfrm>
              <a:off x="353096" y="757195"/>
              <a:ext cx="7054939" cy="108927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325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nl-NL" sz="2200" b="1" dirty="0" smtClean="0">
                  <a:latin typeface="Trebuchet MS"/>
                  <a:cs typeface="Trebuchet MS"/>
                </a:rPr>
                <a:t>Competencies, Ireland</a:t>
              </a:r>
            </a:p>
            <a:p>
              <a:pPr algn="l"/>
              <a:r>
                <a:rPr lang="nl-NL" sz="2200" b="1" dirty="0" smtClean="0">
                  <a:latin typeface="Trebuchet MS"/>
                  <a:cs typeface="Trebuchet MS"/>
                </a:rPr>
                <a:t>Young employees defficiencies (higher education)</a:t>
              </a:r>
            </a:p>
          </p:txBody>
        </p:sp>
        <p:pic>
          <p:nvPicPr>
            <p:cNvPr id="38" name="Picture 37" descr="irelandStudentDeficit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1756891"/>
              <a:ext cx="9144000" cy="4214934"/>
            </a:xfrm>
            <a:prstGeom prst="rect">
              <a:avLst/>
            </a:prstGeom>
          </p:spPr>
        </p:pic>
      </p:grpSp>
      <p:sp>
        <p:nvSpPr>
          <p:cNvPr id="39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98550" y="295382"/>
            <a:ext cx="67266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p. </a:t>
            </a:r>
            <a:fld id="{467EA0EB-BD9C-4B31-A650-2E59D98B41F6}" type="slidenum">
              <a:rPr lang="en-US" b="1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pPr/>
              <a:t>6</a:t>
            </a:fld>
            <a:endParaRPr lang="en-US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31" name="Tekstvak 10"/>
          <p:cNvSpPr txBox="1"/>
          <p:nvPr/>
        </p:nvSpPr>
        <p:spPr>
          <a:xfrm>
            <a:off x="1009990" y="365271"/>
            <a:ext cx="156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PRAXIS’14 Forum</a:t>
            </a:r>
            <a:endParaRPr lang="nl-NL" sz="1100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9317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353096" y="660507"/>
            <a:ext cx="7054939" cy="1089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200" b="1" dirty="0" smtClean="0">
                <a:latin typeface="Trebuchet MS"/>
                <a:cs typeface="Trebuchet MS"/>
              </a:rPr>
              <a:t>Competences, Germany</a:t>
            </a:r>
          </a:p>
          <a:p>
            <a:pPr algn="l"/>
            <a:r>
              <a:rPr lang="nl-NL" sz="2200" b="1" dirty="0" smtClean="0">
                <a:latin typeface="Trebuchet MS"/>
                <a:cs typeface="Trebuchet MS"/>
              </a:rPr>
              <a:t>Labour needs (mis)alignment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756" y="5971825"/>
            <a:ext cx="87377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i="1" dirty="0" smtClean="0"/>
              <a:t>Source: </a:t>
            </a:r>
            <a:r>
              <a:rPr lang="en-US" sz="1100" i="1" dirty="0" smtClean="0"/>
              <a:t>VDE survey “Young Professionals 2009“</a:t>
            </a:r>
            <a:endParaRPr lang="pt-PT" sz="1100" b="1" dirty="0"/>
          </a:p>
        </p:txBody>
      </p:sp>
      <p:pic>
        <p:nvPicPr>
          <p:cNvPr id="11" name="Picture 10" descr="germanSkillsMismat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510"/>
            <a:ext cx="9144000" cy="4311742"/>
          </a:xfrm>
          <a:prstGeom prst="rect">
            <a:avLst/>
          </a:prstGeom>
        </p:spPr>
      </p:pic>
      <p:sp>
        <p:nvSpPr>
          <p:cNvPr id="1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98550" y="295382"/>
            <a:ext cx="67266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p. </a:t>
            </a:r>
            <a:fld id="{467EA0EB-BD9C-4B31-A650-2E59D98B41F6}" type="slidenum">
              <a:rPr lang="en-US" b="1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pPr/>
              <a:t>7</a:t>
            </a:fld>
            <a:endParaRPr lang="en-US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7" name="Tekstvak 10"/>
          <p:cNvSpPr txBox="1"/>
          <p:nvPr/>
        </p:nvSpPr>
        <p:spPr>
          <a:xfrm>
            <a:off x="1009990" y="365271"/>
            <a:ext cx="156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PRAXIS’14 Forum</a:t>
            </a:r>
            <a:endParaRPr lang="nl-NL" sz="1100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931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353096" y="660507"/>
            <a:ext cx="7054939" cy="1089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200" b="1" dirty="0" smtClean="0">
                <a:latin typeface="Trebuchet MS"/>
                <a:cs typeface="Trebuchet MS"/>
              </a:rPr>
              <a:t>Competences, The Netherlands</a:t>
            </a:r>
          </a:p>
          <a:p>
            <a:pPr algn="l"/>
            <a:r>
              <a:rPr lang="nl-NL" sz="2200" b="1" dirty="0" smtClean="0">
                <a:latin typeface="Trebuchet MS"/>
                <a:cs typeface="Trebuchet MS"/>
              </a:rPr>
              <a:t>Science&amp;Technology fresh graduates defficiencies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756" y="5971825"/>
            <a:ext cx="87377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i="1" dirty="0" smtClean="0"/>
              <a:t>Source: </a:t>
            </a:r>
            <a:r>
              <a:rPr lang="pt-PT" sz="1100" i="1" dirty="0" err="1" smtClean="0"/>
              <a:t>Careers</a:t>
            </a:r>
            <a:r>
              <a:rPr lang="pt-PT" sz="1100" i="1" dirty="0" smtClean="0"/>
              <a:t> for </a:t>
            </a:r>
            <a:r>
              <a:rPr lang="pt-PT" sz="1100" i="1" dirty="0" err="1" smtClean="0"/>
              <a:t>Science</a:t>
            </a:r>
            <a:r>
              <a:rPr lang="pt-PT" sz="1100" i="1" dirty="0" smtClean="0"/>
              <a:t> </a:t>
            </a:r>
            <a:r>
              <a:rPr lang="pt-PT" sz="1100" i="1" dirty="0" err="1" smtClean="0"/>
              <a:t>Alumni</a:t>
            </a:r>
            <a:r>
              <a:rPr lang="pt-PT" sz="1100" i="1" dirty="0" smtClean="0"/>
              <a:t>, </a:t>
            </a:r>
            <a:r>
              <a:rPr lang="pt-PT" sz="1100" i="1" dirty="0" err="1" smtClean="0"/>
              <a:t>Radboud</a:t>
            </a:r>
            <a:r>
              <a:rPr lang="pt-PT" sz="1100" i="1" dirty="0" smtClean="0"/>
              <a:t> </a:t>
            </a:r>
            <a:r>
              <a:rPr lang="pt-PT" sz="1100" i="1" dirty="0" err="1" smtClean="0"/>
              <a:t>University</a:t>
            </a:r>
            <a:r>
              <a:rPr lang="pt-PT" sz="1100" i="1" dirty="0" smtClean="0"/>
              <a:t> Nijmegen, OECD </a:t>
            </a:r>
            <a:r>
              <a:rPr lang="pt-PT" sz="1100" i="1" dirty="0" err="1" smtClean="0"/>
              <a:t>presentation</a:t>
            </a:r>
            <a:r>
              <a:rPr lang="pt-PT" sz="1100" i="1" dirty="0" smtClean="0"/>
              <a:t>, Amsterdam,11- 2005</a:t>
            </a:r>
          </a:p>
          <a:p>
            <a:pPr algn="r"/>
            <a:r>
              <a:rPr lang="pt-PT" sz="1100" i="1" dirty="0" smtClean="0"/>
              <a:t>http://www.eair.nl/forum/valencia/authors.asp?achternaam=9410&amp;wat=achternaam</a:t>
            </a:r>
            <a:endParaRPr lang="pt-PT" sz="1100" b="1" dirty="0"/>
          </a:p>
        </p:txBody>
      </p:sp>
      <p:pic>
        <p:nvPicPr>
          <p:cNvPr id="12" name="Picture 11" descr="netherlandsStudentDefic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8759"/>
            <a:ext cx="9144000" cy="4202977"/>
          </a:xfrm>
          <a:prstGeom prst="rect">
            <a:avLst/>
          </a:prstGeom>
        </p:spPr>
      </p:pic>
      <p:sp>
        <p:nvSpPr>
          <p:cNvPr id="1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98550" y="295382"/>
            <a:ext cx="67266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p. </a:t>
            </a:r>
            <a:fld id="{467EA0EB-BD9C-4B31-A650-2E59D98B41F6}" type="slidenum">
              <a:rPr lang="en-US" b="1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pPr/>
              <a:t>8</a:t>
            </a:fld>
            <a:endParaRPr lang="en-US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7" name="Tekstvak 10"/>
          <p:cNvSpPr txBox="1"/>
          <p:nvPr/>
        </p:nvSpPr>
        <p:spPr>
          <a:xfrm>
            <a:off x="1009990" y="365271"/>
            <a:ext cx="156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PRAXIS’14 Forum</a:t>
            </a:r>
            <a:endParaRPr lang="nl-NL" sz="1100" b="1" dirty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931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e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sharepoint/v3/field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1186</TotalTime>
  <Words>1451</Words>
  <Application>Microsoft Office PowerPoint</Application>
  <PresentationFormat>On-screen Show (4:3)</PresentationFormat>
  <Paragraphs>220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Fostering an effective transition between education and labour   Nuno Escudeiro – ISEP, Porto – nfe@isep.ipp.pt Paula Escudeiro – ISEP, Porto – pmo@isep.ipp.pt Miguel Gonçalves – Spark Agency, Braga – miguel@sparkagency.pt Laura Esteves – Spark Agency, Braga – laura@sparkagency.pt   PRAXIS Forum 2014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Nuno</cp:lastModifiedBy>
  <cp:revision>224</cp:revision>
  <dcterms:created xsi:type="dcterms:W3CDTF">2010-04-12T23:12:02Z</dcterms:created>
  <dcterms:modified xsi:type="dcterms:W3CDTF">2014-09-23T18:55:16Z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