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6" r:id="rId8"/>
    <p:sldId id="267" r:id="rId9"/>
    <p:sldId id="269" r:id="rId10"/>
    <p:sldId id="268" r:id="rId11"/>
    <p:sldId id="270" r:id="rId12"/>
    <p:sldId id="271" r:id="rId13"/>
    <p:sldId id="274" r:id="rId14"/>
    <p:sldId id="275" r:id="rId15"/>
    <p:sldId id="272" r:id="rId16"/>
    <p:sldId id="273" r:id="rId17"/>
    <p:sldId id="276" r:id="rId18"/>
    <p:sldId id="277" r:id="rId19"/>
    <p:sldId id="278" r:id="rId20"/>
    <p:sldId id="279" r:id="rId21"/>
    <p:sldId id="280" r:id="rId22"/>
    <p:sldId id="281" r:id="rId23"/>
    <p:sldId id="282"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B3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941070231718111E-2"/>
          <c:y val="4.5830834613165616E-2"/>
          <c:w val="0.60507223069264882"/>
          <c:h val="0.85075676685925095"/>
        </c:manualLayout>
      </c:layout>
      <c:barChart>
        <c:barDir val="col"/>
        <c:grouping val="clustered"/>
        <c:varyColors val="0"/>
        <c:ser>
          <c:idx val="0"/>
          <c:order val="0"/>
          <c:tx>
            <c:strRef>
              <c:f>Φύλλο2!$A$7</c:f>
              <c:strCache>
                <c:ptCount val="1"/>
                <c:pt idx="0">
                  <c:v>Student</c:v>
                </c:pt>
              </c:strCache>
            </c:strRef>
          </c:tx>
          <c:spPr>
            <a:solidFill>
              <a:srgbClr val="8064A2">
                <a:lumMod val="50000"/>
              </a:srgbClr>
            </a:solidFill>
          </c:spPr>
          <c:invertIfNegative val="0"/>
          <c:cat>
            <c:numRef>
              <c:f>Φύλλο2!$B$6:$F$6</c:f>
              <c:numCache>
                <c:formatCode>General</c:formatCode>
                <c:ptCount val="5"/>
                <c:pt idx="0">
                  <c:v>1</c:v>
                </c:pt>
                <c:pt idx="1">
                  <c:v>2</c:v>
                </c:pt>
                <c:pt idx="2">
                  <c:v>3</c:v>
                </c:pt>
                <c:pt idx="3">
                  <c:v>4</c:v>
                </c:pt>
                <c:pt idx="4">
                  <c:v>5</c:v>
                </c:pt>
              </c:numCache>
            </c:numRef>
          </c:cat>
          <c:val>
            <c:numRef>
              <c:f>Φύλλο2!$B$7:$F$7</c:f>
              <c:numCache>
                <c:formatCode>0%</c:formatCode>
                <c:ptCount val="5"/>
                <c:pt idx="0">
                  <c:v>0</c:v>
                </c:pt>
                <c:pt idx="1">
                  <c:v>2.5423728813559324E-2</c:v>
                </c:pt>
                <c:pt idx="2">
                  <c:v>0.15254237288135594</c:v>
                </c:pt>
                <c:pt idx="3">
                  <c:v>0.53389830508474578</c:v>
                </c:pt>
                <c:pt idx="4">
                  <c:v>0.28813559322033899</c:v>
                </c:pt>
              </c:numCache>
            </c:numRef>
          </c:val>
        </c:ser>
        <c:ser>
          <c:idx val="1"/>
          <c:order val="1"/>
          <c:tx>
            <c:strRef>
              <c:f>Φύλλο2!$A$8</c:f>
              <c:strCache>
                <c:ptCount val="1"/>
                <c:pt idx="0">
                  <c:v>Academic Supervisor</c:v>
                </c:pt>
              </c:strCache>
            </c:strRef>
          </c:tx>
          <c:spPr>
            <a:solidFill>
              <a:srgbClr val="C00000"/>
            </a:solidFill>
          </c:spPr>
          <c:invertIfNegative val="0"/>
          <c:cat>
            <c:numRef>
              <c:f>Φύλλο2!$B$6:$F$6</c:f>
              <c:numCache>
                <c:formatCode>General</c:formatCode>
                <c:ptCount val="5"/>
                <c:pt idx="0">
                  <c:v>1</c:v>
                </c:pt>
                <c:pt idx="1">
                  <c:v>2</c:v>
                </c:pt>
                <c:pt idx="2">
                  <c:v>3</c:v>
                </c:pt>
                <c:pt idx="3">
                  <c:v>4</c:v>
                </c:pt>
                <c:pt idx="4">
                  <c:v>5</c:v>
                </c:pt>
              </c:numCache>
            </c:numRef>
          </c:cat>
          <c:val>
            <c:numRef>
              <c:f>Φύλλο2!$B$8:$F$8</c:f>
              <c:numCache>
                <c:formatCode>0%</c:formatCode>
                <c:ptCount val="5"/>
                <c:pt idx="0">
                  <c:v>0</c:v>
                </c:pt>
                <c:pt idx="1">
                  <c:v>1.6949152542372881E-2</c:v>
                </c:pt>
                <c:pt idx="2">
                  <c:v>0.11016949152542373</c:v>
                </c:pt>
                <c:pt idx="3">
                  <c:v>0.3135593220338983</c:v>
                </c:pt>
                <c:pt idx="4">
                  <c:v>0.55932203389830504</c:v>
                </c:pt>
              </c:numCache>
            </c:numRef>
          </c:val>
        </c:ser>
        <c:ser>
          <c:idx val="2"/>
          <c:order val="2"/>
          <c:tx>
            <c:strRef>
              <c:f>Φύλλο2!$A$9</c:f>
              <c:strCache>
                <c:ptCount val="1"/>
                <c:pt idx="0">
                  <c:v>Enterprise's Supervisor</c:v>
                </c:pt>
              </c:strCache>
            </c:strRef>
          </c:tx>
          <c:spPr>
            <a:solidFill>
              <a:srgbClr val="0DB311"/>
            </a:solidFill>
          </c:spPr>
          <c:invertIfNegative val="0"/>
          <c:cat>
            <c:numRef>
              <c:f>Φύλλο2!$B$6:$F$6</c:f>
              <c:numCache>
                <c:formatCode>General</c:formatCode>
                <c:ptCount val="5"/>
                <c:pt idx="0">
                  <c:v>1</c:v>
                </c:pt>
                <c:pt idx="1">
                  <c:v>2</c:v>
                </c:pt>
                <c:pt idx="2">
                  <c:v>3</c:v>
                </c:pt>
                <c:pt idx="3">
                  <c:v>4</c:v>
                </c:pt>
                <c:pt idx="4">
                  <c:v>5</c:v>
                </c:pt>
              </c:numCache>
            </c:numRef>
          </c:cat>
          <c:val>
            <c:numRef>
              <c:f>Φύλλο2!$B$9:$F$9</c:f>
              <c:numCache>
                <c:formatCode>0%</c:formatCode>
                <c:ptCount val="5"/>
                <c:pt idx="0">
                  <c:v>0</c:v>
                </c:pt>
                <c:pt idx="1">
                  <c:v>0</c:v>
                </c:pt>
                <c:pt idx="2">
                  <c:v>9.3220338983050849E-2</c:v>
                </c:pt>
                <c:pt idx="3">
                  <c:v>0.48305084745762711</c:v>
                </c:pt>
                <c:pt idx="4">
                  <c:v>0.42372881355932202</c:v>
                </c:pt>
              </c:numCache>
            </c:numRef>
          </c:val>
        </c:ser>
        <c:dLbls>
          <c:showLegendKey val="0"/>
          <c:showVal val="0"/>
          <c:showCatName val="0"/>
          <c:showSerName val="0"/>
          <c:showPercent val="0"/>
          <c:showBubbleSize val="0"/>
        </c:dLbls>
        <c:gapWidth val="150"/>
        <c:axId val="107056128"/>
        <c:axId val="107066112"/>
      </c:barChart>
      <c:catAx>
        <c:axId val="107056128"/>
        <c:scaling>
          <c:orientation val="minMax"/>
        </c:scaling>
        <c:delete val="0"/>
        <c:axPos val="b"/>
        <c:numFmt formatCode="General" sourceLinked="1"/>
        <c:majorTickMark val="out"/>
        <c:minorTickMark val="none"/>
        <c:tickLblPos val="nextTo"/>
        <c:crossAx val="107066112"/>
        <c:crosses val="autoZero"/>
        <c:auto val="1"/>
        <c:lblAlgn val="ctr"/>
        <c:lblOffset val="100"/>
        <c:noMultiLvlLbl val="0"/>
      </c:catAx>
      <c:valAx>
        <c:axId val="107066112"/>
        <c:scaling>
          <c:orientation val="minMax"/>
        </c:scaling>
        <c:delete val="0"/>
        <c:axPos val="l"/>
        <c:majorGridlines/>
        <c:numFmt formatCode="0%" sourceLinked="1"/>
        <c:majorTickMark val="out"/>
        <c:minorTickMark val="none"/>
        <c:tickLblPos val="nextTo"/>
        <c:crossAx val="107056128"/>
        <c:crosses val="autoZero"/>
        <c:crossBetween val="between"/>
      </c:valAx>
    </c:plotArea>
    <c:legend>
      <c:legendPos val="r"/>
      <c:layout>
        <c:manualLayout>
          <c:xMode val="edge"/>
          <c:yMode val="edge"/>
          <c:x val="0.73206490349656161"/>
          <c:y val="0.23360297354135082"/>
          <c:w val="0.23663238665087705"/>
          <c:h val="0.5878612999462024"/>
        </c:manualLayout>
      </c:layout>
      <c:overlay val="0"/>
    </c:legend>
    <c:plotVisOnly val="1"/>
    <c:dispBlanksAs val="gap"/>
    <c:showDLblsOverMax val="0"/>
  </c:chart>
  <c:txPr>
    <a:bodyPr/>
    <a:lstStyle/>
    <a:p>
      <a:pPr>
        <a:defRPr sz="1400" baseline="0">
          <a:latin typeface="Arial" panose="020B0604020202020204" pitchFamily="34" charset="0"/>
        </a:defRPr>
      </a:pPr>
      <a:endParaRPr lang="el-G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84947376981023E-2"/>
          <c:y val="9.273709171203201E-2"/>
          <c:w val="0.60738604549431319"/>
          <c:h val="0.8326195683872849"/>
        </c:manualLayout>
      </c:layout>
      <c:barChart>
        <c:barDir val="col"/>
        <c:grouping val="clustered"/>
        <c:varyColors val="0"/>
        <c:ser>
          <c:idx val="0"/>
          <c:order val="0"/>
          <c:tx>
            <c:strRef>
              <c:f>Φύλλο3!$A$7</c:f>
              <c:strCache>
                <c:ptCount val="1"/>
                <c:pt idx="0">
                  <c:v>Student</c:v>
                </c:pt>
              </c:strCache>
            </c:strRef>
          </c:tx>
          <c:spPr>
            <a:solidFill>
              <a:srgbClr val="002060"/>
            </a:solidFill>
          </c:spPr>
          <c:invertIfNegative val="0"/>
          <c:cat>
            <c:numRef>
              <c:f>Φύλλο3!$B$6:$F$6</c:f>
              <c:numCache>
                <c:formatCode>General</c:formatCode>
                <c:ptCount val="5"/>
                <c:pt idx="0">
                  <c:v>1</c:v>
                </c:pt>
                <c:pt idx="1">
                  <c:v>2</c:v>
                </c:pt>
                <c:pt idx="2">
                  <c:v>3</c:v>
                </c:pt>
                <c:pt idx="3">
                  <c:v>4</c:v>
                </c:pt>
                <c:pt idx="4">
                  <c:v>5</c:v>
                </c:pt>
              </c:numCache>
            </c:numRef>
          </c:cat>
          <c:val>
            <c:numRef>
              <c:f>Φύλλο3!$B$7:$F$7</c:f>
              <c:numCache>
                <c:formatCode>0%</c:formatCode>
                <c:ptCount val="5"/>
                <c:pt idx="0">
                  <c:v>0</c:v>
                </c:pt>
                <c:pt idx="1">
                  <c:v>1.6949152542372881E-2</c:v>
                </c:pt>
                <c:pt idx="2">
                  <c:v>0.16101694915254236</c:v>
                </c:pt>
                <c:pt idx="3">
                  <c:v>0.50847457627118642</c:v>
                </c:pt>
                <c:pt idx="4">
                  <c:v>0.3135593220338983</c:v>
                </c:pt>
              </c:numCache>
            </c:numRef>
          </c:val>
        </c:ser>
        <c:ser>
          <c:idx val="1"/>
          <c:order val="1"/>
          <c:tx>
            <c:strRef>
              <c:f>Φύλλο3!$A$8</c:f>
              <c:strCache>
                <c:ptCount val="1"/>
                <c:pt idx="0">
                  <c:v>Academic Supervisor</c:v>
                </c:pt>
              </c:strCache>
            </c:strRef>
          </c:tx>
          <c:spPr>
            <a:solidFill>
              <a:srgbClr val="C00000"/>
            </a:solidFill>
          </c:spPr>
          <c:invertIfNegative val="0"/>
          <c:cat>
            <c:numRef>
              <c:f>Φύλλο3!$B$6:$F$6</c:f>
              <c:numCache>
                <c:formatCode>General</c:formatCode>
                <c:ptCount val="5"/>
                <c:pt idx="0">
                  <c:v>1</c:v>
                </c:pt>
                <c:pt idx="1">
                  <c:v>2</c:v>
                </c:pt>
                <c:pt idx="2">
                  <c:v>3</c:v>
                </c:pt>
                <c:pt idx="3">
                  <c:v>4</c:v>
                </c:pt>
                <c:pt idx="4">
                  <c:v>5</c:v>
                </c:pt>
              </c:numCache>
            </c:numRef>
          </c:cat>
          <c:val>
            <c:numRef>
              <c:f>Φύλλο3!$B$8:$F$8</c:f>
              <c:numCache>
                <c:formatCode>0%</c:formatCode>
                <c:ptCount val="5"/>
                <c:pt idx="0">
                  <c:v>0</c:v>
                </c:pt>
                <c:pt idx="1">
                  <c:v>8.4745762711864406E-3</c:v>
                </c:pt>
                <c:pt idx="2">
                  <c:v>5.0847457627118647E-2</c:v>
                </c:pt>
                <c:pt idx="3">
                  <c:v>0.3135593220338983</c:v>
                </c:pt>
                <c:pt idx="4">
                  <c:v>0.6271186440677966</c:v>
                </c:pt>
              </c:numCache>
            </c:numRef>
          </c:val>
        </c:ser>
        <c:ser>
          <c:idx val="2"/>
          <c:order val="2"/>
          <c:tx>
            <c:strRef>
              <c:f>Φύλλο3!$A$9</c:f>
              <c:strCache>
                <c:ptCount val="1"/>
                <c:pt idx="0">
                  <c:v>Enterprise's Supervisor</c:v>
                </c:pt>
              </c:strCache>
            </c:strRef>
          </c:tx>
          <c:spPr>
            <a:solidFill>
              <a:srgbClr val="0DB311"/>
            </a:solidFill>
          </c:spPr>
          <c:invertIfNegative val="0"/>
          <c:cat>
            <c:numRef>
              <c:f>Φύλλο3!$B$6:$F$6</c:f>
              <c:numCache>
                <c:formatCode>General</c:formatCode>
                <c:ptCount val="5"/>
                <c:pt idx="0">
                  <c:v>1</c:v>
                </c:pt>
                <c:pt idx="1">
                  <c:v>2</c:v>
                </c:pt>
                <c:pt idx="2">
                  <c:v>3</c:v>
                </c:pt>
                <c:pt idx="3">
                  <c:v>4</c:v>
                </c:pt>
                <c:pt idx="4">
                  <c:v>5</c:v>
                </c:pt>
              </c:numCache>
            </c:numRef>
          </c:cat>
          <c:val>
            <c:numRef>
              <c:f>Φύλλο3!$B$9:$F$9</c:f>
              <c:numCache>
                <c:formatCode>0%</c:formatCode>
                <c:ptCount val="5"/>
                <c:pt idx="0">
                  <c:v>0</c:v>
                </c:pt>
                <c:pt idx="1">
                  <c:v>0</c:v>
                </c:pt>
                <c:pt idx="2">
                  <c:v>0.1440677966101695</c:v>
                </c:pt>
                <c:pt idx="3">
                  <c:v>0.38983050847457629</c:v>
                </c:pt>
                <c:pt idx="4">
                  <c:v>0.46610169491525422</c:v>
                </c:pt>
              </c:numCache>
            </c:numRef>
          </c:val>
        </c:ser>
        <c:dLbls>
          <c:showLegendKey val="0"/>
          <c:showVal val="0"/>
          <c:showCatName val="0"/>
          <c:showSerName val="0"/>
          <c:showPercent val="0"/>
          <c:showBubbleSize val="0"/>
        </c:dLbls>
        <c:gapWidth val="150"/>
        <c:axId val="106871424"/>
        <c:axId val="107037440"/>
      </c:barChart>
      <c:catAx>
        <c:axId val="106871424"/>
        <c:scaling>
          <c:orientation val="minMax"/>
        </c:scaling>
        <c:delete val="0"/>
        <c:axPos val="b"/>
        <c:numFmt formatCode="General" sourceLinked="1"/>
        <c:majorTickMark val="out"/>
        <c:minorTickMark val="none"/>
        <c:tickLblPos val="nextTo"/>
        <c:crossAx val="107037440"/>
        <c:crosses val="autoZero"/>
        <c:auto val="1"/>
        <c:lblAlgn val="ctr"/>
        <c:lblOffset val="100"/>
        <c:noMultiLvlLbl val="0"/>
      </c:catAx>
      <c:valAx>
        <c:axId val="107037440"/>
        <c:scaling>
          <c:orientation val="minMax"/>
        </c:scaling>
        <c:delete val="0"/>
        <c:axPos val="l"/>
        <c:majorGridlines/>
        <c:numFmt formatCode="0%" sourceLinked="1"/>
        <c:majorTickMark val="out"/>
        <c:minorTickMark val="none"/>
        <c:tickLblPos val="nextTo"/>
        <c:txPr>
          <a:bodyPr/>
          <a:lstStyle/>
          <a:p>
            <a:pPr>
              <a:defRPr sz="1200" baseline="0">
                <a:latin typeface="Arial" panose="020B0604020202020204" pitchFamily="34" charset="0"/>
              </a:defRPr>
            </a:pPr>
            <a:endParaRPr lang="el-GR"/>
          </a:p>
        </c:txPr>
        <c:crossAx val="106871424"/>
        <c:crosses val="autoZero"/>
        <c:crossBetween val="between"/>
      </c:valAx>
    </c:plotArea>
    <c:legend>
      <c:legendPos val="r"/>
      <c:layout>
        <c:manualLayout>
          <c:xMode val="edge"/>
          <c:yMode val="edge"/>
          <c:x val="0.72701328571042023"/>
          <c:y val="0.20312761951876432"/>
          <c:w val="0.20909759991341292"/>
          <c:h val="0.62615162633466626"/>
        </c:manualLayout>
      </c:layout>
      <c:overlay val="0"/>
      <c:txPr>
        <a:bodyPr/>
        <a:lstStyle/>
        <a:p>
          <a:pPr>
            <a:defRPr sz="1400">
              <a:latin typeface="Arial" panose="020B0604020202020204" pitchFamily="34" charset="0"/>
              <a:cs typeface="Arial" panose="020B0604020202020204" pitchFamily="34" charset="0"/>
            </a:defRPr>
          </a:pPr>
          <a:endParaRPr lang="el-GR"/>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573755977227015E-2"/>
          <c:y val="0.10927173657608717"/>
          <c:w val="0.62269326334208219"/>
          <c:h val="0.7663212540421398"/>
        </c:manualLayout>
      </c:layout>
      <c:barChart>
        <c:barDir val="col"/>
        <c:grouping val="clustered"/>
        <c:varyColors val="0"/>
        <c:ser>
          <c:idx val="0"/>
          <c:order val="0"/>
          <c:tx>
            <c:strRef>
              <c:f>Φύλλο5!$A$7</c:f>
              <c:strCache>
                <c:ptCount val="1"/>
                <c:pt idx="0">
                  <c:v>Student</c:v>
                </c:pt>
              </c:strCache>
            </c:strRef>
          </c:tx>
          <c:spPr>
            <a:solidFill>
              <a:srgbClr val="002060"/>
            </a:solidFill>
          </c:spPr>
          <c:invertIfNegative val="0"/>
          <c:cat>
            <c:numRef>
              <c:f>Φύλλο5!$B$6:$F$6</c:f>
              <c:numCache>
                <c:formatCode>General</c:formatCode>
                <c:ptCount val="5"/>
                <c:pt idx="0">
                  <c:v>1</c:v>
                </c:pt>
                <c:pt idx="1">
                  <c:v>2</c:v>
                </c:pt>
                <c:pt idx="2">
                  <c:v>3</c:v>
                </c:pt>
                <c:pt idx="3">
                  <c:v>4</c:v>
                </c:pt>
                <c:pt idx="4">
                  <c:v>5</c:v>
                </c:pt>
              </c:numCache>
            </c:numRef>
          </c:cat>
          <c:val>
            <c:numRef>
              <c:f>Φύλλο5!$B$7:$F$7</c:f>
              <c:numCache>
                <c:formatCode>0%</c:formatCode>
                <c:ptCount val="5"/>
                <c:pt idx="0">
                  <c:v>0</c:v>
                </c:pt>
                <c:pt idx="1">
                  <c:v>8.4745762711864406E-3</c:v>
                </c:pt>
                <c:pt idx="2">
                  <c:v>0.1864406779661017</c:v>
                </c:pt>
                <c:pt idx="3">
                  <c:v>0.57627118644067798</c:v>
                </c:pt>
                <c:pt idx="4">
                  <c:v>0.2288135593220339</c:v>
                </c:pt>
              </c:numCache>
            </c:numRef>
          </c:val>
        </c:ser>
        <c:ser>
          <c:idx val="1"/>
          <c:order val="1"/>
          <c:tx>
            <c:strRef>
              <c:f>Φύλλο5!$A$8</c:f>
              <c:strCache>
                <c:ptCount val="1"/>
                <c:pt idx="0">
                  <c:v>Academic Supervisor</c:v>
                </c:pt>
              </c:strCache>
            </c:strRef>
          </c:tx>
          <c:spPr>
            <a:solidFill>
              <a:srgbClr val="C00000"/>
            </a:solidFill>
            <a:ln>
              <a:solidFill>
                <a:srgbClr val="4F81BD"/>
              </a:solidFill>
            </a:ln>
          </c:spPr>
          <c:invertIfNegative val="0"/>
          <c:cat>
            <c:numRef>
              <c:f>Φύλλο5!$B$6:$F$6</c:f>
              <c:numCache>
                <c:formatCode>General</c:formatCode>
                <c:ptCount val="5"/>
                <c:pt idx="0">
                  <c:v>1</c:v>
                </c:pt>
                <c:pt idx="1">
                  <c:v>2</c:v>
                </c:pt>
                <c:pt idx="2">
                  <c:v>3</c:v>
                </c:pt>
                <c:pt idx="3">
                  <c:v>4</c:v>
                </c:pt>
                <c:pt idx="4">
                  <c:v>5</c:v>
                </c:pt>
              </c:numCache>
            </c:numRef>
          </c:cat>
          <c:val>
            <c:numRef>
              <c:f>Φύλλο5!$B$8:$F$8</c:f>
              <c:numCache>
                <c:formatCode>0%</c:formatCode>
                <c:ptCount val="5"/>
                <c:pt idx="0">
                  <c:v>0</c:v>
                </c:pt>
                <c:pt idx="1">
                  <c:v>8.4745762711864406E-3</c:v>
                </c:pt>
                <c:pt idx="2">
                  <c:v>7.6271186440677971E-2</c:v>
                </c:pt>
                <c:pt idx="3">
                  <c:v>0.5</c:v>
                </c:pt>
                <c:pt idx="4">
                  <c:v>0.4152542372881356</c:v>
                </c:pt>
              </c:numCache>
            </c:numRef>
          </c:val>
        </c:ser>
        <c:ser>
          <c:idx val="2"/>
          <c:order val="2"/>
          <c:tx>
            <c:strRef>
              <c:f>Φύλλο5!$A$9</c:f>
              <c:strCache>
                <c:ptCount val="1"/>
                <c:pt idx="0">
                  <c:v>Enterprise's Supervisor</c:v>
                </c:pt>
              </c:strCache>
            </c:strRef>
          </c:tx>
          <c:spPr>
            <a:solidFill>
              <a:srgbClr val="0DB311"/>
            </a:solidFill>
          </c:spPr>
          <c:invertIfNegative val="0"/>
          <c:cat>
            <c:numRef>
              <c:f>Φύλλο5!$B$6:$F$6</c:f>
              <c:numCache>
                <c:formatCode>General</c:formatCode>
                <c:ptCount val="5"/>
                <c:pt idx="0">
                  <c:v>1</c:v>
                </c:pt>
                <c:pt idx="1">
                  <c:v>2</c:v>
                </c:pt>
                <c:pt idx="2">
                  <c:v>3</c:v>
                </c:pt>
                <c:pt idx="3">
                  <c:v>4</c:v>
                </c:pt>
                <c:pt idx="4">
                  <c:v>5</c:v>
                </c:pt>
              </c:numCache>
            </c:numRef>
          </c:cat>
          <c:val>
            <c:numRef>
              <c:f>Φύλλο5!$B$9:$F$9</c:f>
              <c:numCache>
                <c:formatCode>0%</c:formatCode>
                <c:ptCount val="5"/>
                <c:pt idx="0">
                  <c:v>0</c:v>
                </c:pt>
                <c:pt idx="1">
                  <c:v>0</c:v>
                </c:pt>
                <c:pt idx="2">
                  <c:v>0.10169491525423729</c:v>
                </c:pt>
                <c:pt idx="3">
                  <c:v>0.44067796610169491</c:v>
                </c:pt>
                <c:pt idx="4">
                  <c:v>0.4576271186440678</c:v>
                </c:pt>
              </c:numCache>
            </c:numRef>
          </c:val>
        </c:ser>
        <c:dLbls>
          <c:showLegendKey val="0"/>
          <c:showVal val="0"/>
          <c:showCatName val="0"/>
          <c:showSerName val="0"/>
          <c:showPercent val="0"/>
          <c:showBubbleSize val="0"/>
        </c:dLbls>
        <c:gapWidth val="150"/>
        <c:axId val="116692864"/>
        <c:axId val="116694400"/>
      </c:barChart>
      <c:catAx>
        <c:axId val="116692864"/>
        <c:scaling>
          <c:orientation val="minMax"/>
        </c:scaling>
        <c:delete val="0"/>
        <c:axPos val="b"/>
        <c:numFmt formatCode="General" sourceLinked="1"/>
        <c:majorTickMark val="out"/>
        <c:minorTickMark val="none"/>
        <c:tickLblPos val="nextTo"/>
        <c:txPr>
          <a:bodyPr/>
          <a:lstStyle/>
          <a:p>
            <a:pPr>
              <a:defRPr sz="1200" baseline="0">
                <a:latin typeface="Arial" panose="020B0604020202020204" pitchFamily="34" charset="0"/>
              </a:defRPr>
            </a:pPr>
            <a:endParaRPr lang="el-GR"/>
          </a:p>
        </c:txPr>
        <c:crossAx val="116694400"/>
        <c:crosses val="autoZero"/>
        <c:auto val="1"/>
        <c:lblAlgn val="ctr"/>
        <c:lblOffset val="100"/>
        <c:noMultiLvlLbl val="0"/>
      </c:catAx>
      <c:valAx>
        <c:axId val="116694400"/>
        <c:scaling>
          <c:orientation val="minMax"/>
        </c:scaling>
        <c:delete val="0"/>
        <c:axPos val="l"/>
        <c:majorGridlines/>
        <c:numFmt formatCode="0%" sourceLinked="1"/>
        <c:majorTickMark val="out"/>
        <c:minorTickMark val="none"/>
        <c:tickLblPos val="nextTo"/>
        <c:txPr>
          <a:bodyPr/>
          <a:lstStyle/>
          <a:p>
            <a:pPr>
              <a:defRPr sz="1200" baseline="0">
                <a:latin typeface="Arial" panose="020B0604020202020204" pitchFamily="34" charset="0"/>
              </a:defRPr>
            </a:pPr>
            <a:endParaRPr lang="el-GR"/>
          </a:p>
        </c:txPr>
        <c:crossAx val="116692864"/>
        <c:crosses val="autoZero"/>
        <c:crossBetween val="between"/>
      </c:valAx>
    </c:plotArea>
    <c:legend>
      <c:legendPos val="r"/>
      <c:layout>
        <c:manualLayout>
          <c:xMode val="edge"/>
          <c:yMode val="edge"/>
          <c:x val="0.75867997220141825"/>
          <c:y val="0.19849828163744726"/>
          <c:w val="0.21187539218266094"/>
          <c:h val="0.62615159292933686"/>
        </c:manualLayout>
      </c:layout>
      <c:overlay val="0"/>
      <c:txPr>
        <a:bodyPr/>
        <a:lstStyle/>
        <a:p>
          <a:pPr>
            <a:defRPr sz="1400" baseline="0">
              <a:latin typeface="Arial" panose="020B0604020202020204" pitchFamily="34" charset="0"/>
            </a:defRPr>
          </a:pPr>
          <a:endParaRPr lang="el-GR"/>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Φύλλο2!$A$3</c:f>
              <c:strCache>
                <c:ptCount val="1"/>
                <c:pt idx="0">
                  <c:v>Preparation</c:v>
                </c:pt>
              </c:strCache>
            </c:strRef>
          </c:tx>
          <c:spPr>
            <a:solidFill>
              <a:srgbClr val="C00000"/>
            </a:solidFill>
          </c:spPr>
          <c:invertIfNegative val="0"/>
          <c:cat>
            <c:strRef>
              <c:f>Φύλλο2!$B$2:$D$2</c:f>
              <c:strCache>
                <c:ptCount val="3"/>
                <c:pt idx="0">
                  <c:v>Students' Opinion</c:v>
                </c:pt>
                <c:pt idx="1">
                  <c:v>Academic Supervisors' Opinion</c:v>
                </c:pt>
                <c:pt idx="2">
                  <c:v>Enterprise Supervisors' Opinion</c:v>
                </c:pt>
              </c:strCache>
            </c:strRef>
          </c:cat>
          <c:val>
            <c:numRef>
              <c:f>Φύλλο2!$B$3:$D$3</c:f>
              <c:numCache>
                <c:formatCode>0.00</c:formatCode>
                <c:ptCount val="3"/>
                <c:pt idx="0">
                  <c:v>4.0847457627118642</c:v>
                </c:pt>
                <c:pt idx="1">
                  <c:v>4.4152542372881358</c:v>
                </c:pt>
                <c:pt idx="2">
                  <c:v>4.3305084745762707</c:v>
                </c:pt>
              </c:numCache>
            </c:numRef>
          </c:val>
        </c:ser>
        <c:ser>
          <c:idx val="1"/>
          <c:order val="1"/>
          <c:tx>
            <c:strRef>
              <c:f>Φύλλο2!$A$4</c:f>
              <c:strCache>
                <c:ptCount val="1"/>
                <c:pt idx="0">
                  <c:v>Technical</c:v>
                </c:pt>
              </c:strCache>
            </c:strRef>
          </c:tx>
          <c:spPr>
            <a:solidFill>
              <a:srgbClr val="002060"/>
            </a:solidFill>
          </c:spPr>
          <c:invertIfNegative val="0"/>
          <c:cat>
            <c:strRef>
              <c:f>Φύλλο2!$B$2:$D$2</c:f>
              <c:strCache>
                <c:ptCount val="3"/>
                <c:pt idx="0">
                  <c:v>Students' Opinion</c:v>
                </c:pt>
                <c:pt idx="1">
                  <c:v>Academic Supervisors' Opinion</c:v>
                </c:pt>
                <c:pt idx="2">
                  <c:v>Enterprise Supervisors' Opinion</c:v>
                </c:pt>
              </c:strCache>
            </c:strRef>
          </c:cat>
          <c:val>
            <c:numRef>
              <c:f>Φύλλο2!$B$4:$D$4</c:f>
              <c:numCache>
                <c:formatCode>0.00</c:formatCode>
                <c:ptCount val="3"/>
                <c:pt idx="0">
                  <c:v>4.1186440677966099</c:v>
                </c:pt>
                <c:pt idx="1">
                  <c:v>4.5593220338983054</c:v>
                </c:pt>
                <c:pt idx="2">
                  <c:v>4.3220338983050848</c:v>
                </c:pt>
              </c:numCache>
            </c:numRef>
          </c:val>
        </c:ser>
        <c:ser>
          <c:idx val="2"/>
          <c:order val="2"/>
          <c:tx>
            <c:strRef>
              <c:f>Φύλλο2!$A$5</c:f>
              <c:strCache>
                <c:ptCount val="1"/>
                <c:pt idx="0">
                  <c:v>Theoretical</c:v>
                </c:pt>
              </c:strCache>
            </c:strRef>
          </c:tx>
          <c:spPr>
            <a:solidFill>
              <a:srgbClr val="FFFF00"/>
            </a:solidFill>
          </c:spPr>
          <c:invertIfNegative val="0"/>
          <c:cat>
            <c:strRef>
              <c:f>Φύλλο2!$B$2:$D$2</c:f>
              <c:strCache>
                <c:ptCount val="3"/>
                <c:pt idx="0">
                  <c:v>Students' Opinion</c:v>
                </c:pt>
                <c:pt idx="1">
                  <c:v>Academic Supervisors' Opinion</c:v>
                </c:pt>
                <c:pt idx="2">
                  <c:v>Enterprise Supervisors' Opinion</c:v>
                </c:pt>
              </c:strCache>
            </c:strRef>
          </c:cat>
          <c:val>
            <c:numRef>
              <c:f>Φύλλο2!$B$5:$D$5</c:f>
              <c:numCache>
                <c:formatCode>0.00</c:formatCode>
                <c:ptCount val="3"/>
                <c:pt idx="0">
                  <c:v>4.0254237288135597</c:v>
                </c:pt>
                <c:pt idx="1">
                  <c:v>4.3220338983050848</c:v>
                </c:pt>
                <c:pt idx="2">
                  <c:v>4.3559322033898304</c:v>
                </c:pt>
              </c:numCache>
            </c:numRef>
          </c:val>
        </c:ser>
        <c:dLbls>
          <c:showLegendKey val="0"/>
          <c:showVal val="0"/>
          <c:showCatName val="0"/>
          <c:showSerName val="0"/>
          <c:showPercent val="0"/>
          <c:showBubbleSize val="0"/>
        </c:dLbls>
        <c:gapWidth val="150"/>
        <c:shape val="box"/>
        <c:axId val="117196672"/>
        <c:axId val="117198208"/>
        <c:axId val="0"/>
      </c:bar3DChart>
      <c:catAx>
        <c:axId val="117196672"/>
        <c:scaling>
          <c:orientation val="minMax"/>
        </c:scaling>
        <c:delete val="0"/>
        <c:axPos val="l"/>
        <c:majorTickMark val="out"/>
        <c:minorTickMark val="none"/>
        <c:tickLblPos val="nextTo"/>
        <c:txPr>
          <a:bodyPr/>
          <a:lstStyle/>
          <a:p>
            <a:pPr>
              <a:defRPr sz="1400" baseline="0">
                <a:latin typeface="Arial" panose="020B0604020202020204" pitchFamily="34" charset="0"/>
              </a:defRPr>
            </a:pPr>
            <a:endParaRPr lang="el-GR"/>
          </a:p>
        </c:txPr>
        <c:crossAx val="117198208"/>
        <c:crosses val="autoZero"/>
        <c:auto val="1"/>
        <c:lblAlgn val="ctr"/>
        <c:lblOffset val="100"/>
        <c:noMultiLvlLbl val="0"/>
      </c:catAx>
      <c:valAx>
        <c:axId val="117198208"/>
        <c:scaling>
          <c:orientation val="minMax"/>
        </c:scaling>
        <c:delete val="0"/>
        <c:axPos val="b"/>
        <c:majorGridlines/>
        <c:numFmt formatCode="0.00" sourceLinked="1"/>
        <c:majorTickMark val="out"/>
        <c:minorTickMark val="none"/>
        <c:tickLblPos val="nextTo"/>
        <c:txPr>
          <a:bodyPr/>
          <a:lstStyle/>
          <a:p>
            <a:pPr>
              <a:defRPr sz="1200" baseline="0"/>
            </a:pPr>
            <a:endParaRPr lang="el-GR"/>
          </a:p>
        </c:txPr>
        <c:crossAx val="117196672"/>
        <c:crosses val="autoZero"/>
        <c:crossBetween val="between"/>
      </c:valAx>
    </c:plotArea>
    <c:legend>
      <c:legendPos val="r"/>
      <c:overlay val="0"/>
      <c:txPr>
        <a:bodyPr/>
        <a:lstStyle/>
        <a:p>
          <a:pPr>
            <a:defRPr sz="1200" baseline="0"/>
          </a:pPr>
          <a:endParaRPr lang="el-G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98458030408546"/>
          <c:y val="9.9072859425875737E-2"/>
          <c:w val="0.49022093751100826"/>
          <c:h val="0.77304070915197454"/>
        </c:manualLayout>
      </c:layout>
      <c:pieChart>
        <c:varyColors val="1"/>
        <c:ser>
          <c:idx val="0"/>
          <c:order val="0"/>
          <c:tx>
            <c:strRef>
              <c:f>Φύλλο7!$A$2</c:f>
              <c:strCache>
                <c:ptCount val="1"/>
                <c:pt idx="0">
                  <c:v>Student</c:v>
                </c:pt>
              </c:strCache>
            </c:strRef>
          </c:tx>
          <c:explosion val="17"/>
          <c:dPt>
            <c:idx val="0"/>
            <c:bubble3D val="0"/>
          </c:dPt>
          <c:dPt>
            <c:idx val="1"/>
            <c:bubble3D val="0"/>
          </c:dPt>
          <c:dPt>
            <c:idx val="2"/>
            <c:bubble3D val="0"/>
            <c:spPr>
              <a:solidFill>
                <a:srgbClr val="C00000"/>
              </a:solidFill>
            </c:spPr>
          </c:dPt>
          <c:dPt>
            <c:idx val="3"/>
            <c:bubble3D val="0"/>
            <c:spPr>
              <a:solidFill>
                <a:srgbClr val="0DB311"/>
              </a:solidFill>
            </c:spPr>
          </c:dPt>
          <c:dPt>
            <c:idx val="4"/>
            <c:bubble3D val="0"/>
            <c:spPr>
              <a:solidFill>
                <a:srgbClr val="FFFF00"/>
              </a:solidFill>
            </c:spPr>
          </c:dPt>
          <c:dLbls>
            <c:txPr>
              <a:bodyPr/>
              <a:lstStyle/>
              <a:p>
                <a:pPr>
                  <a:defRPr sz="1200" baseline="0">
                    <a:latin typeface="Arial" panose="020B0604020202020204" pitchFamily="34" charset="0"/>
                  </a:defRPr>
                </a:pPr>
                <a:endParaRPr lang="el-GR"/>
              </a:p>
            </c:txPr>
            <c:showLegendKey val="0"/>
            <c:showVal val="0"/>
            <c:showCatName val="0"/>
            <c:showSerName val="0"/>
            <c:showPercent val="1"/>
            <c:showBubbleSize val="0"/>
            <c:showLeaderLines val="1"/>
          </c:dLbls>
          <c:cat>
            <c:numRef>
              <c:f>Φύλλο7!$B$1:$F$1</c:f>
              <c:numCache>
                <c:formatCode>General</c:formatCode>
                <c:ptCount val="5"/>
                <c:pt idx="0">
                  <c:v>1</c:v>
                </c:pt>
                <c:pt idx="1">
                  <c:v>2</c:v>
                </c:pt>
                <c:pt idx="2">
                  <c:v>3</c:v>
                </c:pt>
                <c:pt idx="3">
                  <c:v>4</c:v>
                </c:pt>
                <c:pt idx="4">
                  <c:v>5</c:v>
                </c:pt>
              </c:numCache>
            </c:numRef>
          </c:cat>
          <c:val>
            <c:numRef>
              <c:f>Φύλλο7!$B$2:$F$2</c:f>
              <c:numCache>
                <c:formatCode>General</c:formatCode>
                <c:ptCount val="5"/>
                <c:pt idx="1">
                  <c:v>0</c:v>
                </c:pt>
                <c:pt idx="2">
                  <c:v>3</c:v>
                </c:pt>
                <c:pt idx="3">
                  <c:v>35</c:v>
                </c:pt>
                <c:pt idx="4">
                  <c:v>80</c:v>
                </c:pt>
              </c:numCache>
            </c:numRef>
          </c:val>
        </c:ser>
        <c:dLbls>
          <c:showLegendKey val="0"/>
          <c:showVal val="0"/>
          <c:showCatName val="0"/>
          <c:showSerName val="0"/>
          <c:showPercent val="0"/>
          <c:showBubbleSize val="0"/>
          <c:showLeaderLines val="1"/>
        </c:dLbls>
        <c:firstSliceAng val="0"/>
      </c:pieChart>
      <c:spPr>
        <a:noFill/>
        <a:ln w="25398">
          <a:noFill/>
        </a:ln>
      </c:spPr>
    </c:plotArea>
    <c:legend>
      <c:legendPos val="t"/>
      <c:layout>
        <c:manualLayout>
          <c:xMode val="edge"/>
          <c:yMode val="edge"/>
          <c:x val="0.55729055172731479"/>
          <c:y val="0.84905817088699531"/>
          <c:w val="0.40090805403251295"/>
          <c:h val="8.3717334246262709E-2"/>
        </c:manualLayout>
      </c:layout>
      <c:overlay val="0"/>
      <c:txPr>
        <a:bodyPr/>
        <a:lstStyle/>
        <a:p>
          <a:pPr>
            <a:defRPr sz="1400" baseline="0">
              <a:latin typeface="Arial" panose="020B0604020202020204" pitchFamily="34" charset="0"/>
            </a:defRPr>
          </a:pPr>
          <a:endParaRPr lang="el-GR"/>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00574286392726"/>
          <c:y val="9.9471465234368783E-2"/>
          <c:w val="0.48974307108858395"/>
          <c:h val="0.64350430208090981"/>
        </c:manualLayout>
      </c:layout>
      <c:pieChart>
        <c:varyColors val="1"/>
        <c:ser>
          <c:idx val="0"/>
          <c:order val="0"/>
          <c:tx>
            <c:strRef>
              <c:f>'[Γράφημα στο C  Διάφορα Practical Kaliakatsos.doc]Φύλλο12'!$A$2</c:f>
              <c:strCache>
                <c:ptCount val="1"/>
                <c:pt idx="0">
                  <c:v>Usefulness of student internships</c:v>
                </c:pt>
              </c:strCache>
            </c:strRef>
          </c:tx>
          <c:spPr>
            <a:solidFill>
              <a:srgbClr val="FFFF00"/>
            </a:solidFill>
          </c:spPr>
          <c:explosion val="11"/>
          <c:dPt>
            <c:idx val="0"/>
            <c:bubble3D val="0"/>
          </c:dPt>
          <c:dPt>
            <c:idx val="1"/>
            <c:bubble3D val="0"/>
            <c:spPr>
              <a:solidFill>
                <a:srgbClr val="C00000"/>
              </a:solidFill>
            </c:spPr>
          </c:dPt>
          <c:dPt>
            <c:idx val="2"/>
            <c:bubble3D val="0"/>
          </c:dPt>
          <c:dPt>
            <c:idx val="3"/>
            <c:bubble3D val="0"/>
            <c:spPr>
              <a:solidFill>
                <a:srgbClr val="00B0F0"/>
              </a:solidFill>
            </c:spPr>
          </c:dPt>
          <c:dPt>
            <c:idx val="4"/>
            <c:bubble3D val="0"/>
            <c:spPr>
              <a:solidFill>
                <a:srgbClr val="0DB311"/>
              </a:solidFill>
            </c:spPr>
          </c:dPt>
          <c:dLbls>
            <c:txPr>
              <a:bodyPr/>
              <a:lstStyle/>
              <a:p>
                <a:pPr>
                  <a:defRPr sz="1400" b="0" i="0" u="none" strike="noStrike" baseline="0">
                    <a:solidFill>
                      <a:srgbClr val="000000"/>
                    </a:solidFill>
                    <a:latin typeface="Arial" panose="020B0604020202020204" pitchFamily="34" charset="0"/>
                    <a:ea typeface="Calibri"/>
                    <a:cs typeface="Arial" panose="020B0604020202020204" pitchFamily="34" charset="0"/>
                  </a:defRPr>
                </a:pPr>
                <a:endParaRPr lang="el-GR"/>
              </a:p>
            </c:txPr>
            <c:showLegendKey val="0"/>
            <c:showVal val="0"/>
            <c:showCatName val="0"/>
            <c:showSerName val="0"/>
            <c:showPercent val="1"/>
            <c:showBubbleSize val="0"/>
            <c:showLeaderLines val="1"/>
          </c:dLbls>
          <c:cat>
            <c:numRef>
              <c:f>'[Γράφημα στο C  Διάφορα Practical Kaliakatsos.doc]Φύλλο12'!$B$1:$F$1</c:f>
              <c:numCache>
                <c:formatCode>General</c:formatCode>
                <c:ptCount val="5"/>
                <c:pt idx="0">
                  <c:v>1</c:v>
                </c:pt>
                <c:pt idx="1">
                  <c:v>2</c:v>
                </c:pt>
                <c:pt idx="2">
                  <c:v>3</c:v>
                </c:pt>
                <c:pt idx="3">
                  <c:v>4</c:v>
                </c:pt>
                <c:pt idx="4">
                  <c:v>5</c:v>
                </c:pt>
              </c:numCache>
            </c:numRef>
          </c:cat>
          <c:val>
            <c:numRef>
              <c:f>'[Γράφημα στο C  Διάφορα Practical Kaliakatsos.doc]Φύλλο12'!$B$2:$F$2</c:f>
              <c:numCache>
                <c:formatCode>General</c:formatCode>
                <c:ptCount val="5"/>
                <c:pt idx="1">
                  <c:v>1</c:v>
                </c:pt>
                <c:pt idx="2">
                  <c:v>7</c:v>
                </c:pt>
                <c:pt idx="3">
                  <c:v>25</c:v>
                </c:pt>
                <c:pt idx="4">
                  <c:v>46</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t"/>
      <c:legendEntry>
        <c:idx val="0"/>
        <c:delete val="1"/>
      </c:legendEntry>
      <c:layout>
        <c:manualLayout>
          <c:xMode val="edge"/>
          <c:yMode val="edge"/>
          <c:x val="0.33066549422438951"/>
          <c:y val="0.81481466132522917"/>
          <c:w val="0.32590804322048572"/>
          <c:h val="8.371736427683385E-2"/>
        </c:manualLayout>
      </c:layout>
      <c:overlay val="0"/>
      <c:txPr>
        <a:bodyPr/>
        <a:lstStyle/>
        <a:p>
          <a:pPr>
            <a:defRPr sz="1400" b="0" i="0" u="none" strike="noStrike" baseline="0">
              <a:solidFill>
                <a:srgbClr val="000000"/>
              </a:solidFill>
              <a:latin typeface="Arial" panose="020B0604020202020204" pitchFamily="34" charset="0"/>
              <a:ea typeface="Calibri"/>
              <a:cs typeface="Arial" panose="020B0604020202020204" pitchFamily="34" charset="0"/>
            </a:defRPr>
          </a:pPr>
          <a:endParaRPr lang="el-G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l-G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Φύλλο11!$A$8</c:f>
              <c:strCache>
                <c:ptCount val="1"/>
                <c:pt idx="0">
                  <c:v>Degree of HE’s correspondence to students’ needs</c:v>
                </c:pt>
              </c:strCache>
            </c:strRef>
          </c:tx>
          <c:spPr>
            <a:solidFill>
              <a:srgbClr val="002060"/>
            </a:solidFill>
          </c:spPr>
          <c:invertIfNegative val="0"/>
          <c:cat>
            <c:numRef>
              <c:f>Φύλλο11!$B$7:$F$7</c:f>
              <c:numCache>
                <c:formatCode>General</c:formatCode>
                <c:ptCount val="5"/>
                <c:pt idx="0">
                  <c:v>1</c:v>
                </c:pt>
                <c:pt idx="1">
                  <c:v>2</c:v>
                </c:pt>
                <c:pt idx="2">
                  <c:v>3</c:v>
                </c:pt>
                <c:pt idx="3">
                  <c:v>4</c:v>
                </c:pt>
                <c:pt idx="4">
                  <c:v>5</c:v>
                </c:pt>
              </c:numCache>
            </c:numRef>
          </c:cat>
          <c:val>
            <c:numRef>
              <c:f>Φύλλο11!$B$8:$F$8</c:f>
              <c:numCache>
                <c:formatCode>0%</c:formatCode>
                <c:ptCount val="5"/>
                <c:pt idx="0">
                  <c:v>0</c:v>
                </c:pt>
                <c:pt idx="1">
                  <c:v>0</c:v>
                </c:pt>
                <c:pt idx="2">
                  <c:v>1.2658227848101266E-2</c:v>
                </c:pt>
                <c:pt idx="3">
                  <c:v>0.22784810126582278</c:v>
                </c:pt>
                <c:pt idx="4">
                  <c:v>0.759493670886076</c:v>
                </c:pt>
              </c:numCache>
            </c:numRef>
          </c:val>
        </c:ser>
        <c:ser>
          <c:idx val="1"/>
          <c:order val="1"/>
          <c:tx>
            <c:strRef>
              <c:f>Φύλλο11!$A$9</c:f>
              <c:strCache>
                <c:ptCount val="1"/>
                <c:pt idx="0">
                  <c:v>Compliance between individual internships and the scope of DoEE/TEIoC</c:v>
                </c:pt>
              </c:strCache>
            </c:strRef>
          </c:tx>
          <c:spPr>
            <a:solidFill>
              <a:srgbClr val="C00000"/>
            </a:solidFill>
          </c:spPr>
          <c:invertIfNegative val="0"/>
          <c:cat>
            <c:numRef>
              <c:f>Φύλλο11!$B$7:$F$7</c:f>
              <c:numCache>
                <c:formatCode>General</c:formatCode>
                <c:ptCount val="5"/>
                <c:pt idx="0">
                  <c:v>1</c:v>
                </c:pt>
                <c:pt idx="1">
                  <c:v>2</c:v>
                </c:pt>
                <c:pt idx="2">
                  <c:v>3</c:v>
                </c:pt>
                <c:pt idx="3">
                  <c:v>4</c:v>
                </c:pt>
                <c:pt idx="4">
                  <c:v>5</c:v>
                </c:pt>
              </c:numCache>
            </c:numRef>
          </c:cat>
          <c:val>
            <c:numRef>
              <c:f>Φύλλο11!$B$9:$F$9</c:f>
              <c:numCache>
                <c:formatCode>0%</c:formatCode>
                <c:ptCount val="5"/>
                <c:pt idx="0">
                  <c:v>0</c:v>
                </c:pt>
                <c:pt idx="1">
                  <c:v>0</c:v>
                </c:pt>
                <c:pt idx="2">
                  <c:v>0.10126582278481013</c:v>
                </c:pt>
                <c:pt idx="3">
                  <c:v>0.31645569620253167</c:v>
                </c:pt>
                <c:pt idx="4">
                  <c:v>0.58227848101265822</c:v>
                </c:pt>
              </c:numCache>
            </c:numRef>
          </c:val>
        </c:ser>
        <c:ser>
          <c:idx val="2"/>
          <c:order val="2"/>
          <c:tx>
            <c:strRef>
              <c:f>Φύλλο11!$A$10</c:f>
              <c:strCache>
                <c:ptCount val="1"/>
                <c:pt idx="0">
                  <c:v>Continuation of the internship collaboration between DoEE/TEIoC-HE </c:v>
                </c:pt>
              </c:strCache>
            </c:strRef>
          </c:tx>
          <c:spPr>
            <a:solidFill>
              <a:srgbClr val="0DB311"/>
            </a:solidFill>
          </c:spPr>
          <c:invertIfNegative val="0"/>
          <c:cat>
            <c:numRef>
              <c:f>Φύλλο11!$B$7:$F$7</c:f>
              <c:numCache>
                <c:formatCode>General</c:formatCode>
                <c:ptCount val="5"/>
                <c:pt idx="0">
                  <c:v>1</c:v>
                </c:pt>
                <c:pt idx="1">
                  <c:v>2</c:v>
                </c:pt>
                <c:pt idx="2">
                  <c:v>3</c:v>
                </c:pt>
                <c:pt idx="3">
                  <c:v>4</c:v>
                </c:pt>
                <c:pt idx="4">
                  <c:v>5</c:v>
                </c:pt>
              </c:numCache>
            </c:numRef>
          </c:cat>
          <c:val>
            <c:numRef>
              <c:f>Φύλλο11!$B$10:$F$10</c:f>
              <c:numCache>
                <c:formatCode>0%</c:formatCode>
                <c:ptCount val="5"/>
                <c:pt idx="0">
                  <c:v>0</c:v>
                </c:pt>
                <c:pt idx="1">
                  <c:v>0</c:v>
                </c:pt>
                <c:pt idx="2">
                  <c:v>3.7974683544303799E-2</c:v>
                </c:pt>
                <c:pt idx="3">
                  <c:v>0.25316455696202533</c:v>
                </c:pt>
                <c:pt idx="4">
                  <c:v>0.70886075949367089</c:v>
                </c:pt>
              </c:numCache>
            </c:numRef>
          </c:val>
        </c:ser>
        <c:dLbls>
          <c:showLegendKey val="0"/>
          <c:showVal val="0"/>
          <c:showCatName val="0"/>
          <c:showSerName val="0"/>
          <c:showPercent val="0"/>
          <c:showBubbleSize val="0"/>
        </c:dLbls>
        <c:gapWidth val="150"/>
        <c:axId val="126692736"/>
        <c:axId val="126727296"/>
      </c:barChart>
      <c:catAx>
        <c:axId val="126692736"/>
        <c:scaling>
          <c:orientation val="minMax"/>
        </c:scaling>
        <c:delete val="0"/>
        <c:axPos val="b"/>
        <c:numFmt formatCode="General" sourceLinked="1"/>
        <c:majorTickMark val="out"/>
        <c:minorTickMark val="none"/>
        <c:tickLblPos val="nextTo"/>
        <c:txPr>
          <a:bodyPr rot="0" vert="horz"/>
          <a:lstStyle/>
          <a:p>
            <a:pPr>
              <a:defRPr/>
            </a:pPr>
            <a:endParaRPr lang="el-GR"/>
          </a:p>
        </c:txPr>
        <c:crossAx val="126727296"/>
        <c:crosses val="autoZero"/>
        <c:auto val="1"/>
        <c:lblAlgn val="ctr"/>
        <c:lblOffset val="100"/>
        <c:noMultiLvlLbl val="0"/>
      </c:catAx>
      <c:valAx>
        <c:axId val="126727296"/>
        <c:scaling>
          <c:orientation val="minMax"/>
        </c:scaling>
        <c:delete val="0"/>
        <c:axPos val="l"/>
        <c:majorGridlines/>
        <c:numFmt formatCode="0%" sourceLinked="1"/>
        <c:majorTickMark val="out"/>
        <c:minorTickMark val="none"/>
        <c:tickLblPos val="nextTo"/>
        <c:txPr>
          <a:bodyPr rot="0" vert="horz"/>
          <a:lstStyle/>
          <a:p>
            <a:pPr>
              <a:defRPr/>
            </a:pPr>
            <a:endParaRPr lang="el-GR"/>
          </a:p>
        </c:txPr>
        <c:crossAx val="126692736"/>
        <c:crosses val="autoZero"/>
        <c:crossBetween val="between"/>
      </c:valAx>
    </c:plotArea>
    <c:legend>
      <c:legendPos val="r"/>
      <c:layout>
        <c:manualLayout>
          <c:xMode val="edge"/>
          <c:yMode val="edge"/>
          <c:x val="0.70148427385619283"/>
          <c:y val="6.5785063429863719E-2"/>
          <c:w val="0.26819514401430888"/>
          <c:h val="0.85993622697989192"/>
        </c:manualLayout>
      </c:layout>
      <c:overlay val="0"/>
    </c:legend>
    <c:plotVisOnly val="1"/>
    <c:dispBlanksAs val="gap"/>
    <c:showDLblsOverMax val="0"/>
  </c:chart>
  <c:txPr>
    <a:bodyPr/>
    <a:lstStyle/>
    <a:p>
      <a:pPr>
        <a:defRPr sz="1200" b="0" i="0" u="none" strike="noStrike" baseline="0">
          <a:solidFill>
            <a:srgbClr val="000000"/>
          </a:solidFill>
          <a:latin typeface="Arial" panose="020B0604020202020204" pitchFamily="34" charset="0"/>
          <a:ea typeface="Calibri"/>
          <a:cs typeface="Calibri"/>
        </a:defRPr>
      </a:pPr>
      <a:endParaRPr lang="el-GR"/>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51D9E13-61DB-4AFB-BF08-36287ECFAC94}" type="datetimeFigureOut">
              <a:rPr lang="el-GR" smtClean="0"/>
              <a:t>21/9/2014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F375CE8-4F2F-4BB7-994F-8B7A399A1CF7}" type="slidenum">
              <a:rPr lang="el-GR" smtClean="0"/>
              <a:t>‹#›</a:t>
            </a:fld>
            <a:endParaRPr lang="el-GR"/>
          </a:p>
        </p:txBody>
      </p:sp>
    </p:spTree>
    <p:extLst>
      <p:ext uri="{BB962C8B-B14F-4D97-AF65-F5344CB8AC3E}">
        <p14:creationId xmlns:p14="http://schemas.microsoft.com/office/powerpoint/2010/main" val="355059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51D9E13-61DB-4AFB-BF08-36287ECFAC94}" type="datetimeFigureOut">
              <a:rPr lang="el-GR" smtClean="0"/>
              <a:t>21/9/2014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F375CE8-4F2F-4BB7-994F-8B7A399A1CF7}" type="slidenum">
              <a:rPr lang="el-GR" smtClean="0"/>
              <a:t>‹#›</a:t>
            </a:fld>
            <a:endParaRPr lang="el-GR"/>
          </a:p>
        </p:txBody>
      </p:sp>
    </p:spTree>
    <p:extLst>
      <p:ext uri="{BB962C8B-B14F-4D97-AF65-F5344CB8AC3E}">
        <p14:creationId xmlns:p14="http://schemas.microsoft.com/office/powerpoint/2010/main" val="197425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51D9E13-61DB-4AFB-BF08-36287ECFAC94}" type="datetimeFigureOut">
              <a:rPr lang="el-GR" smtClean="0"/>
              <a:t>21/9/2014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F375CE8-4F2F-4BB7-994F-8B7A399A1CF7}" type="slidenum">
              <a:rPr lang="el-GR" smtClean="0"/>
              <a:t>‹#›</a:t>
            </a:fld>
            <a:endParaRPr lang="el-GR"/>
          </a:p>
        </p:txBody>
      </p:sp>
    </p:spTree>
    <p:extLst>
      <p:ext uri="{BB962C8B-B14F-4D97-AF65-F5344CB8AC3E}">
        <p14:creationId xmlns:p14="http://schemas.microsoft.com/office/powerpoint/2010/main" val="61045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51D9E13-61DB-4AFB-BF08-36287ECFAC94}" type="datetimeFigureOut">
              <a:rPr lang="el-GR" smtClean="0"/>
              <a:t>21/9/2014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F375CE8-4F2F-4BB7-994F-8B7A399A1CF7}" type="slidenum">
              <a:rPr lang="el-GR" smtClean="0"/>
              <a:t>‹#›</a:t>
            </a:fld>
            <a:endParaRPr lang="el-GR"/>
          </a:p>
        </p:txBody>
      </p:sp>
    </p:spTree>
    <p:extLst>
      <p:ext uri="{BB962C8B-B14F-4D97-AF65-F5344CB8AC3E}">
        <p14:creationId xmlns:p14="http://schemas.microsoft.com/office/powerpoint/2010/main" val="367710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51D9E13-61DB-4AFB-BF08-36287ECFAC94}" type="datetimeFigureOut">
              <a:rPr lang="el-GR" smtClean="0"/>
              <a:t>21/9/2014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F375CE8-4F2F-4BB7-994F-8B7A399A1CF7}" type="slidenum">
              <a:rPr lang="el-GR" smtClean="0"/>
              <a:t>‹#›</a:t>
            </a:fld>
            <a:endParaRPr lang="el-GR"/>
          </a:p>
        </p:txBody>
      </p:sp>
    </p:spTree>
    <p:extLst>
      <p:ext uri="{BB962C8B-B14F-4D97-AF65-F5344CB8AC3E}">
        <p14:creationId xmlns:p14="http://schemas.microsoft.com/office/powerpoint/2010/main" val="184551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51D9E13-61DB-4AFB-BF08-36287ECFAC94}" type="datetimeFigureOut">
              <a:rPr lang="el-GR" smtClean="0"/>
              <a:t>21/9/2014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F375CE8-4F2F-4BB7-994F-8B7A399A1CF7}" type="slidenum">
              <a:rPr lang="el-GR" smtClean="0"/>
              <a:t>‹#›</a:t>
            </a:fld>
            <a:endParaRPr lang="el-GR"/>
          </a:p>
        </p:txBody>
      </p:sp>
    </p:spTree>
    <p:extLst>
      <p:ext uri="{BB962C8B-B14F-4D97-AF65-F5344CB8AC3E}">
        <p14:creationId xmlns:p14="http://schemas.microsoft.com/office/powerpoint/2010/main" val="219232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51D9E13-61DB-4AFB-BF08-36287ECFAC94}" type="datetimeFigureOut">
              <a:rPr lang="el-GR" smtClean="0"/>
              <a:t>21/9/2014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F375CE8-4F2F-4BB7-994F-8B7A399A1CF7}" type="slidenum">
              <a:rPr lang="el-GR" smtClean="0"/>
              <a:t>‹#›</a:t>
            </a:fld>
            <a:endParaRPr lang="el-GR"/>
          </a:p>
        </p:txBody>
      </p:sp>
    </p:spTree>
    <p:extLst>
      <p:ext uri="{BB962C8B-B14F-4D97-AF65-F5344CB8AC3E}">
        <p14:creationId xmlns:p14="http://schemas.microsoft.com/office/powerpoint/2010/main" val="109713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51D9E13-61DB-4AFB-BF08-36287ECFAC94}" type="datetimeFigureOut">
              <a:rPr lang="el-GR" smtClean="0"/>
              <a:t>21/9/2014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F375CE8-4F2F-4BB7-994F-8B7A399A1CF7}" type="slidenum">
              <a:rPr lang="el-GR" smtClean="0"/>
              <a:t>‹#›</a:t>
            </a:fld>
            <a:endParaRPr lang="el-GR"/>
          </a:p>
        </p:txBody>
      </p:sp>
    </p:spTree>
    <p:extLst>
      <p:ext uri="{BB962C8B-B14F-4D97-AF65-F5344CB8AC3E}">
        <p14:creationId xmlns:p14="http://schemas.microsoft.com/office/powerpoint/2010/main" val="241512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51D9E13-61DB-4AFB-BF08-36287ECFAC94}" type="datetimeFigureOut">
              <a:rPr lang="el-GR" smtClean="0"/>
              <a:t>21/9/2014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F375CE8-4F2F-4BB7-994F-8B7A399A1CF7}" type="slidenum">
              <a:rPr lang="el-GR" smtClean="0"/>
              <a:t>‹#›</a:t>
            </a:fld>
            <a:endParaRPr lang="el-GR"/>
          </a:p>
        </p:txBody>
      </p:sp>
    </p:spTree>
    <p:extLst>
      <p:ext uri="{BB962C8B-B14F-4D97-AF65-F5344CB8AC3E}">
        <p14:creationId xmlns:p14="http://schemas.microsoft.com/office/powerpoint/2010/main" val="25478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51D9E13-61DB-4AFB-BF08-36287ECFAC94}" type="datetimeFigureOut">
              <a:rPr lang="el-GR" smtClean="0"/>
              <a:t>21/9/2014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F375CE8-4F2F-4BB7-994F-8B7A399A1CF7}" type="slidenum">
              <a:rPr lang="el-GR" smtClean="0"/>
              <a:t>‹#›</a:t>
            </a:fld>
            <a:endParaRPr lang="el-GR"/>
          </a:p>
        </p:txBody>
      </p:sp>
    </p:spTree>
    <p:extLst>
      <p:ext uri="{BB962C8B-B14F-4D97-AF65-F5344CB8AC3E}">
        <p14:creationId xmlns:p14="http://schemas.microsoft.com/office/powerpoint/2010/main" val="216001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51D9E13-61DB-4AFB-BF08-36287ECFAC94}" type="datetimeFigureOut">
              <a:rPr lang="el-GR" smtClean="0"/>
              <a:t>21/9/2014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F375CE8-4F2F-4BB7-994F-8B7A399A1CF7}" type="slidenum">
              <a:rPr lang="el-GR" smtClean="0"/>
              <a:t>‹#›</a:t>
            </a:fld>
            <a:endParaRPr lang="el-GR"/>
          </a:p>
        </p:txBody>
      </p:sp>
    </p:spTree>
    <p:extLst>
      <p:ext uri="{BB962C8B-B14F-4D97-AF65-F5344CB8AC3E}">
        <p14:creationId xmlns:p14="http://schemas.microsoft.com/office/powerpoint/2010/main" val="39581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D9E13-61DB-4AFB-BF08-36287ECFAC94}" type="datetimeFigureOut">
              <a:rPr lang="el-GR" smtClean="0"/>
              <a:t>21/9/2014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75CE8-4F2F-4BB7-994F-8B7A399A1CF7}" type="slidenum">
              <a:rPr lang="el-GR" smtClean="0"/>
              <a:t>‹#›</a:t>
            </a:fld>
            <a:endParaRPr lang="el-GR"/>
          </a:p>
        </p:txBody>
      </p:sp>
    </p:spTree>
    <p:extLst>
      <p:ext uri="{BB962C8B-B14F-4D97-AF65-F5344CB8AC3E}">
        <p14:creationId xmlns:p14="http://schemas.microsoft.com/office/powerpoint/2010/main" val="2869417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eicrete.gr/"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giankal@staff.teicrete.gr"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manpowergroup.com/wps/wcm/connect"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755576" y="1412776"/>
            <a:ext cx="7488832" cy="954107"/>
          </a:xfrm>
          <a:prstGeom prst="rect">
            <a:avLst/>
          </a:prstGeom>
        </p:spPr>
        <p:txBody>
          <a:bodyPr wrap="square">
            <a:spAutoFit/>
          </a:bodyPr>
          <a:lstStyle/>
          <a:p>
            <a:pPr algn="ct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UALITY IN HIGHER EDUCATION </a:t>
            </a:r>
            <a:endPar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BENEFITS FROM THE INTERNSHIPS </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2864385" y="3429000"/>
            <a:ext cx="2952328"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TEI of CRETE, GREECE</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755576" y="2564904"/>
            <a:ext cx="7632848"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 </a:t>
            </a:r>
            <a:r>
              <a:rPr lang="en-US"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Liodakis</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K. </a:t>
            </a:r>
            <a:r>
              <a:rPr lang="en-US"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Loulakakis</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I.O. Vardiambasis, I.A. Kaliakatsos</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1547664" y="4077072"/>
            <a:ext cx="5400600" cy="646331"/>
          </a:xfrm>
          <a:prstGeom prst="rect">
            <a:avLst/>
          </a:prstGeom>
          <a:noFill/>
        </p:spPr>
        <p:txBody>
          <a:bodyPr wrap="square" rtlCol="0">
            <a:spAutoFit/>
          </a:bodyPr>
          <a:lstStyle/>
          <a:p>
            <a:r>
              <a:rPr lang="en-US" dirty="0" smtClean="0"/>
              <a:t>URL:           </a:t>
            </a:r>
            <a:r>
              <a:rPr lang="en-US" dirty="0" smtClean="0">
                <a:hlinkClick r:id="rId3"/>
              </a:rPr>
              <a:t>http://www.teicrete.gr</a:t>
            </a:r>
            <a:endParaRPr lang="en-US" dirty="0" smtClean="0"/>
          </a:p>
          <a:p>
            <a:r>
              <a:rPr lang="en-US" dirty="0" smtClean="0"/>
              <a:t>E-mail:       </a:t>
            </a:r>
            <a:r>
              <a:rPr lang="en-US" dirty="0" smtClean="0">
                <a:hlinkClick r:id="rId4"/>
              </a:rPr>
              <a:t>giankal@staff.teicrete.gr</a:t>
            </a:r>
            <a:r>
              <a:rPr lang="en-US" dirty="0" smtClean="0"/>
              <a:t> </a:t>
            </a:r>
            <a:endParaRPr lang="en-US" dirty="0"/>
          </a:p>
        </p:txBody>
      </p:sp>
    </p:spTree>
    <p:extLst>
      <p:ext uri="{BB962C8B-B14F-4D97-AF65-F5344CB8AC3E}">
        <p14:creationId xmlns:p14="http://schemas.microsoft.com/office/powerpoint/2010/main" val="123329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Γράφημα 3"/>
          <p:cNvGraphicFramePr>
            <a:graphicFrameLocks/>
          </p:cNvGraphicFramePr>
          <p:nvPr>
            <p:extLst>
              <p:ext uri="{D42A27DB-BD31-4B8C-83A1-F6EECF244321}">
                <p14:modId xmlns:p14="http://schemas.microsoft.com/office/powerpoint/2010/main" val="2900248764"/>
              </p:ext>
            </p:extLst>
          </p:nvPr>
        </p:nvGraphicFramePr>
        <p:xfrm>
          <a:off x="611560" y="1340768"/>
          <a:ext cx="7344816" cy="4608511"/>
        </p:xfrm>
        <a:graphic>
          <a:graphicData uri="http://schemas.openxmlformats.org/drawingml/2006/chart">
            <c:chart xmlns:c="http://schemas.openxmlformats.org/drawingml/2006/chart" xmlns:r="http://schemas.openxmlformats.org/officeDocument/2006/relationships" r:id="rId3"/>
          </a:graphicData>
        </a:graphic>
      </p:graphicFrame>
      <p:sp>
        <p:nvSpPr>
          <p:cNvPr id="3" name="Ορθογώνιο 2"/>
          <p:cNvSpPr/>
          <p:nvPr/>
        </p:nvSpPr>
        <p:spPr>
          <a:xfrm>
            <a:off x="492335" y="260648"/>
            <a:ext cx="8208912" cy="1200329"/>
          </a:xfrm>
          <a:prstGeom prst="rect">
            <a:avLst/>
          </a:prstGeom>
        </p:spPr>
        <p:txBody>
          <a:bodyPr wrap="square">
            <a:spAutoFit/>
          </a:bodyPr>
          <a:lstStyle/>
          <a:p>
            <a:pPr algn="just"/>
            <a:r>
              <a:rPr lang="en-GB" sz="2400" dirty="0">
                <a:latin typeface="Arial" panose="020B0604020202020204" pitchFamily="34" charset="0"/>
                <a:cs typeface="Arial" panose="020B0604020202020204" pitchFamily="34" charset="0"/>
              </a:rPr>
              <a:t>Efficiency of students' prior </a:t>
            </a:r>
            <a:r>
              <a:rPr lang="en-GB" sz="2400" dirty="0" smtClean="0">
                <a:latin typeface="Arial" panose="020B0604020202020204" pitchFamily="34" charset="0"/>
                <a:cs typeface="Arial" panose="020B0604020202020204" pitchFamily="34" charset="0"/>
              </a:rPr>
              <a:t>theoretical </a:t>
            </a:r>
            <a:r>
              <a:rPr lang="en-GB" sz="2400" dirty="0">
                <a:latin typeface="Arial" panose="020B0604020202020204" pitchFamily="34" charset="0"/>
                <a:cs typeface="Arial" panose="020B0604020202020204" pitchFamily="34" charset="0"/>
              </a:rPr>
              <a:t>skills according the academic supervisor, the student and the enterprise’s supervisor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542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Γράφημα 4"/>
          <p:cNvGraphicFramePr>
            <a:graphicFrameLocks/>
          </p:cNvGraphicFramePr>
          <p:nvPr>
            <p:extLst>
              <p:ext uri="{D42A27DB-BD31-4B8C-83A1-F6EECF244321}">
                <p14:modId xmlns:p14="http://schemas.microsoft.com/office/powerpoint/2010/main" val="3169694724"/>
              </p:ext>
            </p:extLst>
          </p:nvPr>
        </p:nvGraphicFramePr>
        <p:xfrm>
          <a:off x="611560" y="1412776"/>
          <a:ext cx="7776863" cy="3387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995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Αντικείμενο 3"/>
          <p:cNvGraphicFramePr>
            <a:graphicFrameLocks/>
          </p:cNvGraphicFramePr>
          <p:nvPr>
            <p:extLst>
              <p:ext uri="{D42A27DB-BD31-4B8C-83A1-F6EECF244321}">
                <p14:modId xmlns:p14="http://schemas.microsoft.com/office/powerpoint/2010/main" val="4179777304"/>
              </p:ext>
            </p:extLst>
          </p:nvPr>
        </p:nvGraphicFramePr>
        <p:xfrm>
          <a:off x="1691680" y="1484784"/>
          <a:ext cx="5904656"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Ορθογώνιο 6"/>
          <p:cNvSpPr/>
          <p:nvPr/>
        </p:nvSpPr>
        <p:spPr>
          <a:xfrm>
            <a:off x="467544" y="476672"/>
            <a:ext cx="8280920" cy="461665"/>
          </a:xfrm>
          <a:prstGeom prst="rect">
            <a:avLst/>
          </a:prstGeom>
        </p:spPr>
        <p:txBody>
          <a:bodyPr wrap="square">
            <a:spAutoFit/>
          </a:bodyPr>
          <a:lstStyle/>
          <a:p>
            <a:pPr algn="ctr"/>
            <a:r>
              <a:rPr lang="en-GB" sz="2400" dirty="0">
                <a:latin typeface="Arial" panose="020B0604020202020204" pitchFamily="34" charset="0"/>
                <a:cs typeface="Arial" panose="020B0604020202020204" pitchFamily="34" charset="0"/>
              </a:rPr>
              <a:t>Students' adaptability to the workplace environment</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203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0745" y="764704"/>
            <a:ext cx="8280920" cy="3416320"/>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According to the “2014 Talent Shortage Survey” by Manpower Group across 42 countries, 42% of 750 surveyed employers in Greece reported they are experiencing difficulty filling jobs due to lack of available talent. </a:t>
            </a:r>
            <a:endParaRPr lang="en-GB" sz="2400" dirty="0" smtClean="0">
              <a:latin typeface="Arial" panose="020B0604020202020204" pitchFamily="34" charset="0"/>
              <a:cs typeface="Arial" panose="020B0604020202020204" pitchFamily="34" charset="0"/>
            </a:endParaRPr>
          </a:p>
          <a:p>
            <a:pPr algn="just"/>
            <a:endParaRPr lang="en-GB" sz="2400" dirty="0">
              <a:latin typeface="Arial" panose="020B0604020202020204" pitchFamily="34" charset="0"/>
              <a:cs typeface="Arial" panose="020B0604020202020204" pitchFamily="34" charset="0"/>
            </a:endParaRPr>
          </a:p>
          <a:p>
            <a:pPr algn="just"/>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largest proportion (42%) cited a general lack of experience, followed by a lack of hard skills (29%), soft skills (19%), and unavailability of applicants (18%).</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542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206" y="1340768"/>
            <a:ext cx="6235998" cy="402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611560" y="548680"/>
            <a:ext cx="8136904" cy="461665"/>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Net </a:t>
            </a:r>
            <a:r>
              <a:rPr lang="en-US" sz="2400" b="1" dirty="0">
                <a:latin typeface="Arial" panose="020B0604020202020204" pitchFamily="34" charset="0"/>
                <a:cs typeface="Arial" panose="020B0604020202020204" pitchFamily="34" charset="0"/>
              </a:rPr>
              <a:t>Employment Outlook Evolution in Greece </a:t>
            </a:r>
            <a:endParaRPr lang="en-US" sz="2400" dirty="0">
              <a:latin typeface="Arial" panose="020B0604020202020204" pitchFamily="34" charset="0"/>
              <a:cs typeface="Arial" panose="020B0604020202020204" pitchFamily="34" charset="0"/>
            </a:endParaRPr>
          </a:p>
        </p:txBody>
      </p:sp>
      <p:sp>
        <p:nvSpPr>
          <p:cNvPr id="4" name="Ορθογώνιο 3"/>
          <p:cNvSpPr/>
          <p:nvPr/>
        </p:nvSpPr>
        <p:spPr>
          <a:xfrm>
            <a:off x="611560" y="5577093"/>
            <a:ext cx="7776864" cy="369332"/>
          </a:xfrm>
          <a:prstGeom prst="rect">
            <a:avLst/>
          </a:prstGeom>
        </p:spPr>
        <p:txBody>
          <a:bodyPr wrap="square">
            <a:spAutoFit/>
          </a:bodyPr>
          <a:lstStyle/>
          <a:p>
            <a:pPr algn="ctr"/>
            <a:r>
              <a:rPr lang="en-US" dirty="0" smtClean="0"/>
              <a:t>From:  </a:t>
            </a:r>
            <a:r>
              <a:rPr lang="en-US" dirty="0" smtClean="0">
                <a:hlinkClick r:id="rId4"/>
              </a:rPr>
              <a:t>http</a:t>
            </a:r>
            <a:r>
              <a:rPr lang="en-US" dirty="0">
                <a:hlinkClick r:id="rId4"/>
              </a:rPr>
              <a:t>://</a:t>
            </a:r>
            <a:r>
              <a:rPr lang="en-US" dirty="0" smtClean="0">
                <a:hlinkClick r:id="rId4"/>
              </a:rPr>
              <a:t>www.manpowergroup.com/wps/wcm/connect</a:t>
            </a:r>
            <a:r>
              <a:rPr lang="en-US" dirty="0" smtClean="0"/>
              <a:t> </a:t>
            </a:r>
            <a:endParaRPr lang="en-US" dirty="0"/>
          </a:p>
        </p:txBody>
      </p:sp>
    </p:spTree>
    <p:extLst>
      <p:ext uri="{BB962C8B-B14F-4D97-AF65-F5344CB8AC3E}">
        <p14:creationId xmlns:p14="http://schemas.microsoft.com/office/powerpoint/2010/main" val="1614760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Γράφημα 2"/>
          <p:cNvGraphicFramePr>
            <a:graphicFrameLocks noGrp="1"/>
          </p:cNvGraphicFramePr>
          <p:nvPr>
            <p:extLst>
              <p:ext uri="{D42A27DB-BD31-4B8C-83A1-F6EECF244321}">
                <p14:modId xmlns:p14="http://schemas.microsoft.com/office/powerpoint/2010/main" val="3411168652"/>
              </p:ext>
            </p:extLst>
          </p:nvPr>
        </p:nvGraphicFramePr>
        <p:xfrm>
          <a:off x="1547664" y="1556792"/>
          <a:ext cx="5548833"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67544" y="476672"/>
            <a:ext cx="828092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Usefulness of student </a:t>
            </a:r>
            <a:r>
              <a:rPr lang="en-US" sz="2400" b="1" dirty="0" smtClean="0">
                <a:latin typeface="Arial" panose="020B0604020202020204" pitchFamily="34" charset="0"/>
                <a:cs typeface="Arial" panose="020B0604020202020204" pitchFamily="34" charset="0"/>
              </a:rPr>
              <a:t>internships according to enterprise’s opinion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693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399907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790143" y="980728"/>
            <a:ext cx="3816424"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Similar questionnaires are given to be fulfilled from the supervisors.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321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430745" y="980728"/>
            <a:ext cx="8280920" cy="3785652"/>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It’s a need for engineering </a:t>
            </a:r>
            <a:r>
              <a:rPr lang="en-GB" sz="2400" dirty="0">
                <a:latin typeface="Arial" panose="020B0604020202020204" pitchFamily="34" charset="0"/>
                <a:cs typeface="Arial" panose="020B0604020202020204" pitchFamily="34" charset="0"/>
              </a:rPr>
              <a:t>education </a:t>
            </a:r>
            <a:r>
              <a:rPr lang="en-GB" sz="2400" dirty="0" smtClean="0">
                <a:latin typeface="Arial" panose="020B0604020202020204" pitchFamily="34" charset="0"/>
                <a:cs typeface="Arial" panose="020B0604020202020204" pitchFamily="34" charset="0"/>
              </a:rPr>
              <a:t>to redesign the </a:t>
            </a:r>
            <a:r>
              <a:rPr lang="en-GB" sz="2400" dirty="0">
                <a:latin typeface="Arial" panose="020B0604020202020204" pitchFamily="34" charset="0"/>
                <a:cs typeface="Arial" panose="020B0604020202020204" pitchFamily="34" charset="0"/>
              </a:rPr>
              <a:t>curricula </a:t>
            </a:r>
            <a:r>
              <a:rPr lang="en-GB" sz="2400" dirty="0" smtClean="0">
                <a:latin typeface="Arial" panose="020B0604020202020204" pitchFamily="34" charset="0"/>
                <a:cs typeface="Arial" panose="020B0604020202020204" pitchFamily="34" charset="0"/>
              </a:rPr>
              <a:t>because the last decade there is a major shift of demand of  qualified engineers in new technologies</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Along </a:t>
            </a:r>
            <a:r>
              <a:rPr lang="en-GB" sz="2400" dirty="0">
                <a:latin typeface="Arial" panose="020B0604020202020204" pitchFamily="34" charset="0"/>
                <a:cs typeface="Arial" panose="020B0604020202020204" pitchFamily="34" charset="0"/>
              </a:rPr>
              <a:t>the on-campus approaches followed by HEIs (capstone design courses, first-year or cornerstone engineering design courses, incorporation of engineering design issues in the </a:t>
            </a:r>
            <a:r>
              <a:rPr lang="en-GB" sz="2400" dirty="0" err="1">
                <a:latin typeface="Arial" panose="020B0604020202020204" pitchFamily="34" charset="0"/>
                <a:cs typeface="Arial" panose="020B0604020202020204" pitchFamily="34" charset="0"/>
              </a:rPr>
              <a:t>somophore</a:t>
            </a:r>
            <a:r>
              <a:rPr lang="en-GB" sz="2400" dirty="0">
                <a:latin typeface="Arial" panose="020B0604020202020204" pitchFamily="34" charset="0"/>
                <a:cs typeface="Arial" panose="020B0604020202020204" pitchFamily="34" charset="0"/>
              </a:rPr>
              <a:t> and junior years), it is evident that the off-campus WPL of students during the internship period presents an additional tool.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995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430745" y="797511"/>
            <a:ext cx="8280920" cy="3416320"/>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Students</a:t>
            </a:r>
            <a:r>
              <a:rPr lang="en-GB" sz="2400" dirty="0">
                <a:latin typeface="Arial" panose="020B0604020202020204" pitchFamily="34" charset="0"/>
                <a:cs typeface="Arial" panose="020B0604020202020204" pitchFamily="34" charset="0"/>
              </a:rPr>
              <a:t>’ internships may definitely be regarded as a means of quality enhancement for both HEIs and individual academics.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Thus</a:t>
            </a:r>
            <a:r>
              <a:rPr lang="en-GB" sz="2400" dirty="0">
                <a:latin typeface="Arial" panose="020B0604020202020204" pitchFamily="34" charset="0"/>
                <a:cs typeface="Arial" panose="020B0604020202020204" pitchFamily="34" charset="0"/>
              </a:rPr>
              <a:t>, potential benefits of internships include useful feedback for curriculum design and modifications, the enrichment of on-campus learning with trustworthy real life examples, as well as the establishment of closer links for research and development purposes.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203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Αντικείμενο 3"/>
          <p:cNvGraphicFramePr>
            <a:graphicFrameLocks/>
          </p:cNvGraphicFramePr>
          <p:nvPr>
            <p:extLst>
              <p:ext uri="{D42A27DB-BD31-4B8C-83A1-F6EECF244321}">
                <p14:modId xmlns:p14="http://schemas.microsoft.com/office/powerpoint/2010/main" val="705427808"/>
              </p:ext>
            </p:extLst>
          </p:nvPr>
        </p:nvGraphicFramePr>
        <p:xfrm>
          <a:off x="1042813" y="1484784"/>
          <a:ext cx="7056784"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467544" y="404664"/>
            <a:ext cx="8280920"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Perception of the academic supervisors about the HE’s suitability, correspondence and compliance</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693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466455" y="1069285"/>
            <a:ext cx="8208912" cy="830997"/>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In this work we examine how the quality of education is enhanced and affected by the students’ internships. </a:t>
            </a:r>
          </a:p>
        </p:txBody>
      </p:sp>
      <p:sp>
        <p:nvSpPr>
          <p:cNvPr id="4" name="TextBox 3"/>
          <p:cNvSpPr txBox="1"/>
          <p:nvPr/>
        </p:nvSpPr>
        <p:spPr>
          <a:xfrm>
            <a:off x="467019" y="2132856"/>
            <a:ext cx="8208912" cy="1569660"/>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As a first approach to this, we </a:t>
            </a:r>
            <a:r>
              <a:rPr lang="en-US" sz="2400" dirty="0">
                <a:latin typeface="Arial" panose="020B0604020202020204" pitchFamily="34" charset="0"/>
                <a:cs typeface="Arial" panose="020B0604020202020204" pitchFamily="34" charset="0"/>
              </a:rPr>
              <a:t>exploit survey data in the form of quality performance </a:t>
            </a:r>
            <a:r>
              <a:rPr lang="en-US" sz="2400" dirty="0" smtClean="0">
                <a:latin typeface="Arial" panose="020B0604020202020204" pitchFamily="34" charset="0"/>
                <a:cs typeface="Arial" panose="020B0604020202020204" pitchFamily="34" charset="0"/>
              </a:rPr>
              <a:t>indicators, </a:t>
            </a:r>
            <a:r>
              <a:rPr lang="en-US" sz="2400" dirty="0">
                <a:latin typeface="Arial" panose="020B0604020202020204" pitchFamily="34" charset="0"/>
                <a:cs typeface="Arial" panose="020B0604020202020204" pitchFamily="34" charset="0"/>
              </a:rPr>
              <a:t>concerning the off-campus </a:t>
            </a:r>
            <a:r>
              <a:rPr lang="en-US" sz="2400" dirty="0" smtClean="0">
                <a:latin typeface="Arial" panose="020B0604020202020204" pitchFamily="34" charset="0"/>
                <a:cs typeface="Arial" panose="020B0604020202020204" pitchFamily="34" charset="0"/>
              </a:rPr>
              <a:t>practical training period of </a:t>
            </a:r>
            <a:r>
              <a:rPr lang="en-US" sz="2400" dirty="0">
                <a:latin typeface="Arial" panose="020B0604020202020204" pitchFamily="34" charset="0"/>
                <a:cs typeface="Arial" panose="020B0604020202020204" pitchFamily="34" charset="0"/>
              </a:rPr>
              <a:t>electronic engineering </a:t>
            </a:r>
            <a:r>
              <a:rPr lang="en-US" sz="2400" dirty="0" smtClean="0">
                <a:latin typeface="Arial" panose="020B0604020202020204" pitchFamily="34" charset="0"/>
                <a:cs typeface="Arial" panose="020B0604020202020204" pitchFamily="34" charset="0"/>
              </a:rPr>
              <a:t>students of TEI of Crete</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480113" y="3933056"/>
            <a:ext cx="8208912" cy="1200329"/>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The results from this survey will be presented in the following slides and are used during the process  of  reforming the curriculum of our department.</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466455" y="267943"/>
            <a:ext cx="8065985"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307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395535" y="389855"/>
            <a:ext cx="6157456" cy="523220"/>
          </a:xfrm>
          <a:prstGeom prst="rect">
            <a:avLst/>
          </a:prstGeom>
        </p:spPr>
        <p:txBody>
          <a:bodyPr wrap="none">
            <a:spAutoFit/>
          </a:bodyPr>
          <a:lstStyle/>
          <a:p>
            <a:pPr algn="ctr"/>
            <a:r>
              <a:rPr lang="en-GB" sz="2800" b="1" dirty="0">
                <a:latin typeface="Arial" panose="020B0604020202020204" pitchFamily="34" charset="0"/>
                <a:cs typeface="Arial" panose="020B0604020202020204" pitchFamily="34" charset="0"/>
              </a:rPr>
              <a:t>Conclusions and further directions</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395535" y="1089472"/>
            <a:ext cx="8148871" cy="5447645"/>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It is widely accepted that European education and training systems continue to fall short in providing the right skills for employability, and are not working adequately with business or employers to bring the learning experience closer to the reality of the working environment</a:t>
            </a:r>
            <a:r>
              <a:rPr lang="en-GB" dirty="0"/>
              <a:t>. </a:t>
            </a:r>
            <a:endParaRPr lang="en-GB" dirty="0" smtClean="0"/>
          </a:p>
          <a:p>
            <a:pPr algn="just"/>
            <a:endParaRPr lang="en-GB" dirty="0"/>
          </a:p>
          <a:p>
            <a:pPr marL="363538" indent="-363538" algn="just">
              <a:buFont typeface="Wingdings" panose="05000000000000000000" pitchFamily="2" charset="2"/>
              <a:buChar char="Ø"/>
            </a:pPr>
            <a:r>
              <a:rPr lang="en-GB" sz="2400" dirty="0"/>
              <a:t>T</a:t>
            </a:r>
            <a:r>
              <a:rPr lang="en-GB" sz="2400" dirty="0">
                <a:latin typeface="Arial" panose="020B0604020202020204" pitchFamily="34" charset="0"/>
                <a:cs typeface="Arial" panose="020B0604020202020204" pitchFamily="34" charset="0"/>
              </a:rPr>
              <a:t>he survey data with the corresponding QPIs presented in Sections 2 and 3 provide a clear indication that internships can facilitate “competence-based education” and support “student-</a:t>
            </a:r>
            <a:r>
              <a:rPr lang="en-GB" sz="2400" dirty="0" err="1">
                <a:latin typeface="Arial" panose="020B0604020202020204" pitchFamily="34" charset="0"/>
                <a:cs typeface="Arial" panose="020B0604020202020204" pitchFamily="34" charset="0"/>
              </a:rPr>
              <a:t>centered</a:t>
            </a:r>
            <a:r>
              <a:rPr lang="en-GB" sz="2400" dirty="0">
                <a:latin typeface="Arial" panose="020B0604020202020204" pitchFamily="34" charset="0"/>
                <a:cs typeface="Arial" panose="020B0604020202020204" pitchFamily="34" charset="0"/>
              </a:rPr>
              <a:t> learning”.</a:t>
            </a:r>
            <a:endParaRPr lang="en-GB" sz="2400" dirty="0" smtClean="0">
              <a:latin typeface="Arial" panose="020B0604020202020204" pitchFamily="34" charset="0"/>
              <a:cs typeface="Arial" panose="020B0604020202020204" pitchFamily="34" charset="0"/>
            </a:endParaRPr>
          </a:p>
          <a:p>
            <a:endParaRPr lang="en-GB" dirty="0"/>
          </a:p>
          <a:p>
            <a:pPr marL="342900" indent="-342900" algn="just">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Taking </a:t>
            </a:r>
            <a:r>
              <a:rPr lang="en-GB" sz="2400" dirty="0">
                <a:latin typeface="Arial" panose="020B0604020202020204" pitchFamily="34" charset="0"/>
                <a:cs typeface="Arial" panose="020B0604020202020204" pitchFamily="34" charset="0"/>
              </a:rPr>
              <a:t>into account that these skills mismatches are a growing concern for a country’s competitiveness, we </a:t>
            </a:r>
            <a:r>
              <a:rPr lang="en-GB" sz="2400" dirty="0" smtClean="0">
                <a:latin typeface="Arial" panose="020B0604020202020204" pitchFamily="34" charset="0"/>
                <a:cs typeface="Arial" panose="020B0604020202020204" pitchFamily="34" charset="0"/>
              </a:rPr>
              <a:t>include  the enterprises’ opinion to reform our curricula.</a:t>
            </a:r>
          </a:p>
          <a:p>
            <a:pPr algn="just"/>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321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395535" y="389855"/>
            <a:ext cx="6157456" cy="523220"/>
          </a:xfrm>
          <a:prstGeom prst="rect">
            <a:avLst/>
          </a:prstGeom>
        </p:spPr>
        <p:txBody>
          <a:bodyPr wrap="none">
            <a:spAutoFit/>
          </a:bodyPr>
          <a:lstStyle/>
          <a:p>
            <a:pPr algn="ctr"/>
            <a:r>
              <a:rPr lang="en-GB" sz="2800" b="1" dirty="0">
                <a:latin typeface="Arial" panose="020B0604020202020204" pitchFamily="34" charset="0"/>
                <a:cs typeface="Arial" panose="020B0604020202020204" pitchFamily="34" charset="0"/>
              </a:rPr>
              <a:t>Conclusions and further directions</a:t>
            </a:r>
            <a:endParaRPr lang="en-US" sz="2800" dirty="0">
              <a:latin typeface="Arial" panose="020B0604020202020204" pitchFamily="34" charset="0"/>
              <a:cs typeface="Arial" panose="020B0604020202020204" pitchFamily="34" charset="0"/>
            </a:endParaRPr>
          </a:p>
        </p:txBody>
      </p:sp>
      <p:sp>
        <p:nvSpPr>
          <p:cNvPr id="4" name="Ορθογώνιο 3"/>
          <p:cNvSpPr/>
          <p:nvPr/>
        </p:nvSpPr>
        <p:spPr>
          <a:xfrm>
            <a:off x="375656" y="1124743"/>
            <a:ext cx="8352929" cy="4524315"/>
          </a:xfrm>
          <a:prstGeom prst="rect">
            <a:avLst/>
          </a:prstGeom>
        </p:spPr>
        <p:txBody>
          <a:bodyPr wrap="square">
            <a:spAutoFit/>
          </a:bodyPr>
          <a:lstStyle/>
          <a:p>
            <a:pPr marL="342900" indent="-342900" algn="just">
              <a:buFont typeface="Wingdings" panose="05000000000000000000" pitchFamily="2" charset="2"/>
              <a:buChar char="Ø"/>
            </a:pPr>
            <a:r>
              <a:rPr lang="en-GB" sz="2400" dirty="0">
                <a:latin typeface="Arial" panose="020B0604020202020204" pitchFamily="34" charset="0"/>
                <a:cs typeface="Arial" panose="020B0604020202020204" pitchFamily="34" charset="0"/>
              </a:rPr>
              <a:t>We have also adopted a Web 2.0-supported framework for the WPL of our electronic engineering students. </a:t>
            </a:r>
            <a:endParaRPr lang="en-US" sz="2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Our </a:t>
            </a:r>
            <a:r>
              <a:rPr lang="en-GB" sz="2400" dirty="0">
                <a:latin typeface="Arial" panose="020B0604020202020204" pitchFamily="34" charset="0"/>
                <a:cs typeface="Arial" panose="020B0604020202020204" pitchFamily="34" charset="0"/>
              </a:rPr>
              <a:t>approach regarding internships (the establishment of connections with </a:t>
            </a:r>
            <a:r>
              <a:rPr lang="en-GB" sz="2400" dirty="0" err="1">
                <a:latin typeface="Arial" panose="020B0604020202020204" pitchFamily="34" charset="0"/>
                <a:cs typeface="Arial" panose="020B0604020202020204" pitchFamily="34" charset="0"/>
              </a:rPr>
              <a:t>prHEs</a:t>
            </a:r>
            <a:r>
              <a:rPr lang="en-GB" sz="2400" dirty="0">
                <a:latin typeface="Arial" panose="020B0604020202020204" pitchFamily="34" charset="0"/>
                <a:cs typeface="Arial" panose="020B0604020202020204" pitchFamily="34" charset="0"/>
              </a:rPr>
              <a:t> and </a:t>
            </a:r>
            <a:r>
              <a:rPr lang="en-GB" sz="2400" dirty="0" err="1">
                <a:latin typeface="Arial" panose="020B0604020202020204" pitchFamily="34" charset="0"/>
                <a:cs typeface="Arial" panose="020B0604020202020204" pitchFamily="34" charset="0"/>
              </a:rPr>
              <a:t>puHEs</a:t>
            </a:r>
            <a:r>
              <a:rPr lang="en-GB" sz="2400" dirty="0">
                <a:latin typeface="Arial" panose="020B0604020202020204" pitchFamily="34" charset="0"/>
                <a:cs typeface="Arial" panose="020B0604020202020204" pitchFamily="34" charset="0"/>
              </a:rPr>
              <a:t>, monitoring of students’ learning, quality assessment, etc.) is in line with current EU initiatives, such as the “Rethinking Education initiative” </a:t>
            </a:r>
            <a:endParaRPr lang="en-GB" sz="24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We have to go further using more data and have a comparison between similar departments and similar enterprises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542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4" y="692696"/>
            <a:ext cx="8280920" cy="4278094"/>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Acknowledgments</a:t>
            </a:r>
            <a:endParaRPr lang="el-GR" sz="3200" b="1"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This </a:t>
            </a:r>
            <a:r>
              <a:rPr lang="en-US" sz="2400" dirty="0">
                <a:latin typeface="Arial" panose="020B0604020202020204" pitchFamily="34" charset="0"/>
                <a:cs typeface="Arial" panose="020B0604020202020204" pitchFamily="34" charset="0"/>
              </a:rPr>
              <a:t>work was co-financed by the European Social Fund and Hellenic Ministry of Education and Religious Affairs in the framework of the Operational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for Education and Lifelong Learning </a:t>
            </a:r>
            <a:r>
              <a:rPr lang="en-US" sz="2400" dirty="0" smtClean="0">
                <a:latin typeface="Arial" panose="020B0604020202020204" pitchFamily="34" charset="0"/>
                <a:cs typeface="Arial" panose="020B0604020202020204" pitchFamily="34" charset="0"/>
              </a:rPr>
              <a:t>and the authors would like to thanks them</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We would like also to express our sincerely thanks to PRAXIS Network, the organisation committee and our Institution for their multilevel support</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760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IOANNIS\Pictures\Chania-Harbour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59759" cy="60441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123" y="4173290"/>
            <a:ext cx="8424936" cy="769441"/>
          </a:xfrm>
          <a:prstGeom prst="rect">
            <a:avLst/>
          </a:prstGeom>
          <a:noFill/>
        </p:spPr>
        <p:txBody>
          <a:bodyPr wrap="square" rtlCol="0">
            <a:spAutoFit/>
          </a:bodyPr>
          <a:lstStyle/>
          <a:p>
            <a:r>
              <a:rPr lang="en-US" sz="4400" b="1" dirty="0" smtClean="0">
                <a:solidFill>
                  <a:srgbClr val="FFFF00"/>
                </a:solidFill>
                <a:latin typeface="Arial" panose="020B0604020202020204" pitchFamily="34" charset="0"/>
                <a:cs typeface="Arial" panose="020B0604020202020204" pitchFamily="34" charset="0"/>
              </a:rPr>
              <a:t>Thank you for your attendance</a:t>
            </a:r>
            <a:endParaRPr lang="en-US"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995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3914" y="1124744"/>
            <a:ext cx="8280920" cy="1569660"/>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Students’ </a:t>
            </a:r>
            <a:r>
              <a:rPr lang="en-GB" sz="2400" dirty="0" err="1">
                <a:latin typeface="Arial" panose="020B0604020202020204" pitchFamily="34" charset="0"/>
                <a:cs typeface="Arial" panose="020B0604020202020204" pitchFamily="34" charset="0"/>
              </a:rPr>
              <a:t>workplacements</a:t>
            </a:r>
            <a:r>
              <a:rPr lang="en-GB" sz="2400" dirty="0">
                <a:latin typeface="Arial" panose="020B0604020202020204" pitchFamily="34" charset="0"/>
                <a:cs typeface="Arial" panose="020B0604020202020204" pitchFamily="34" charset="0"/>
              </a:rPr>
              <a:t> are recognized as one of the primary mechanisms for initiating partnerships between Higher Educational Institutions (HEIs) and entities from various business sectors. </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467544" y="2996952"/>
            <a:ext cx="8280920" cy="2308324"/>
          </a:xfrm>
          <a:prstGeom prst="rect">
            <a:avLst/>
          </a:prstGeom>
          <a:noFill/>
        </p:spPr>
        <p:txBody>
          <a:bodyPr wrap="square" rtlCol="0">
            <a:spAutoFit/>
          </a:bodyPr>
          <a:lstStyle/>
          <a:p>
            <a:pPr algn="just"/>
            <a:r>
              <a:rPr lang="en-GB" sz="2400" dirty="0" smtClean="0">
                <a:latin typeface="Arial" panose="020B0604020202020204" pitchFamily="34" charset="0"/>
                <a:cs typeface="Arial" panose="020B0604020202020204" pitchFamily="34" charset="0"/>
              </a:rPr>
              <a:t>The internships </a:t>
            </a:r>
            <a:r>
              <a:rPr lang="en-GB" sz="2400" dirty="0">
                <a:latin typeface="Arial" panose="020B0604020202020204" pitchFamily="34" charset="0"/>
                <a:cs typeface="Arial" panose="020B0604020202020204" pitchFamily="34" charset="0"/>
              </a:rPr>
              <a:t>for engineering students are of great importance in our knowledge-based economy, where the collaborative and coordinated action of HEIs, professional societies, industry players and education policy makers is a necessity in order to address the shortage of highly qualified engineers.</a:t>
            </a:r>
            <a:endParaRPr lang="el-GR" sz="2400" dirty="0">
              <a:latin typeface="Arial" panose="020B0604020202020204" pitchFamily="34" charset="0"/>
              <a:cs typeface="Arial" panose="020B0604020202020204" pitchFamily="34" charset="0"/>
            </a:endParaRPr>
          </a:p>
        </p:txBody>
      </p:sp>
      <p:sp>
        <p:nvSpPr>
          <p:cNvPr id="5" name="TextBox 4"/>
          <p:cNvSpPr txBox="1"/>
          <p:nvPr/>
        </p:nvSpPr>
        <p:spPr>
          <a:xfrm>
            <a:off x="466455" y="267943"/>
            <a:ext cx="8065985"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r>
              <a:rPr lang="el-GR"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224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8326" y="1118079"/>
            <a:ext cx="8280920"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In Greece, </a:t>
            </a:r>
            <a:r>
              <a:rPr lang="en-GB" sz="2400" dirty="0">
                <a:latin typeface="Arial" panose="020B0604020202020204" pitchFamily="34" charset="0"/>
                <a:cs typeface="Arial" panose="020B0604020202020204" pitchFamily="34" charset="0"/>
              </a:rPr>
              <a:t>the quality dimension for internships and WPL of students is addressed by the Hellenic Quality Assurance and Accreditation Agency (HQA) through a series of criteria. </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418326" y="2619055"/>
            <a:ext cx="8280920" cy="830997"/>
          </a:xfrm>
          <a:prstGeom prst="rect">
            <a:avLst/>
          </a:prstGeom>
          <a:noFill/>
        </p:spPr>
        <p:txBody>
          <a:bodyPr wrap="square" rtlCol="0">
            <a:spAutoFit/>
          </a:bodyPr>
          <a:lstStyle/>
          <a:p>
            <a:pPr algn="just"/>
            <a:r>
              <a:rPr lang="en-GB" sz="2400" dirty="0" smtClean="0">
                <a:latin typeface="Arial" panose="020B0604020202020204" pitchFamily="34" charset="0"/>
                <a:cs typeface="Arial" panose="020B0604020202020204" pitchFamily="34" charset="0"/>
              </a:rPr>
              <a:t>In this work we present </a:t>
            </a:r>
            <a:r>
              <a:rPr lang="en-GB" sz="2400" dirty="0">
                <a:latin typeface="Arial" panose="020B0604020202020204" pitchFamily="34" charset="0"/>
                <a:cs typeface="Arial" panose="020B0604020202020204" pitchFamily="34" charset="0"/>
              </a:rPr>
              <a:t>assessment results of our experience in line with HQA’s requirements and targets.</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421008" y="3573016"/>
            <a:ext cx="8280920" cy="2308324"/>
          </a:xfrm>
          <a:prstGeom prst="rect">
            <a:avLst/>
          </a:prstGeom>
          <a:noFill/>
        </p:spPr>
        <p:txBody>
          <a:bodyPr wrap="square" rtlCol="0">
            <a:spAutoFit/>
          </a:bodyPr>
          <a:lstStyle/>
          <a:p>
            <a:pPr algn="just"/>
            <a:r>
              <a:rPr lang="en-GB" sz="2400" dirty="0" smtClean="0">
                <a:latin typeface="Arial" panose="020B0604020202020204" pitchFamily="34" charset="0"/>
                <a:cs typeface="Arial" panose="020B0604020202020204" pitchFamily="34" charset="0"/>
              </a:rPr>
              <a:t>A </a:t>
            </a:r>
            <a:r>
              <a:rPr lang="en-GB" sz="2400" dirty="0">
                <a:latin typeface="Arial" panose="020B0604020202020204" pitchFamily="34" charset="0"/>
                <a:cs typeface="Arial" panose="020B0604020202020204" pitchFamily="34" charset="0"/>
              </a:rPr>
              <a:t>series of criteria covering the undergraduate and graduate programmers, teaching aspects, research activities, connections with social, cultural and economic entities, the strategy for academic development, the administrative services and other infrastructures, has been issued and is now being used for assessment purposes</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466455" y="267943"/>
            <a:ext cx="8065985"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 (Cont.)</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121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4" y="620688"/>
            <a:ext cx="8280920" cy="4955203"/>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We quantify</a:t>
            </a:r>
          </a:p>
          <a:p>
            <a:endParaRPr lang="en-GB" sz="2400" dirty="0" smtClean="0">
              <a:latin typeface="Arial" panose="020B0604020202020204" pitchFamily="34" charset="0"/>
              <a:cs typeface="Arial" panose="020B0604020202020204" pitchFamily="34" charset="0"/>
            </a:endParaRPr>
          </a:p>
          <a:p>
            <a:pPr marL="536575" indent="-536575">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effectiveness of our students’ internships in terms of students’ ability to apply their knowledge in a real workplace environment</a:t>
            </a:r>
            <a:r>
              <a:rPr lang="en-GB" sz="2400" dirty="0" smtClean="0">
                <a:latin typeface="Arial" panose="020B0604020202020204" pitchFamily="34" charset="0"/>
                <a:cs typeface="Arial" panose="020B0604020202020204" pitchFamily="34" charset="0"/>
              </a:rPr>
              <a:t>.</a:t>
            </a:r>
          </a:p>
          <a:p>
            <a:pPr marL="536575" indent="-536575">
              <a:buFont typeface="Wingdings" panose="05000000000000000000" pitchFamily="2" charset="2"/>
              <a:buChar char="Ø"/>
            </a:pPr>
            <a:endParaRPr lang="el-GR" sz="2400" dirty="0">
              <a:latin typeface="Arial" panose="020B0604020202020204" pitchFamily="34" charset="0"/>
              <a:cs typeface="Arial" panose="020B0604020202020204" pitchFamily="34" charset="0"/>
            </a:endParaRPr>
          </a:p>
          <a:p>
            <a:pPr marL="536575" indent="-536575">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the identification </a:t>
            </a:r>
            <a:r>
              <a:rPr lang="en-GB" sz="2400" dirty="0">
                <a:latin typeface="Arial" panose="020B0604020202020204" pitchFamily="34" charset="0"/>
                <a:cs typeface="Arial" panose="020B0604020202020204" pitchFamily="34" charset="0"/>
              </a:rPr>
              <a:t>of students’ prospects in the labour market at the end of their internship, especially in our recession times</a:t>
            </a:r>
            <a:r>
              <a:rPr lang="en-GB" sz="2400" dirty="0" smtClean="0">
                <a:latin typeface="Arial" panose="020B0604020202020204" pitchFamily="34" charset="0"/>
                <a:cs typeface="Arial" panose="020B0604020202020204" pitchFamily="34" charset="0"/>
              </a:rPr>
              <a:t>.</a:t>
            </a:r>
          </a:p>
          <a:p>
            <a:pPr marL="536575" indent="-536575">
              <a:buFont typeface="Wingdings" panose="05000000000000000000" pitchFamily="2" charset="2"/>
              <a:buChar char="Ø"/>
            </a:pPr>
            <a:endParaRPr lang="el-GR" sz="2400" dirty="0">
              <a:latin typeface="Arial" panose="020B0604020202020204" pitchFamily="34" charset="0"/>
              <a:cs typeface="Arial" panose="020B0604020202020204" pitchFamily="34" charset="0"/>
            </a:endParaRPr>
          </a:p>
          <a:p>
            <a:pPr marL="536575" indent="-536575">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the identification </a:t>
            </a:r>
            <a:r>
              <a:rPr lang="en-GB" sz="2400" dirty="0">
                <a:latin typeface="Arial" panose="020B0604020202020204" pitchFamily="34" charset="0"/>
                <a:cs typeface="Arial" panose="020B0604020202020204" pitchFamily="34" charset="0"/>
              </a:rPr>
              <a:t>of labour market’s attitude for students’ internships, as it is influenced by its needs and expected benefits.</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281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0746" y="692696"/>
            <a:ext cx="8280919" cy="1569660"/>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As </a:t>
            </a:r>
            <a:r>
              <a:rPr lang="en-GB" sz="2400" dirty="0" smtClean="0">
                <a:latin typeface="Arial" panose="020B0604020202020204" pitchFamily="34" charset="0"/>
                <a:cs typeface="Arial" panose="020B0604020202020204" pitchFamily="34" charset="0"/>
              </a:rPr>
              <a:t>the process concerns the </a:t>
            </a:r>
            <a:r>
              <a:rPr lang="en-GB" sz="2400" dirty="0">
                <a:latin typeface="Arial" panose="020B0604020202020204" pitchFamily="34" charset="0"/>
                <a:cs typeface="Arial" panose="020B0604020202020204" pitchFamily="34" charset="0"/>
              </a:rPr>
              <a:t>assessment of </a:t>
            </a:r>
            <a:r>
              <a:rPr lang="en-GB" sz="2400" dirty="0" smtClean="0">
                <a:latin typeface="Arial" panose="020B0604020202020204" pitchFamily="34" charset="0"/>
                <a:cs typeface="Arial" panose="020B0604020202020204" pitchFamily="34" charset="0"/>
              </a:rPr>
              <a:t>curricula, </a:t>
            </a:r>
            <a:r>
              <a:rPr lang="en-GB" sz="2400" dirty="0">
                <a:latin typeface="Arial" panose="020B0604020202020204" pitchFamily="34" charset="0"/>
                <a:cs typeface="Arial" panose="020B0604020202020204" pitchFamily="34" charset="0"/>
              </a:rPr>
              <a:t>the aspects </a:t>
            </a:r>
            <a:r>
              <a:rPr lang="en-GB" sz="2400" dirty="0" smtClean="0">
                <a:latin typeface="Arial" panose="020B0604020202020204" pitchFamily="34" charset="0"/>
                <a:cs typeface="Arial" panose="020B0604020202020204" pitchFamily="34" charset="0"/>
              </a:rPr>
              <a:t>covered</a:t>
            </a:r>
            <a:r>
              <a:rPr lang="el-GR" sz="2400" dirty="0" smtClean="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include the programme structure and design, the students’ assessment, the impact on society, internationalization aspects, and the students’ internships.</a:t>
            </a:r>
            <a:endParaRPr lang="el-GR" sz="2400" b="1" dirty="0">
              <a:latin typeface="Arial" panose="020B0604020202020204" pitchFamily="34" charset="0"/>
              <a:cs typeface="Arial" panose="020B0604020202020204" pitchFamily="34" charset="0"/>
            </a:endParaRPr>
          </a:p>
        </p:txBody>
      </p:sp>
      <p:sp>
        <p:nvSpPr>
          <p:cNvPr id="5" name="TextBox 4"/>
          <p:cNvSpPr txBox="1"/>
          <p:nvPr/>
        </p:nvSpPr>
        <p:spPr>
          <a:xfrm>
            <a:off x="539552" y="2780928"/>
            <a:ext cx="8172113"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In the following slides we  will present some results from  our survey among the students of department of Electronics of TEI of Crete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402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Πίνακας 2"/>
          <p:cNvGraphicFramePr>
            <a:graphicFrameLocks noGrp="1"/>
          </p:cNvGraphicFramePr>
          <p:nvPr>
            <p:extLst>
              <p:ext uri="{D42A27DB-BD31-4B8C-83A1-F6EECF244321}">
                <p14:modId xmlns:p14="http://schemas.microsoft.com/office/powerpoint/2010/main" val="3411993686"/>
              </p:ext>
            </p:extLst>
          </p:nvPr>
        </p:nvGraphicFramePr>
        <p:xfrm>
          <a:off x="826789" y="332656"/>
          <a:ext cx="7488832" cy="5616624"/>
        </p:xfrm>
        <a:graphic>
          <a:graphicData uri="http://schemas.openxmlformats.org/drawingml/2006/table">
            <a:tbl>
              <a:tblPr firstRow="1" firstCol="1" bandRow="1">
                <a:tableStyleId>{5C22544A-7EE6-4342-B048-85BDC9FD1C3A}</a:tableStyleId>
              </a:tblPr>
              <a:tblGrid>
                <a:gridCol w="1484182"/>
                <a:gridCol w="6004650"/>
              </a:tblGrid>
              <a:tr h="652055">
                <a:tc>
                  <a:txBody>
                    <a:bodyPr/>
                    <a:lstStyle/>
                    <a:p>
                      <a:pPr algn="ctr">
                        <a:spcAft>
                          <a:spcPts val="0"/>
                        </a:spcAft>
                      </a:pPr>
                      <a:r>
                        <a:rPr lang="en-US" sz="1400" dirty="0">
                          <a:effectLst/>
                          <a:uFill>
                            <a:solidFill>
                              <a:srgbClr val="000000"/>
                            </a:solidFill>
                          </a:uFill>
                          <a:latin typeface="Arial" panose="020B0604020202020204" pitchFamily="34" charset="0"/>
                          <a:cs typeface="Arial" panose="020B0604020202020204" pitchFamily="34" charset="0"/>
                        </a:rPr>
                        <a:t>HQA criterion</a:t>
                      </a:r>
                      <a:endParaRPr lang="el-GR" sz="1400" dirty="0">
                        <a:solidFill>
                          <a:srgbClr val="000000"/>
                        </a:solidFill>
                        <a:effectLst/>
                        <a:uFill>
                          <a:solidFill>
                            <a:srgbClr val="000000"/>
                          </a:solidFill>
                        </a:uFill>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spcAft>
                          <a:spcPts val="0"/>
                        </a:spcAft>
                      </a:pPr>
                      <a:r>
                        <a:rPr lang="en-US" sz="1400">
                          <a:effectLst/>
                          <a:uFill>
                            <a:solidFill>
                              <a:srgbClr val="000000"/>
                            </a:solidFill>
                          </a:uFill>
                          <a:latin typeface="Arial" panose="020B0604020202020204" pitchFamily="34" charset="0"/>
                          <a:cs typeface="Arial" panose="020B0604020202020204" pitchFamily="34" charset="0"/>
                        </a:rPr>
                        <a:t>Corresponding QPIs</a:t>
                      </a:r>
                      <a:endParaRPr lang="el-GR" sz="1400">
                        <a:solidFill>
                          <a:srgbClr val="000000"/>
                        </a:solidFill>
                        <a:effectLst/>
                        <a:uFill>
                          <a:solidFill>
                            <a:srgbClr val="000000"/>
                          </a:solidFill>
                        </a:uFill>
                        <a:latin typeface="Arial" panose="020B0604020202020204" pitchFamily="34" charset="0"/>
                        <a:ea typeface="MS Mincho"/>
                        <a:cs typeface="Arial" panose="020B0604020202020204" pitchFamily="34" charset="0"/>
                      </a:endParaRPr>
                    </a:p>
                  </a:txBody>
                  <a:tcPr marL="68580" marR="68580" marT="0" marB="0" anchor="ctr"/>
                </a:tc>
              </a:tr>
              <a:tr h="1436177">
                <a:tc>
                  <a:txBody>
                    <a:bodyPr/>
                    <a:lstStyle/>
                    <a:p>
                      <a:pPr algn="ctr">
                        <a:spcAft>
                          <a:spcPts val="0"/>
                        </a:spcAft>
                      </a:pPr>
                      <a:r>
                        <a:rPr lang="en-US" sz="1400" dirty="0">
                          <a:effectLst/>
                          <a:uFill>
                            <a:solidFill>
                              <a:srgbClr val="000000"/>
                            </a:solidFill>
                          </a:uFill>
                          <a:latin typeface="Arial" panose="020B0604020202020204" pitchFamily="34" charset="0"/>
                          <a:cs typeface="Arial" panose="020B0604020202020204" pitchFamily="34" charset="0"/>
                        </a:rPr>
                        <a:t>1-I.5.6 (a)</a:t>
                      </a:r>
                      <a:endParaRPr lang="el-GR" sz="1400" dirty="0">
                        <a:solidFill>
                          <a:srgbClr val="000000"/>
                        </a:solidFill>
                        <a:effectLst/>
                        <a:uFill>
                          <a:solidFill>
                            <a:srgbClr val="000000"/>
                          </a:solidFill>
                        </a:uFill>
                        <a:latin typeface="Arial" panose="020B0604020202020204" pitchFamily="34" charset="0"/>
                        <a:ea typeface="MS Mincho"/>
                        <a:cs typeface="Arial" panose="020B0604020202020204" pitchFamily="34" charset="0"/>
                      </a:endParaRPr>
                    </a:p>
                  </a:txBody>
                  <a:tcPr marL="68580" marR="68580" marT="0" marB="0" anchor="ctr"/>
                </a:tc>
                <a:tc>
                  <a:txBody>
                    <a:bodyPr/>
                    <a:lstStyle/>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Degree of students’ preparation for internship</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Efficiency of students’ prior theoretical knowledge</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Efficiency of students’ prior technical skills</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Students’ efficiency in qualitative terms</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Students’ efficiency in qualitative terms</a:t>
                      </a:r>
                      <a:endParaRPr lang="el-GR" sz="1400" dirty="0">
                        <a:solidFill>
                          <a:srgbClr val="000000"/>
                        </a:solidFill>
                        <a:effectLst/>
                        <a:uFill>
                          <a:solidFill>
                            <a:srgbClr val="000000"/>
                          </a:solidFill>
                        </a:uFill>
                        <a:latin typeface="Arial" panose="020B0604020202020204" pitchFamily="34" charset="0"/>
                        <a:ea typeface="MS Mincho"/>
                        <a:cs typeface="Arial" panose="020B0604020202020204" pitchFamily="34" charset="0"/>
                      </a:endParaRPr>
                    </a:p>
                  </a:txBody>
                  <a:tcPr marL="68580" marR="68580" marT="0" marB="0" anchor="ctr"/>
                </a:tc>
              </a:tr>
              <a:tr h="1224136">
                <a:tc>
                  <a:txBody>
                    <a:bodyPr/>
                    <a:lstStyle/>
                    <a:p>
                      <a:pPr algn="ctr">
                        <a:spcAft>
                          <a:spcPts val="0"/>
                        </a:spcAft>
                      </a:pPr>
                      <a:r>
                        <a:rPr lang="en-US" sz="1400" dirty="0">
                          <a:effectLst/>
                          <a:uFill>
                            <a:solidFill>
                              <a:srgbClr val="000000"/>
                            </a:solidFill>
                          </a:uFill>
                          <a:latin typeface="Arial" panose="020B0604020202020204" pitchFamily="34" charset="0"/>
                          <a:cs typeface="Arial" panose="020B0604020202020204" pitchFamily="34" charset="0"/>
                        </a:rPr>
                        <a:t>1-I.5.6 (b)</a:t>
                      </a:r>
                      <a:endParaRPr lang="el-GR" sz="1400" dirty="0">
                        <a:solidFill>
                          <a:srgbClr val="000000"/>
                        </a:solidFill>
                        <a:effectLst/>
                        <a:uFill>
                          <a:solidFill>
                            <a:srgbClr val="000000"/>
                          </a:solidFill>
                        </a:uFill>
                        <a:latin typeface="Arial" panose="020B0604020202020204" pitchFamily="34" charset="0"/>
                        <a:ea typeface="MS Mincho"/>
                        <a:cs typeface="Arial" panose="020B0604020202020204" pitchFamily="34" charset="0"/>
                      </a:endParaRPr>
                    </a:p>
                  </a:txBody>
                  <a:tcPr marL="68580" marR="68580" marT="0" marB="0" anchor="ctr"/>
                </a:tc>
                <a:tc>
                  <a:txBody>
                    <a:bodyPr/>
                    <a:lstStyle/>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Students’ adaptability to the workplace environment</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Degree of  satisfaction with the working environment</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Overall rating of students’ collaboration with the HE (HE supervisor’s view)</a:t>
                      </a:r>
                      <a:endParaRPr lang="el-GR" sz="1400" dirty="0">
                        <a:solidFill>
                          <a:srgbClr val="000000"/>
                        </a:solidFill>
                        <a:effectLst/>
                        <a:uFill>
                          <a:solidFill>
                            <a:srgbClr val="000000"/>
                          </a:solidFill>
                        </a:uFill>
                        <a:latin typeface="Arial" panose="020B0604020202020204" pitchFamily="34" charset="0"/>
                        <a:ea typeface="MS Mincho"/>
                        <a:cs typeface="Arial" panose="020B0604020202020204" pitchFamily="34" charset="0"/>
                      </a:endParaRPr>
                    </a:p>
                  </a:txBody>
                  <a:tcPr marL="68580" marR="68580" marT="0" marB="0" anchor="ctr"/>
                </a:tc>
              </a:tr>
              <a:tr h="2304256">
                <a:tc>
                  <a:txBody>
                    <a:bodyPr/>
                    <a:lstStyle/>
                    <a:p>
                      <a:pPr algn="ctr">
                        <a:spcAft>
                          <a:spcPts val="0"/>
                        </a:spcAft>
                      </a:pPr>
                      <a:r>
                        <a:rPr lang="en-US" sz="1400" dirty="0">
                          <a:effectLst/>
                          <a:uFill>
                            <a:solidFill>
                              <a:srgbClr val="000000"/>
                            </a:solidFill>
                          </a:uFill>
                          <a:latin typeface="Arial" panose="020B0604020202020204" pitchFamily="34" charset="0"/>
                          <a:cs typeface="Arial" panose="020B0604020202020204" pitchFamily="34" charset="0"/>
                        </a:rPr>
                        <a:t>1-I.5.8</a:t>
                      </a:r>
                      <a:endParaRPr lang="el-GR" sz="1400" dirty="0">
                        <a:solidFill>
                          <a:srgbClr val="000000"/>
                        </a:solidFill>
                        <a:effectLst/>
                        <a:uFill>
                          <a:solidFill>
                            <a:srgbClr val="000000"/>
                          </a:solidFill>
                        </a:uFill>
                        <a:latin typeface="Arial" panose="020B0604020202020204" pitchFamily="34" charset="0"/>
                        <a:ea typeface="MS Mincho"/>
                        <a:cs typeface="Arial" panose="020B0604020202020204" pitchFamily="34" charset="0"/>
                      </a:endParaRPr>
                    </a:p>
                  </a:txBody>
                  <a:tcPr marL="68580" marR="68580" marT="0" marB="0" anchor="ctr"/>
                </a:tc>
                <a:tc>
                  <a:txBody>
                    <a:bodyPr/>
                    <a:lstStyle/>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General prospects for recruitment</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Prospects for recruitment in the </a:t>
                      </a:r>
                      <a:r>
                        <a:rPr lang="en-US" sz="1400" dirty="0" err="1">
                          <a:effectLst/>
                          <a:uFill>
                            <a:solidFill>
                              <a:srgbClr val="000000"/>
                            </a:solidFill>
                          </a:uFill>
                          <a:latin typeface="Arial" panose="020B0604020202020204" pitchFamily="34" charset="0"/>
                          <a:cs typeface="Arial" panose="020B0604020202020204" pitchFamily="34" charset="0"/>
                        </a:rPr>
                        <a:t>prHE</a:t>
                      </a:r>
                      <a:r>
                        <a:rPr lang="en-US" sz="1400" dirty="0">
                          <a:effectLst/>
                          <a:uFill>
                            <a:solidFill>
                              <a:srgbClr val="000000"/>
                            </a:solidFill>
                          </a:uFill>
                          <a:latin typeface="Arial" panose="020B0604020202020204" pitchFamily="34" charset="0"/>
                          <a:cs typeface="Arial" panose="020B0604020202020204" pitchFamily="34" charset="0"/>
                        </a:rPr>
                        <a:t> after completion of WPL</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Prospects for recruitment in the </a:t>
                      </a:r>
                      <a:r>
                        <a:rPr lang="en-US" sz="1400" dirty="0" err="1">
                          <a:effectLst/>
                          <a:uFill>
                            <a:solidFill>
                              <a:srgbClr val="000000"/>
                            </a:solidFill>
                          </a:uFill>
                          <a:latin typeface="Arial" panose="020B0604020202020204" pitchFamily="34" charset="0"/>
                          <a:cs typeface="Arial" panose="020B0604020202020204" pitchFamily="34" charset="0"/>
                        </a:rPr>
                        <a:t>prHE</a:t>
                      </a:r>
                      <a:r>
                        <a:rPr lang="en-US" sz="1400" dirty="0">
                          <a:effectLst/>
                          <a:uFill>
                            <a:solidFill>
                              <a:srgbClr val="000000"/>
                            </a:solidFill>
                          </a:uFill>
                          <a:latin typeface="Arial" panose="020B0604020202020204" pitchFamily="34" charset="0"/>
                          <a:cs typeface="Arial" panose="020B0604020202020204" pitchFamily="34" charset="0"/>
                        </a:rPr>
                        <a:t> for electronic engineering students</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Overall rating of students’ collaboration with the HE (student’s view)</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Degree of HE’s correspondence to students’ needs</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Compliance between individual internships and the scope of </a:t>
                      </a:r>
                      <a:r>
                        <a:rPr lang="en-US" sz="1400" dirty="0" err="1">
                          <a:effectLst/>
                          <a:uFill>
                            <a:solidFill>
                              <a:srgbClr val="000000"/>
                            </a:solidFill>
                          </a:uFill>
                          <a:latin typeface="Arial" panose="020B0604020202020204" pitchFamily="34" charset="0"/>
                          <a:cs typeface="Arial" panose="020B0604020202020204" pitchFamily="34" charset="0"/>
                        </a:rPr>
                        <a:t>DoEE</a:t>
                      </a:r>
                      <a:r>
                        <a:rPr lang="en-US" sz="1400" dirty="0">
                          <a:effectLst/>
                          <a:uFill>
                            <a:solidFill>
                              <a:srgbClr val="000000"/>
                            </a:solidFill>
                          </a:uFill>
                          <a:latin typeface="Arial" panose="020B0604020202020204" pitchFamily="34" charset="0"/>
                          <a:cs typeface="Arial" panose="020B0604020202020204" pitchFamily="34" charset="0"/>
                        </a:rPr>
                        <a:t>/</a:t>
                      </a:r>
                      <a:r>
                        <a:rPr lang="en-US" sz="1400" dirty="0" err="1">
                          <a:effectLst/>
                          <a:uFill>
                            <a:solidFill>
                              <a:srgbClr val="000000"/>
                            </a:solidFill>
                          </a:uFill>
                          <a:latin typeface="Arial" panose="020B0604020202020204" pitchFamily="34" charset="0"/>
                          <a:cs typeface="Arial" panose="020B0604020202020204" pitchFamily="34" charset="0"/>
                        </a:rPr>
                        <a:t>TEIoC</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Continuation of the internship collaboration between </a:t>
                      </a:r>
                      <a:r>
                        <a:rPr lang="en-US" sz="1400" dirty="0" err="1">
                          <a:effectLst/>
                          <a:uFill>
                            <a:solidFill>
                              <a:srgbClr val="000000"/>
                            </a:solidFill>
                          </a:uFill>
                          <a:latin typeface="Arial" panose="020B0604020202020204" pitchFamily="34" charset="0"/>
                          <a:cs typeface="Arial" panose="020B0604020202020204" pitchFamily="34" charset="0"/>
                        </a:rPr>
                        <a:t>DoEE</a:t>
                      </a:r>
                      <a:r>
                        <a:rPr lang="en-US" sz="1400" dirty="0">
                          <a:effectLst/>
                          <a:uFill>
                            <a:solidFill>
                              <a:srgbClr val="000000"/>
                            </a:solidFill>
                          </a:uFill>
                          <a:latin typeface="Arial" panose="020B0604020202020204" pitchFamily="34" charset="0"/>
                          <a:cs typeface="Arial" panose="020B0604020202020204" pitchFamily="34" charset="0"/>
                        </a:rPr>
                        <a:t>/</a:t>
                      </a:r>
                      <a:r>
                        <a:rPr lang="en-US" sz="1400" dirty="0" err="1">
                          <a:effectLst/>
                          <a:uFill>
                            <a:solidFill>
                              <a:srgbClr val="000000"/>
                            </a:solidFill>
                          </a:uFill>
                          <a:latin typeface="Arial" panose="020B0604020202020204" pitchFamily="34" charset="0"/>
                          <a:cs typeface="Arial" panose="020B0604020202020204" pitchFamily="34" charset="0"/>
                        </a:rPr>
                        <a:t>TEIoC</a:t>
                      </a:r>
                      <a:r>
                        <a:rPr lang="en-US" sz="1400" dirty="0">
                          <a:effectLst/>
                          <a:uFill>
                            <a:solidFill>
                              <a:srgbClr val="000000"/>
                            </a:solidFill>
                          </a:uFill>
                          <a:latin typeface="Arial" panose="020B0604020202020204" pitchFamily="34" charset="0"/>
                          <a:cs typeface="Arial" panose="020B0604020202020204" pitchFamily="34" charset="0"/>
                        </a:rPr>
                        <a:t>-HE </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Usefulness of student internships</a:t>
                      </a:r>
                      <a:endParaRPr lang="el-GR" sz="1400" dirty="0">
                        <a:effectLst/>
                        <a:uFill>
                          <a:solidFill>
                            <a:srgbClr val="000000"/>
                          </a:solidFill>
                        </a:uFill>
                        <a:latin typeface="Arial" panose="020B0604020202020204" pitchFamily="34" charset="0"/>
                        <a:cs typeface="Arial" panose="020B0604020202020204" pitchFamily="34" charset="0"/>
                      </a:endParaRPr>
                    </a:p>
                    <a:p>
                      <a:pPr>
                        <a:spcAft>
                          <a:spcPts val="0"/>
                        </a:spcAft>
                      </a:pPr>
                      <a:r>
                        <a:rPr lang="en-US" sz="1400" dirty="0">
                          <a:effectLst/>
                          <a:uFill>
                            <a:solidFill>
                              <a:srgbClr val="000000"/>
                            </a:solidFill>
                          </a:uFill>
                          <a:latin typeface="Arial" panose="020B0604020202020204" pitchFamily="34" charset="0"/>
                          <a:cs typeface="Arial" panose="020B0604020202020204" pitchFamily="34" charset="0"/>
                        </a:rPr>
                        <a:t>Other engineering disciplines for internship consideration </a:t>
                      </a:r>
                      <a:endParaRPr lang="el-GR" sz="1400" dirty="0">
                        <a:solidFill>
                          <a:srgbClr val="000000"/>
                        </a:solidFill>
                        <a:effectLst/>
                        <a:uFill>
                          <a:solidFill>
                            <a:srgbClr val="000000"/>
                          </a:solidFill>
                        </a:uFill>
                        <a:latin typeface="Arial" panose="020B0604020202020204" pitchFamily="34" charset="0"/>
                        <a:ea typeface="MS Mincho"/>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179693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Αντικείμενο 3"/>
          <p:cNvGraphicFramePr>
            <a:graphicFrameLocks/>
          </p:cNvGraphicFramePr>
          <p:nvPr>
            <p:extLst>
              <p:ext uri="{D42A27DB-BD31-4B8C-83A1-F6EECF244321}">
                <p14:modId xmlns:p14="http://schemas.microsoft.com/office/powerpoint/2010/main" val="1503658494"/>
              </p:ext>
            </p:extLst>
          </p:nvPr>
        </p:nvGraphicFramePr>
        <p:xfrm>
          <a:off x="662360" y="1692782"/>
          <a:ext cx="7819280" cy="443490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p:cNvSpPr>
            <a:spLocks noChangeArrowheads="1"/>
          </p:cNvSpPr>
          <p:nvPr/>
        </p:nvSpPr>
        <p:spPr bwMode="auto">
          <a:xfrm>
            <a:off x="0" y="162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467544" y="404664"/>
            <a:ext cx="8280920" cy="1200329"/>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Degree of students' preparation for internship according the academic supervisor, the student and the enterprise’s supervisor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321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6265862"/>
            <a:ext cx="89138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Αντικείμενο 3"/>
          <p:cNvGraphicFramePr>
            <a:graphicFrameLocks/>
          </p:cNvGraphicFramePr>
          <p:nvPr>
            <p:extLst>
              <p:ext uri="{D42A27DB-BD31-4B8C-83A1-F6EECF244321}">
                <p14:modId xmlns:p14="http://schemas.microsoft.com/office/powerpoint/2010/main" val="3775200458"/>
              </p:ext>
            </p:extLst>
          </p:nvPr>
        </p:nvGraphicFramePr>
        <p:xfrm>
          <a:off x="971600" y="1493205"/>
          <a:ext cx="6984776"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67544" y="260647"/>
            <a:ext cx="8280920" cy="1200329"/>
          </a:xfrm>
          <a:prstGeom prst="rect">
            <a:avLst/>
          </a:prstGeom>
          <a:noFill/>
        </p:spPr>
        <p:txBody>
          <a:bodyPr wrap="square" rtlCol="0">
            <a:spAutoFit/>
          </a:bodyPr>
          <a:lstStyle/>
          <a:p>
            <a:pPr algn="just"/>
            <a:r>
              <a:rPr lang="en-GB" sz="2400" dirty="0" smtClean="0">
                <a:latin typeface="Arial" panose="020B0604020202020204" pitchFamily="34" charset="0"/>
                <a:cs typeface="Arial" panose="020B0604020202020204" pitchFamily="34" charset="0"/>
              </a:rPr>
              <a:t>Efficiency </a:t>
            </a:r>
            <a:r>
              <a:rPr lang="en-GB" sz="2400" dirty="0">
                <a:latin typeface="Arial" panose="020B0604020202020204" pitchFamily="34" charset="0"/>
                <a:cs typeface="Arial" panose="020B0604020202020204" pitchFamily="34" charset="0"/>
              </a:rPr>
              <a:t>of students' prior technical skills according the academic supervisor, the student and the enterprise’s supervisor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760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1906</TotalTime>
  <Words>1142</Words>
  <Application>Microsoft Office PowerPoint</Application>
  <PresentationFormat>Προβολή στην οθόνη (4:3)</PresentationFormat>
  <Paragraphs>84</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IOANNIS</dc:creator>
  <cp:lastModifiedBy>IOANNIS</cp:lastModifiedBy>
  <cp:revision>31</cp:revision>
  <dcterms:created xsi:type="dcterms:W3CDTF">2013-10-08T10:46:13Z</dcterms:created>
  <dcterms:modified xsi:type="dcterms:W3CDTF">2014-09-21T18:15:11Z</dcterms:modified>
</cp:coreProperties>
</file>