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4" r:id="rId3"/>
    <p:sldId id="292" r:id="rId4"/>
    <p:sldId id="293" r:id="rId5"/>
    <p:sldId id="285" r:id="rId6"/>
    <p:sldId id="278" r:id="rId7"/>
    <p:sldId id="300" r:id="rId8"/>
    <p:sldId id="288" r:id="rId9"/>
    <p:sldId id="289" r:id="rId10"/>
    <p:sldId id="283" r:id="rId11"/>
    <p:sldId id="260" r:id="rId12"/>
    <p:sldId id="294" r:id="rId13"/>
    <p:sldId id="295" r:id="rId14"/>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6" autoAdjust="0"/>
    <p:restoredTop sz="85143" autoAdjust="0"/>
  </p:normalViewPr>
  <p:slideViewPr>
    <p:cSldViewPr>
      <p:cViewPr>
        <p:scale>
          <a:sx n="100" d="100"/>
          <a:sy n="100" d="100"/>
        </p:scale>
        <p:origin x="-1944" y="-72"/>
      </p:cViewPr>
      <p:guideLst>
        <p:guide orient="horz" pos="2160"/>
        <p:guide pos="2880"/>
      </p:guideLst>
    </p:cSldViewPr>
  </p:slideViewPr>
  <p:outlineViewPr>
    <p:cViewPr>
      <p:scale>
        <a:sx n="33" d="100"/>
        <a:sy n="33" d="100"/>
      </p:scale>
      <p:origin x="6" y="0"/>
    </p:cViewPr>
  </p:outlineViewPr>
  <p:notesTextViewPr>
    <p:cViewPr>
      <p:scale>
        <a:sx n="1" d="1"/>
        <a:sy n="1" d="1"/>
      </p:scale>
      <p:origin x="0" y="0"/>
    </p:cViewPr>
  </p:notesTextViewPr>
  <p:sorterViewPr>
    <p:cViewPr>
      <p:scale>
        <a:sx n="152" d="100"/>
        <a:sy n="152" d="100"/>
      </p:scale>
      <p:origin x="0" y="402"/>
    </p:cViewPr>
  </p:sorterViewPr>
  <p:notesViewPr>
    <p:cSldViewPr>
      <p:cViewPr>
        <p:scale>
          <a:sx n="110" d="100"/>
          <a:sy n="110" d="100"/>
        </p:scale>
        <p:origin x="-3348" y="2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12EB32D-00A9-40A2-838E-3E0BAD0362E2}" type="datetimeFigureOut">
              <a:rPr lang="it-IT" smtClean="0"/>
              <a:t>25/09/2014</a:t>
            </a:fld>
            <a:endParaRPr lang="it-IT"/>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BC80CCC-15F7-4EC7-96EB-7CAB0424E870}" type="slidenum">
              <a:rPr lang="it-IT" smtClean="0"/>
              <a:t>‹N›</a:t>
            </a:fld>
            <a:endParaRPr lang="it-IT"/>
          </a:p>
        </p:txBody>
      </p:sp>
    </p:spTree>
    <p:extLst>
      <p:ext uri="{BB962C8B-B14F-4D97-AF65-F5344CB8AC3E}">
        <p14:creationId xmlns:p14="http://schemas.microsoft.com/office/powerpoint/2010/main" val="1207534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3C2594C-B1B1-4790-BCC8-E151296F54D4}" type="datetimeFigureOut">
              <a:rPr lang="it-IT" smtClean="0"/>
              <a:t>25/09/2014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EDB7BB5-C810-4314-BE8C-740325266C57}" type="slidenum">
              <a:rPr lang="it-IT" smtClean="0"/>
              <a:t>‹N›</a:t>
            </a:fld>
            <a:endParaRPr lang="it-IT"/>
          </a:p>
        </p:txBody>
      </p:sp>
    </p:spTree>
    <p:extLst>
      <p:ext uri="{BB962C8B-B14F-4D97-AF65-F5344CB8AC3E}">
        <p14:creationId xmlns:p14="http://schemas.microsoft.com/office/powerpoint/2010/main" val="63881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9pPr>
          </a:lstStyle>
          <a:p>
            <a:pPr eaLnBrk="1" hangingPunct="1"/>
            <a:fld id="{304A5B0A-6A2F-4007-8D2D-0A94BA7AAE86}" type="slidenum">
              <a:rPr lang="it-IT" smtClean="0">
                <a:solidFill>
                  <a:srgbClr val="000000"/>
                </a:solidFill>
                <a:ea typeface="Arial Unicode MS" pitchFamily="34" charset="-128"/>
              </a:rPr>
              <a:pPr eaLnBrk="1" hangingPunct="1"/>
              <a:t>5</a:t>
            </a:fld>
            <a:endParaRPr lang="it-IT" smtClean="0">
              <a:solidFill>
                <a:srgbClr val="000000"/>
              </a:solidFill>
              <a:ea typeface="Arial Unicode MS" pitchFamily="34" charset="-128"/>
            </a:endParaRPr>
          </a:p>
        </p:txBody>
      </p:sp>
      <p:sp>
        <p:nvSpPr>
          <p:cNvPr id="20483" name="Text Box 1"/>
          <p:cNvSpPr txBox="1">
            <a:spLocks noChangeArrowheads="1"/>
          </p:cNvSpPr>
          <p:nvPr/>
        </p:nvSpPr>
        <p:spPr bwMode="auto">
          <a:xfrm>
            <a:off x="917576" y="744658"/>
            <a:ext cx="4964113" cy="3723282"/>
          </a:xfrm>
          <a:prstGeom prst="rect">
            <a:avLst/>
          </a:prstGeom>
          <a:solidFill>
            <a:srgbClr val="FFFFFF"/>
          </a:solidFill>
          <a:ln w="9525">
            <a:solidFill>
              <a:srgbClr val="000000"/>
            </a:solidFill>
            <a:miter lim="800000"/>
            <a:headEnd/>
            <a:tailEnd/>
          </a:ln>
        </p:spPr>
        <p:txBody>
          <a:bodyPr wrap="none" anchor="ctr"/>
          <a:lstStyle/>
          <a:p>
            <a:endParaRPr lang="it-IT"/>
          </a:p>
        </p:txBody>
      </p:sp>
      <p:sp>
        <p:nvSpPr>
          <p:cNvPr id="20484" name="Rectangle 2"/>
          <p:cNvSpPr>
            <a:spLocks noGrp="1" noChangeArrowheads="1"/>
          </p:cNvSpPr>
          <p:nvPr>
            <p:ph type="body"/>
          </p:nvPr>
        </p:nvSpPr>
        <p:spPr>
          <a:xfrm>
            <a:off x="679451" y="4715629"/>
            <a:ext cx="5440363" cy="4563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charset="0"/>
                <a:ea typeface="MS Gothic" pitchFamily="49" charset="-128"/>
              </a:defRPr>
            </a:lvl9pPr>
          </a:lstStyle>
          <a:p>
            <a:pPr eaLnBrk="1" hangingPunct="1"/>
            <a:fld id="{304A5B0A-6A2F-4007-8D2D-0A94BA7AAE86}" type="slidenum">
              <a:rPr lang="it-IT" smtClean="0">
                <a:solidFill>
                  <a:srgbClr val="000000"/>
                </a:solidFill>
                <a:ea typeface="Arial Unicode MS" pitchFamily="34" charset="-128"/>
              </a:rPr>
              <a:pPr eaLnBrk="1" hangingPunct="1"/>
              <a:t>6</a:t>
            </a:fld>
            <a:endParaRPr lang="it-IT" smtClean="0">
              <a:solidFill>
                <a:srgbClr val="000000"/>
              </a:solidFill>
              <a:ea typeface="Arial Unicode MS" pitchFamily="34" charset="-128"/>
            </a:endParaRPr>
          </a:p>
        </p:txBody>
      </p:sp>
      <p:sp>
        <p:nvSpPr>
          <p:cNvPr id="20483" name="Text Box 1"/>
          <p:cNvSpPr txBox="1">
            <a:spLocks noChangeArrowheads="1"/>
          </p:cNvSpPr>
          <p:nvPr/>
        </p:nvSpPr>
        <p:spPr bwMode="auto">
          <a:xfrm>
            <a:off x="917576" y="744658"/>
            <a:ext cx="4964113" cy="3723282"/>
          </a:xfrm>
          <a:prstGeom prst="rect">
            <a:avLst/>
          </a:prstGeom>
          <a:solidFill>
            <a:srgbClr val="FFFFFF"/>
          </a:solidFill>
          <a:ln w="9525">
            <a:solidFill>
              <a:srgbClr val="000000"/>
            </a:solidFill>
            <a:miter lim="800000"/>
            <a:headEnd/>
            <a:tailEnd/>
          </a:ln>
        </p:spPr>
        <p:txBody>
          <a:bodyPr wrap="none" anchor="ctr"/>
          <a:lstStyle/>
          <a:p>
            <a:endParaRPr lang="it-IT"/>
          </a:p>
        </p:txBody>
      </p:sp>
      <p:sp>
        <p:nvSpPr>
          <p:cNvPr id="20484" name="Rectangle 2"/>
          <p:cNvSpPr>
            <a:spLocks noGrp="1" noChangeArrowheads="1"/>
          </p:cNvSpPr>
          <p:nvPr>
            <p:ph type="body"/>
          </p:nvPr>
        </p:nvSpPr>
        <p:spPr>
          <a:xfrm>
            <a:off x="679451" y="4715629"/>
            <a:ext cx="5440363" cy="4563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49" tIns="45725" rIns="91449" bIns="45725"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DB7BB5-C810-4314-BE8C-740325266C57}" type="slidenum">
              <a:rPr lang="it-IT" smtClean="0"/>
              <a:t>11</a:t>
            </a:fld>
            <a:endParaRPr lang="it-IT"/>
          </a:p>
        </p:txBody>
      </p:sp>
    </p:spTree>
    <p:extLst>
      <p:ext uri="{BB962C8B-B14F-4D97-AF65-F5344CB8AC3E}">
        <p14:creationId xmlns:p14="http://schemas.microsoft.com/office/powerpoint/2010/main" val="225544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EDB7BB5-C810-4314-BE8C-740325266C57}" type="slidenum">
              <a:rPr lang="it-IT" smtClean="0"/>
              <a:t>12</a:t>
            </a:fld>
            <a:endParaRPr lang="it-IT"/>
          </a:p>
        </p:txBody>
      </p:sp>
    </p:spTree>
    <p:extLst>
      <p:ext uri="{BB962C8B-B14F-4D97-AF65-F5344CB8AC3E}">
        <p14:creationId xmlns:p14="http://schemas.microsoft.com/office/powerpoint/2010/main" val="428294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19C6597C-8FAA-4F03-B6C9-C8B8651A22FA}" type="datetimeFigureOut">
              <a:rPr lang="it-IT" smtClean="0"/>
              <a:pPr/>
              <a:t>25/09/2014</a:t>
            </a:fld>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349099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308407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405600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207765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258866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274228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308492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310531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62546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124866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19C6597C-8FAA-4F03-B6C9-C8B8651A22FA}" type="datetimeFigureOut">
              <a:rPr lang="it-IT" smtClean="0"/>
              <a:t>25/09/2014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EDACB06-65CC-497C-BE5A-1F2C1FE441D1}" type="slidenum">
              <a:rPr lang="it-IT" smtClean="0"/>
              <a:t>‹N›</a:t>
            </a:fld>
            <a:endParaRPr lang="it-IT"/>
          </a:p>
        </p:txBody>
      </p:sp>
    </p:spTree>
    <p:extLst>
      <p:ext uri="{BB962C8B-B14F-4D97-AF65-F5344CB8AC3E}">
        <p14:creationId xmlns:p14="http://schemas.microsoft.com/office/powerpoint/2010/main" val="5571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ttangolo 7"/>
          <p:cNvSpPr/>
          <p:nvPr/>
        </p:nvSpPr>
        <p:spPr>
          <a:xfrm>
            <a:off x="-24523" y="0"/>
            <a:ext cx="9168521" cy="6206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smtClean="0"/>
              <a:t>TICASS - Tecnologie Innovative per il Controllo Ambientale e lo Sviluppo Sostenibile</a:t>
            </a:r>
          </a:p>
          <a:p>
            <a:pPr algn="ctr"/>
            <a:r>
              <a:rPr lang="it-IT" sz="1400" b="1" dirty="0" smtClean="0"/>
              <a:t>Soggetto Gestore Polo di Innovazione Regionale «Energia/Ambiente»</a:t>
            </a:r>
            <a:endParaRPr lang="it-IT" sz="1600" b="1" dirty="0"/>
          </a:p>
        </p:txBody>
      </p:sp>
      <p:sp>
        <p:nvSpPr>
          <p:cNvPr id="9" name="Rettangolo 8"/>
          <p:cNvSpPr/>
          <p:nvPr/>
        </p:nvSpPr>
        <p:spPr>
          <a:xfrm>
            <a:off x="-24524" y="656696"/>
            <a:ext cx="9168521" cy="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smtClean="0"/>
          </a:p>
        </p:txBody>
      </p:sp>
      <p:pic>
        <p:nvPicPr>
          <p:cNvPr id="1027" name="Picture 3" descr="C:\Users\stefanog\Desktop\Nuova cartella (2)\logo_Ticass (1).jpg"/>
          <p:cNvPicPr>
            <a:picLocks noChangeAspect="1" noChangeArrowheads="1"/>
          </p:cNvPicPr>
          <p:nvPr/>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2405380" y="836712"/>
            <a:ext cx="4308711" cy="5370928"/>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p:cNvSpPr/>
          <p:nvPr/>
        </p:nvSpPr>
        <p:spPr>
          <a:xfrm>
            <a:off x="-24521" y="6309320"/>
            <a:ext cx="9168521" cy="5486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t>Società Consortile senza fini di lucro - Via Bartolomeo Bosco 57/4 - 16121 Genova (Italia)</a:t>
            </a:r>
          </a:p>
          <a:p>
            <a:pPr algn="ctr"/>
            <a:r>
              <a:rPr lang="it-IT" sz="1100" dirty="0" smtClean="0"/>
              <a:t>Partita IVA e Codice fiscale 01955020993 - www.ticass.it</a:t>
            </a:r>
          </a:p>
        </p:txBody>
      </p:sp>
      <p:sp>
        <p:nvSpPr>
          <p:cNvPr id="13" name="Rettangolo 12"/>
          <p:cNvSpPr/>
          <p:nvPr/>
        </p:nvSpPr>
        <p:spPr>
          <a:xfrm>
            <a:off x="-24522" y="6237312"/>
            <a:ext cx="9168521" cy="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smtClean="0"/>
          </a:p>
        </p:txBody>
      </p:sp>
      <p:pic>
        <p:nvPicPr>
          <p:cNvPr id="1029" name="Picture 5" descr="Tecnologie Innovative per il Controllo Ambientale e lo Sviluppo Sostenibi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98" y="766578"/>
            <a:ext cx="689778" cy="86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07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hyperlink" Target="http://www.ticass.i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196752"/>
            <a:ext cx="7772400" cy="2448272"/>
          </a:xfrm>
        </p:spPr>
        <p:txBody>
          <a:bodyPr/>
          <a:lstStyle/>
          <a:p>
            <a:r>
              <a:rPr lang="en-US" sz="4800" b="1" dirty="0" smtClean="0">
                <a:effectLst>
                  <a:outerShdw blurRad="38100" dist="38100" dir="2700000" algn="tl">
                    <a:srgbClr val="000000">
                      <a:alpha val="43137"/>
                    </a:srgbClr>
                  </a:outerShdw>
                </a:effectLst>
              </a:rPr>
              <a:t>“University Industry cooperation: TICASS regional innovation hub approach”</a:t>
            </a: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endParaRPr lang="it-IT" sz="4800" b="1" dirty="0">
              <a:effectLst>
                <a:outerShdw blurRad="38100" dist="38100" dir="2700000" algn="tl">
                  <a:srgbClr val="000000">
                    <a:alpha val="43137"/>
                  </a:srgbClr>
                </a:outerShdw>
              </a:effectLst>
            </a:endParaRPr>
          </a:p>
        </p:txBody>
      </p:sp>
      <p:sp>
        <p:nvSpPr>
          <p:cNvPr id="4" name="Sottotitolo 3"/>
          <p:cNvSpPr>
            <a:spLocks noGrp="1"/>
          </p:cNvSpPr>
          <p:nvPr>
            <p:ph type="subTitle" idx="1"/>
          </p:nvPr>
        </p:nvSpPr>
        <p:spPr>
          <a:xfrm>
            <a:off x="1331640" y="3573016"/>
            <a:ext cx="6400800" cy="1080120"/>
          </a:xfrm>
        </p:spPr>
        <p:txBody>
          <a:bodyPr/>
          <a:lstStyle/>
          <a:p>
            <a:r>
              <a:rPr lang="it-IT" sz="2800" b="1" dirty="0" smtClean="0"/>
              <a:t>Gustavo Capannelli</a:t>
            </a:r>
          </a:p>
          <a:p>
            <a:r>
              <a:rPr lang="it-IT" sz="2800" b="1" dirty="0" err="1" smtClean="0"/>
              <a:t>TICASS’s</a:t>
            </a:r>
            <a:r>
              <a:rPr lang="it-IT" sz="2800" b="1" dirty="0" smtClean="0"/>
              <a:t> </a:t>
            </a:r>
            <a:r>
              <a:rPr lang="it-IT" sz="2800" b="1" dirty="0" err="1" smtClean="0"/>
              <a:t>President</a:t>
            </a:r>
            <a:endParaRPr lang="it-IT" sz="2800" b="1" dirty="0" smtClean="0"/>
          </a:p>
        </p:txBody>
      </p:sp>
      <p:sp>
        <p:nvSpPr>
          <p:cNvPr id="3" name="Rettangolo 2"/>
          <p:cNvSpPr/>
          <p:nvPr/>
        </p:nvSpPr>
        <p:spPr>
          <a:xfrm>
            <a:off x="2311549" y="4653136"/>
            <a:ext cx="4572000" cy="707886"/>
          </a:xfrm>
          <a:prstGeom prst="rect">
            <a:avLst/>
          </a:prstGeom>
        </p:spPr>
        <p:txBody>
          <a:bodyPr>
            <a:spAutoFit/>
          </a:bodyPr>
          <a:lstStyle/>
          <a:p>
            <a:pPr algn="ctr"/>
            <a:r>
              <a:rPr lang="it-IT" sz="2000" b="1" dirty="0">
                <a:effectLst>
                  <a:outerShdw blurRad="38100" dist="38100" dir="2700000" algn="tl">
                    <a:srgbClr val="000000">
                      <a:alpha val="43137"/>
                    </a:srgbClr>
                  </a:outerShdw>
                </a:effectLst>
              </a:rPr>
              <a:t>PRAXIS Conference </a:t>
            </a:r>
            <a:endParaRPr lang="en-GB" sz="2000" b="1" dirty="0">
              <a:effectLst>
                <a:outerShdw blurRad="38100" dist="38100" dir="2700000" algn="tl">
                  <a:srgbClr val="000000">
                    <a:alpha val="43137"/>
                  </a:srgbClr>
                </a:outerShdw>
              </a:effectLst>
            </a:endParaRPr>
          </a:p>
          <a:p>
            <a:pPr algn="ctr"/>
            <a:r>
              <a:rPr lang="it-IT" sz="2000" b="1" dirty="0">
                <a:effectLst>
                  <a:outerShdw blurRad="38100" dist="38100" dir="2700000" algn="tl">
                    <a:srgbClr val="000000">
                      <a:alpha val="43137"/>
                    </a:srgbClr>
                  </a:outerShdw>
                </a:effectLst>
              </a:rPr>
              <a:t>Genova 25-26 </a:t>
            </a:r>
            <a:r>
              <a:rPr lang="it-IT" sz="2000" b="1" dirty="0" err="1">
                <a:effectLst>
                  <a:outerShdw blurRad="38100" dist="38100" dir="2700000" algn="tl">
                    <a:srgbClr val="000000">
                      <a:alpha val="43137"/>
                    </a:srgbClr>
                  </a:outerShdw>
                </a:effectLst>
              </a:rPr>
              <a:t>September</a:t>
            </a:r>
            <a:r>
              <a:rPr lang="it-IT" sz="2000" b="1" dirty="0">
                <a:effectLst>
                  <a:outerShdw blurRad="38100" dist="38100" dir="2700000" algn="tl">
                    <a:srgbClr val="000000">
                      <a:alpha val="43137"/>
                    </a:srgbClr>
                  </a:outerShdw>
                </a:effectLst>
              </a:rPr>
              <a:t> 2014</a:t>
            </a:r>
          </a:p>
        </p:txBody>
      </p:sp>
    </p:spTree>
    <p:extLst>
      <p:ext uri="{BB962C8B-B14F-4D97-AF65-F5344CB8AC3E}">
        <p14:creationId xmlns:p14="http://schemas.microsoft.com/office/powerpoint/2010/main" val="543023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5040560"/>
          </a:xfrm>
        </p:spPr>
        <p:txBody>
          <a:bodyPr/>
          <a:lstStyle/>
          <a:p>
            <a:endParaRPr lang="it-IT" sz="2000" dirty="0" smtClean="0"/>
          </a:p>
          <a:p>
            <a:endParaRPr lang="it-IT" sz="2000" dirty="0" smtClean="0"/>
          </a:p>
          <a:p>
            <a:pPr marL="0" indent="0">
              <a:buNone/>
            </a:pPr>
            <a:endParaRPr lang="it-IT" sz="2000" dirty="0" smtClean="0"/>
          </a:p>
          <a:p>
            <a:endParaRPr lang="it-IT" dirty="0"/>
          </a:p>
          <a:p>
            <a:endParaRPr lang="it-IT" dirty="0"/>
          </a:p>
        </p:txBody>
      </p:sp>
      <p:sp>
        <p:nvSpPr>
          <p:cNvPr id="4" name="Titolo 1"/>
          <p:cNvSpPr txBox="1">
            <a:spLocks/>
          </p:cNvSpPr>
          <p:nvPr/>
        </p:nvSpPr>
        <p:spPr>
          <a:xfrm>
            <a:off x="755576" y="548680"/>
            <a:ext cx="8388424" cy="8665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800" b="1" dirty="0" smtClean="0">
                <a:solidFill>
                  <a:schemeClr val="bg1">
                    <a:lumMod val="50000"/>
                  </a:schemeClr>
                </a:solidFill>
              </a:rPr>
              <a:t>Experience in the Training </a:t>
            </a:r>
            <a:r>
              <a:rPr lang="it-IT" sz="4800" b="1" dirty="0" err="1" smtClean="0">
                <a:solidFill>
                  <a:schemeClr val="bg1">
                    <a:lumMod val="50000"/>
                  </a:schemeClr>
                </a:solidFill>
              </a:rPr>
              <a:t>field</a:t>
            </a:r>
            <a:r>
              <a:rPr lang="it-IT" sz="4800" b="1" dirty="0" smtClean="0">
                <a:solidFill>
                  <a:schemeClr val="bg1">
                    <a:lumMod val="50000"/>
                  </a:schemeClr>
                </a:solidFill>
              </a:rPr>
              <a:t>  </a:t>
            </a:r>
            <a:endParaRPr lang="it-IT" sz="4800" b="1" dirty="0">
              <a:solidFill>
                <a:schemeClr val="bg1">
                  <a:lumMod val="50000"/>
                </a:schemeClr>
              </a:solidFill>
            </a:endParaRPr>
          </a:p>
        </p:txBody>
      </p:sp>
      <p:sp>
        <p:nvSpPr>
          <p:cNvPr id="5" name="Segnaposto contenuto 2"/>
          <p:cNvSpPr txBox="1">
            <a:spLocks/>
          </p:cNvSpPr>
          <p:nvPr/>
        </p:nvSpPr>
        <p:spPr>
          <a:xfrm>
            <a:off x="539552" y="2060848"/>
            <a:ext cx="7779567" cy="36724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Blip>
                <a:blip r:embed="rId2"/>
              </a:buBlip>
            </a:pPr>
            <a:r>
              <a:rPr lang="en-GB" sz="2400" b="1" dirty="0"/>
              <a:t>Post graduate </a:t>
            </a:r>
            <a:r>
              <a:rPr lang="en-GB" sz="2400" b="1" dirty="0" smtClean="0"/>
              <a:t>training</a:t>
            </a:r>
            <a:r>
              <a:rPr lang="en-GB" sz="2000" b="1" dirty="0" smtClean="0"/>
              <a:t>; </a:t>
            </a:r>
            <a:endParaRPr lang="en-GB" sz="2000" b="1" dirty="0"/>
          </a:p>
          <a:p>
            <a:pPr>
              <a:buBlip>
                <a:blip r:embed="rId2"/>
              </a:buBlip>
            </a:pPr>
            <a:r>
              <a:rPr lang="en-GB" sz="2400" b="1" dirty="0"/>
              <a:t>European projects (</a:t>
            </a:r>
            <a:r>
              <a:rPr lang="en-GB" sz="2400" b="1" dirty="0" err="1"/>
              <a:t>Netwater</a:t>
            </a:r>
            <a:r>
              <a:rPr lang="en-GB" sz="2400" b="1" dirty="0"/>
              <a:t>, </a:t>
            </a:r>
            <a:r>
              <a:rPr lang="en-GB" sz="2400" b="1" dirty="0" err="1"/>
              <a:t>GreenMA</a:t>
            </a:r>
            <a:r>
              <a:rPr lang="en-GB" sz="2400" b="1" dirty="0"/>
              <a:t>, </a:t>
            </a:r>
            <a:r>
              <a:rPr lang="en-GB" sz="2400" b="1" dirty="0" err="1"/>
              <a:t>GeoSmartCity</a:t>
            </a:r>
            <a:r>
              <a:rPr lang="en-GB" sz="2400" b="1" dirty="0"/>
              <a:t>…); </a:t>
            </a:r>
          </a:p>
          <a:p>
            <a:pPr>
              <a:buFont typeface="Arial" pitchFamily="34" charset="0"/>
              <a:buBlip>
                <a:blip r:embed="rId2"/>
              </a:buBlip>
            </a:pPr>
            <a:r>
              <a:rPr lang="en-GB" sz="2400" b="1" dirty="0" smtClean="0"/>
              <a:t>Research Grants (coordination of 11 research grants, involving 22 companies, of which 10 SMEs);</a:t>
            </a:r>
            <a:endParaRPr lang="en-GB" sz="2400" b="1" dirty="0"/>
          </a:p>
          <a:p>
            <a:pPr>
              <a:buFont typeface="Arial" pitchFamily="34" charset="0"/>
              <a:buBlip>
                <a:blip r:embed="rId2"/>
              </a:buBlip>
            </a:pPr>
            <a:r>
              <a:rPr lang="en-GB" sz="2400" b="1" dirty="0" smtClean="0"/>
              <a:t>Scouting </a:t>
            </a:r>
            <a:r>
              <a:rPr lang="en-GB" sz="2400" b="1" dirty="0"/>
              <a:t>regarding instruments, incentives and concessions supporting work </a:t>
            </a:r>
            <a:r>
              <a:rPr lang="en-GB" sz="2400" b="1" dirty="0" smtClean="0"/>
              <a:t>placement</a:t>
            </a:r>
            <a:r>
              <a:rPr lang="en-GB" sz="2000" dirty="0" smtClean="0"/>
              <a:t>.</a:t>
            </a:r>
          </a:p>
        </p:txBody>
      </p:sp>
      <p:sp>
        <p:nvSpPr>
          <p:cNvPr id="2" name="Stella a 5 punte 1">
            <a:hlinkClick r:id="rId3" action="ppaction://hlinksldjump"/>
          </p:cNvPr>
          <p:cNvSpPr/>
          <p:nvPr/>
        </p:nvSpPr>
        <p:spPr>
          <a:xfrm>
            <a:off x="7857182" y="2204864"/>
            <a:ext cx="626368"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257" y="3328602"/>
            <a:ext cx="7254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13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547664" y="5157192"/>
            <a:ext cx="5904656" cy="646331"/>
          </a:xfrm>
          <a:prstGeom prst="rect">
            <a:avLst/>
          </a:prstGeom>
        </p:spPr>
        <p:txBody>
          <a:bodyPr wrap="square">
            <a:spAutoFit/>
          </a:bodyPr>
          <a:lstStyle/>
          <a:p>
            <a:pPr algn="ctr"/>
            <a:r>
              <a:rPr lang="it-IT" b="1" dirty="0" smtClean="0"/>
              <a:t>For more information</a:t>
            </a:r>
            <a:r>
              <a:rPr lang="it-IT" b="1" dirty="0"/>
              <a:t/>
            </a:r>
            <a:br>
              <a:rPr lang="it-IT" b="1" dirty="0"/>
            </a:br>
            <a:r>
              <a:rPr lang="it-IT" b="1" dirty="0" smtClean="0">
                <a:hlinkClick r:id="rId3"/>
              </a:rPr>
              <a:t>www.ticass.it</a:t>
            </a:r>
            <a:r>
              <a:rPr lang="it-IT" dirty="0" smtClean="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915" y="2276872"/>
            <a:ext cx="4594153" cy="277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1547664" y="1484784"/>
            <a:ext cx="5904656" cy="400110"/>
          </a:xfrm>
          <a:prstGeom prst="rect">
            <a:avLst/>
          </a:prstGeom>
        </p:spPr>
        <p:txBody>
          <a:bodyPr wrap="square">
            <a:spAutoFit/>
          </a:bodyPr>
          <a:lstStyle/>
          <a:p>
            <a:pPr algn="ctr"/>
            <a:r>
              <a:rPr lang="it-IT" sz="2000" b="1" dirty="0" err="1" smtClean="0"/>
              <a:t>Thank</a:t>
            </a:r>
            <a:r>
              <a:rPr lang="it-IT" sz="2000" b="1" dirty="0" smtClean="0"/>
              <a:t> </a:t>
            </a:r>
            <a:r>
              <a:rPr lang="it-IT" sz="2000" b="1" dirty="0" err="1" smtClean="0"/>
              <a:t>you</a:t>
            </a:r>
            <a:r>
              <a:rPr lang="it-IT" sz="2000" b="1" dirty="0" smtClean="0"/>
              <a:t> for </a:t>
            </a:r>
            <a:r>
              <a:rPr lang="it-IT" sz="2000" b="1" dirty="0" err="1" smtClean="0"/>
              <a:t>your</a:t>
            </a:r>
            <a:r>
              <a:rPr lang="it-IT" sz="2000" b="1" dirty="0" smtClean="0"/>
              <a:t> </a:t>
            </a:r>
            <a:r>
              <a:rPr lang="it-IT" sz="2000" b="1" dirty="0" err="1" smtClean="0"/>
              <a:t>attention</a:t>
            </a:r>
            <a:endParaRPr lang="it-IT" sz="2000" b="1" dirty="0" smtClean="0"/>
          </a:p>
        </p:txBody>
      </p:sp>
    </p:spTree>
    <p:extLst>
      <p:ext uri="{BB962C8B-B14F-4D97-AF65-F5344CB8AC3E}">
        <p14:creationId xmlns:p14="http://schemas.microsoft.com/office/powerpoint/2010/main" val="2328685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85800"/>
            <a:ext cx="8229600" cy="1143000"/>
          </a:xfrm>
        </p:spPr>
        <p:txBody>
          <a:bodyPr/>
          <a:lstStyle/>
          <a:p>
            <a:r>
              <a:rPr lang="en-GB" b="1" dirty="0"/>
              <a:t>Post graduate training</a:t>
            </a:r>
            <a:endParaRPr lang="it-IT" dirty="0"/>
          </a:p>
        </p:txBody>
      </p:sp>
      <p:sp>
        <p:nvSpPr>
          <p:cNvPr id="3" name="Segnaposto contenuto 2"/>
          <p:cNvSpPr>
            <a:spLocks noGrp="1"/>
          </p:cNvSpPr>
          <p:nvPr>
            <p:ph idx="1"/>
          </p:nvPr>
        </p:nvSpPr>
        <p:spPr/>
        <p:txBody>
          <a:bodyPr/>
          <a:lstStyle/>
          <a:p>
            <a:pPr>
              <a:buBlip>
                <a:blip r:embed="rId3"/>
              </a:buBlip>
            </a:pPr>
            <a:r>
              <a:rPr lang="it-IT" sz="2800" b="1" dirty="0"/>
              <a:t>Water </a:t>
            </a:r>
            <a:r>
              <a:rPr lang="it-IT" sz="2800" b="1" dirty="0" smtClean="0"/>
              <a:t>Treatment;</a:t>
            </a:r>
          </a:p>
          <a:p>
            <a:pPr>
              <a:buBlip>
                <a:blip r:embed="rId3"/>
              </a:buBlip>
            </a:pPr>
            <a:r>
              <a:rPr lang="it-IT" sz="2800" b="1" dirty="0" err="1" smtClean="0"/>
              <a:t>Environmental</a:t>
            </a:r>
            <a:r>
              <a:rPr lang="it-IT" sz="2800" b="1" dirty="0" smtClean="0"/>
              <a:t> </a:t>
            </a:r>
            <a:r>
              <a:rPr lang="it-IT" sz="2800" b="1" dirty="0" err="1" smtClean="0"/>
              <a:t>monitoring</a:t>
            </a:r>
            <a:r>
              <a:rPr lang="it-IT" sz="2800" b="1" dirty="0" smtClean="0"/>
              <a:t>;</a:t>
            </a:r>
          </a:p>
          <a:p>
            <a:pPr>
              <a:buBlip>
                <a:blip r:embed="rId3"/>
              </a:buBlip>
            </a:pPr>
            <a:r>
              <a:rPr lang="en-US" sz="2800" b="1" dirty="0"/>
              <a:t>Registration, Evaluation, </a:t>
            </a:r>
            <a:r>
              <a:rPr lang="en-US" sz="2800" b="1" dirty="0" err="1"/>
              <a:t>Authorisation</a:t>
            </a:r>
            <a:r>
              <a:rPr lang="en-US" sz="2800" b="1" dirty="0"/>
              <a:t> </a:t>
            </a:r>
            <a:r>
              <a:rPr lang="en-US" sz="2800" b="1" dirty="0" smtClean="0"/>
              <a:t>and Restriction </a:t>
            </a:r>
            <a:r>
              <a:rPr lang="en-US" sz="2800" b="1" dirty="0"/>
              <a:t>of </a:t>
            </a:r>
            <a:r>
              <a:rPr lang="en-US" sz="2800" b="1" dirty="0" smtClean="0"/>
              <a:t>Chemicals </a:t>
            </a:r>
            <a:r>
              <a:rPr lang="it-IT" sz="2800" b="1" dirty="0" smtClean="0"/>
              <a:t>REACH;</a:t>
            </a:r>
          </a:p>
          <a:p>
            <a:pPr>
              <a:buBlip>
                <a:blip r:embed="rId3"/>
              </a:buBlip>
            </a:pPr>
            <a:r>
              <a:rPr lang="it-IT" sz="2800" b="1" dirty="0" smtClean="0"/>
              <a:t> Master in Advanced </a:t>
            </a:r>
            <a:r>
              <a:rPr lang="it-IT" sz="2800" b="1" dirty="0" err="1" smtClean="0"/>
              <a:t>Welding</a:t>
            </a:r>
            <a:r>
              <a:rPr lang="it-IT" sz="2800" b="1" dirty="0" smtClean="0"/>
              <a:t> </a:t>
            </a:r>
            <a:r>
              <a:rPr lang="it-IT" sz="2800" b="1" dirty="0" err="1" smtClean="0"/>
              <a:t>Engineering</a:t>
            </a:r>
            <a:r>
              <a:rPr lang="it-IT" sz="2800" b="1" dirty="0" smtClean="0"/>
              <a:t> MAWE;</a:t>
            </a:r>
          </a:p>
          <a:p>
            <a:pPr>
              <a:buBlip>
                <a:blip r:embed="rId3"/>
              </a:buBlip>
            </a:pPr>
            <a:r>
              <a:rPr lang="it-IT" sz="2800" b="1" dirty="0" smtClean="0"/>
              <a:t>Intensive </a:t>
            </a:r>
            <a:r>
              <a:rPr lang="it-IT" sz="2800" b="1" dirty="0" err="1" smtClean="0"/>
              <a:t>course</a:t>
            </a:r>
            <a:r>
              <a:rPr lang="it-IT" sz="2800" b="1" dirty="0"/>
              <a:t> for Russian junior </a:t>
            </a:r>
            <a:r>
              <a:rPr lang="it-IT" sz="2800" b="1" dirty="0" smtClean="0"/>
              <a:t>staff in </a:t>
            </a:r>
            <a:r>
              <a:rPr lang="it-IT" sz="2800" b="1" dirty="0"/>
              <a:t>«Energy </a:t>
            </a:r>
            <a:r>
              <a:rPr lang="it-IT" sz="2800" b="1" dirty="0" err="1" smtClean="0"/>
              <a:t>saving</a:t>
            </a:r>
            <a:r>
              <a:rPr lang="it-IT" sz="2800" b="1" dirty="0" smtClean="0"/>
              <a:t> </a:t>
            </a:r>
            <a:r>
              <a:rPr lang="en-US" sz="2800" b="1" dirty="0" smtClean="0"/>
              <a:t>for </a:t>
            </a:r>
            <a:r>
              <a:rPr lang="en-US" sz="2800" b="1" dirty="0"/>
              <a:t>Environmental Protection and </a:t>
            </a:r>
            <a:r>
              <a:rPr lang="en-US" sz="2800" b="1" dirty="0" smtClean="0"/>
              <a:t>Control“;</a:t>
            </a:r>
          </a:p>
          <a:p>
            <a:pPr>
              <a:buBlip>
                <a:blip r:embed="rId3"/>
              </a:buBlip>
            </a:pPr>
            <a:r>
              <a:rPr lang="en-US" sz="2800" b="1" dirty="0"/>
              <a:t>Training in Technologies of Water Resources Management</a:t>
            </a:r>
          </a:p>
          <a:p>
            <a:pPr marL="0" indent="0">
              <a:buNone/>
            </a:pPr>
            <a:endParaRPr lang="it-IT" sz="2800" b="1" dirty="0"/>
          </a:p>
          <a:p>
            <a:endParaRPr lang="it-IT" sz="2800" dirty="0"/>
          </a:p>
        </p:txBody>
      </p:sp>
      <p:pic>
        <p:nvPicPr>
          <p:cNvPr id="102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408" y="5589240"/>
            <a:ext cx="7254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649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85800"/>
            <a:ext cx="8229600" cy="1143000"/>
          </a:xfrm>
        </p:spPr>
        <p:txBody>
          <a:bodyPr/>
          <a:lstStyle/>
          <a:p>
            <a:r>
              <a:rPr lang="it-IT" b="1" dirty="0" err="1"/>
              <a:t>Research</a:t>
            </a:r>
            <a:r>
              <a:rPr lang="it-IT" b="1" dirty="0"/>
              <a:t> </a:t>
            </a:r>
            <a:r>
              <a:rPr lang="it-IT" b="1" dirty="0" err="1"/>
              <a:t>Grants</a:t>
            </a:r>
            <a:r>
              <a:rPr lang="it-IT" b="1" dirty="0"/>
              <a:t> </a:t>
            </a:r>
          </a:p>
        </p:txBody>
      </p:sp>
      <p:pic>
        <p:nvPicPr>
          <p:cNvPr id="307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6073477"/>
            <a:ext cx="7254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21" y="1383754"/>
            <a:ext cx="886777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32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315721" y="1700808"/>
            <a:ext cx="8569325" cy="4392488"/>
          </a:xfrm>
          <a:prstGeom prst="rect">
            <a:avLst/>
          </a:prstGeom>
        </p:spPr>
        <p:txBody>
          <a:bodyPr/>
          <a:lstStyle>
            <a:lvl1pPr indent="0">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200" dirty="0"/>
              <a:t>TICASS – acronym for Innovative Technologies for Environmental Control and Sustainable Development - is a non-profit Consortium established in March 2010, composed of research authorities and large, medium and small companies.</a:t>
            </a:r>
          </a:p>
          <a:p>
            <a:r>
              <a:rPr lang="en-US" sz="2200" dirty="0"/>
              <a:t>TICASS performs, promotes and enhances research activities, as well as transferring excellence technologies in the "Energy and Environment" area with regards to Sustainable Development and Quality of Life.</a:t>
            </a:r>
          </a:p>
          <a:p>
            <a:r>
              <a:rPr lang="en-US" sz="2200" dirty="0"/>
              <a:t>The consortium role is also the coordination of the above mentioned activities at regional, national and international level. Its main goal is to widen knowledge and introduce innovative technologies by the cross-border cooperation, with universities and other public and private bodies</a:t>
            </a:r>
            <a:r>
              <a:rPr lang="en-US" sz="2200" dirty="0" smtClean="0"/>
              <a:t>. </a:t>
            </a:r>
            <a:endParaRPr lang="en-GB" sz="2200" dirty="0"/>
          </a:p>
        </p:txBody>
      </p:sp>
      <p:sp>
        <p:nvSpPr>
          <p:cNvPr id="6" name="Rettangolo 5"/>
          <p:cNvSpPr/>
          <p:nvPr/>
        </p:nvSpPr>
        <p:spPr>
          <a:xfrm>
            <a:off x="539179" y="692696"/>
            <a:ext cx="8569325" cy="830997"/>
          </a:xfrm>
          <a:prstGeom prst="rect">
            <a:avLst/>
          </a:prstGeom>
        </p:spPr>
        <p:txBody>
          <a:bodyPr/>
          <a:lstStyle/>
          <a:p>
            <a:pPr algn="ctr">
              <a:spcBef>
                <a:spcPct val="0"/>
              </a:spcBef>
            </a:pPr>
            <a:r>
              <a:rPr lang="it-IT" sz="4800" b="1" kern="900" dirty="0" smtClean="0">
                <a:solidFill>
                  <a:schemeClr val="bg1">
                    <a:lumMod val="50000"/>
                  </a:schemeClr>
                </a:solidFill>
                <a:latin typeface="+mj-lt"/>
                <a:ea typeface="+mj-ea"/>
                <a:cs typeface="+mj-cs"/>
              </a:rPr>
              <a:t>TICASS </a:t>
            </a:r>
            <a:r>
              <a:rPr lang="it-IT" sz="4800" b="1" kern="900" dirty="0" err="1" smtClean="0">
                <a:solidFill>
                  <a:schemeClr val="bg1">
                    <a:lumMod val="50000"/>
                  </a:schemeClr>
                </a:solidFill>
                <a:latin typeface="+mj-lt"/>
                <a:ea typeface="+mj-ea"/>
                <a:cs typeface="+mj-cs"/>
              </a:rPr>
              <a:t>Regional</a:t>
            </a:r>
            <a:r>
              <a:rPr lang="it-IT" sz="4800" b="1" kern="900" dirty="0" smtClean="0">
                <a:solidFill>
                  <a:schemeClr val="bg1">
                    <a:lumMod val="50000"/>
                  </a:schemeClr>
                </a:solidFill>
                <a:latin typeface="+mj-lt"/>
                <a:ea typeface="+mj-ea"/>
                <a:cs typeface="+mj-cs"/>
              </a:rPr>
              <a:t> </a:t>
            </a:r>
            <a:r>
              <a:rPr lang="it-IT" sz="4800" b="1" kern="900" dirty="0" err="1" smtClean="0">
                <a:solidFill>
                  <a:schemeClr val="bg1">
                    <a:lumMod val="50000"/>
                  </a:schemeClr>
                </a:solidFill>
                <a:latin typeface="+mj-lt"/>
                <a:ea typeface="+mj-ea"/>
                <a:cs typeface="+mj-cs"/>
              </a:rPr>
              <a:t>innovation</a:t>
            </a:r>
            <a:r>
              <a:rPr lang="it-IT" sz="4800" b="1" kern="900" dirty="0" smtClean="0">
                <a:solidFill>
                  <a:schemeClr val="bg1">
                    <a:lumMod val="50000"/>
                  </a:schemeClr>
                </a:solidFill>
                <a:latin typeface="+mj-lt"/>
                <a:ea typeface="+mj-ea"/>
                <a:cs typeface="+mj-cs"/>
              </a:rPr>
              <a:t> </a:t>
            </a:r>
            <a:r>
              <a:rPr lang="it-IT" sz="4800" b="1" kern="900" dirty="0" err="1" smtClean="0">
                <a:solidFill>
                  <a:schemeClr val="bg1">
                    <a:lumMod val="50000"/>
                  </a:schemeClr>
                </a:solidFill>
                <a:latin typeface="+mj-lt"/>
                <a:ea typeface="+mj-ea"/>
                <a:cs typeface="+mj-cs"/>
              </a:rPr>
              <a:t>hub</a:t>
            </a:r>
            <a:endParaRPr lang="it-IT" sz="4800" b="1" kern="9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17775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586680" y="697954"/>
            <a:ext cx="8305800" cy="5467350"/>
            <a:chOff x="400050" y="188640"/>
            <a:chExt cx="8305800" cy="5467350"/>
          </a:xfrm>
        </p:grpSpPr>
        <p:sp>
          <p:nvSpPr>
            <p:cNvPr id="4" name="Rettangolo 3"/>
            <p:cNvSpPr/>
            <p:nvPr/>
          </p:nvSpPr>
          <p:spPr>
            <a:xfrm>
              <a:off x="827583" y="692696"/>
              <a:ext cx="6768753" cy="830997"/>
            </a:xfrm>
            <a:prstGeom prst="rect">
              <a:avLst/>
            </a:prstGeom>
          </p:spPr>
          <p:txBody>
            <a:bodyPr/>
            <a:lstStyle/>
            <a:p>
              <a:pPr algn="ctr">
                <a:spcBef>
                  <a:spcPct val="0"/>
                </a:spcBef>
              </a:pPr>
              <a:r>
                <a:rPr lang="it-IT" sz="4800" b="1" kern="900" dirty="0" err="1" smtClean="0">
                  <a:solidFill>
                    <a:schemeClr val="bg1">
                      <a:lumMod val="50000"/>
                    </a:schemeClr>
                  </a:solidFill>
                  <a:latin typeface="+mj-lt"/>
                  <a:ea typeface="+mj-ea"/>
                  <a:cs typeface="+mj-cs"/>
                </a:rPr>
                <a:t>About</a:t>
              </a:r>
              <a:r>
                <a:rPr lang="it-IT" sz="4800" b="1" kern="900" dirty="0" smtClean="0">
                  <a:solidFill>
                    <a:schemeClr val="bg1">
                      <a:lumMod val="50000"/>
                    </a:schemeClr>
                  </a:solidFill>
                  <a:latin typeface="+mj-lt"/>
                  <a:ea typeface="+mj-ea"/>
                  <a:cs typeface="+mj-cs"/>
                </a:rPr>
                <a:t> Genova</a:t>
              </a:r>
              <a:endParaRPr lang="it-IT" sz="4800" b="1" kern="900" dirty="0">
                <a:solidFill>
                  <a:schemeClr val="bg1">
                    <a:lumMod val="50000"/>
                  </a:schemeClr>
                </a:solidFill>
                <a:latin typeface="+mj-lt"/>
                <a:ea typeface="+mj-ea"/>
                <a:cs typeface="+mj-cs"/>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57" b="-5057"/>
            <a:stretch/>
          </p:blipFill>
          <p:spPr bwMode="auto">
            <a:xfrm>
              <a:off x="400050" y="188640"/>
              <a:ext cx="830580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292080" y="4890646"/>
              <a:ext cx="3024336" cy="338554"/>
            </a:xfrm>
            <a:prstGeom prst="rect">
              <a:avLst/>
            </a:prstGeom>
          </p:spPr>
          <p:txBody>
            <a:bodyPr wrap="square">
              <a:spAutoFit/>
            </a:bodyPr>
            <a:lstStyle/>
            <a:p>
              <a:r>
                <a:rPr lang="it-IT" sz="1600" i="1" dirty="0" smtClean="0"/>
                <a:t>Source: </a:t>
              </a:r>
              <a:r>
                <a:rPr lang="it-IT" sz="1600" i="1" dirty="0" err="1" smtClean="0"/>
                <a:t>Cooke</a:t>
              </a:r>
              <a:r>
                <a:rPr lang="it-IT" sz="1600" i="1" dirty="0" smtClean="0"/>
                <a:t> </a:t>
              </a:r>
              <a:r>
                <a:rPr lang="it-IT" sz="1600" i="1" dirty="0"/>
                <a:t>&amp; </a:t>
              </a:r>
              <a:r>
                <a:rPr lang="it-IT" sz="1600" i="1" dirty="0" err="1"/>
                <a:t>Piccaluga</a:t>
              </a:r>
              <a:r>
                <a:rPr lang="it-IT" sz="1600" i="1" dirty="0"/>
                <a:t>, 2004</a:t>
              </a:r>
              <a:endParaRPr lang="it-IT" sz="1600" dirty="0"/>
            </a:p>
          </p:txBody>
        </p:sp>
      </p:grpSp>
    </p:spTree>
    <p:extLst>
      <p:ext uri="{BB962C8B-B14F-4D97-AF65-F5344CB8AC3E}">
        <p14:creationId xmlns:p14="http://schemas.microsoft.com/office/powerpoint/2010/main" val="2130327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30" t="16661" r="25585" b="16322"/>
          <a:stretch/>
        </p:blipFill>
        <p:spPr bwMode="auto">
          <a:xfrm>
            <a:off x="1297264" y="620688"/>
            <a:ext cx="7739232" cy="564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6984268" y="5970912"/>
            <a:ext cx="2124236" cy="338554"/>
          </a:xfrm>
          <a:prstGeom prst="rect">
            <a:avLst/>
          </a:prstGeom>
          <a:noFill/>
        </p:spPr>
        <p:txBody>
          <a:bodyPr wrap="none" rtlCol="0">
            <a:spAutoFit/>
          </a:bodyPr>
          <a:lstStyle/>
          <a:p>
            <a:r>
              <a:rPr lang="it-IT" sz="1600" i="1" dirty="0" smtClean="0"/>
              <a:t>Source: Regione Liguria</a:t>
            </a:r>
            <a:endParaRPr lang="it-IT" sz="1600" i="1" dirty="0"/>
          </a:p>
        </p:txBody>
      </p:sp>
      <p:sp>
        <p:nvSpPr>
          <p:cNvPr id="6" name="CasellaDiTesto 5"/>
          <p:cNvSpPr txBox="1"/>
          <p:nvPr/>
        </p:nvSpPr>
        <p:spPr>
          <a:xfrm>
            <a:off x="251520" y="1988840"/>
            <a:ext cx="923330" cy="3935325"/>
          </a:xfrm>
          <a:prstGeom prst="rect">
            <a:avLst/>
          </a:prstGeom>
          <a:noFill/>
        </p:spPr>
        <p:txBody>
          <a:bodyPr vert="vert270" wrap="square" rtlCol="0">
            <a:spAutoFit/>
          </a:bodyPr>
          <a:lstStyle/>
          <a:p>
            <a:r>
              <a:rPr lang="it-IT" sz="2400" b="1" dirty="0" err="1" smtClean="0"/>
              <a:t>Regional</a:t>
            </a:r>
            <a:r>
              <a:rPr lang="it-IT" sz="2400" b="1" dirty="0" smtClean="0"/>
              <a:t> </a:t>
            </a:r>
            <a:r>
              <a:rPr lang="it-IT" sz="2400" b="1" dirty="0" err="1" smtClean="0"/>
              <a:t>Innovation</a:t>
            </a:r>
            <a:r>
              <a:rPr lang="it-IT" sz="2400" b="1" dirty="0" smtClean="0"/>
              <a:t> System</a:t>
            </a:r>
          </a:p>
          <a:p>
            <a:r>
              <a:rPr lang="it-IT" sz="2400" b="1" dirty="0" smtClean="0"/>
              <a:t>Smart </a:t>
            </a:r>
            <a:r>
              <a:rPr lang="it-IT" sz="2400" b="1" dirty="0" err="1" smtClean="0"/>
              <a:t>Specialization</a:t>
            </a:r>
            <a:r>
              <a:rPr lang="it-IT" sz="2400" b="1" dirty="0" smtClean="0"/>
              <a:t> </a:t>
            </a:r>
            <a:r>
              <a:rPr lang="it-IT" sz="2400" b="1" dirty="0" err="1" smtClean="0"/>
              <a:t>Strategy</a:t>
            </a:r>
            <a:endParaRPr lang="it-IT" sz="2400" b="1" dirty="0"/>
          </a:p>
        </p:txBody>
      </p:sp>
    </p:spTree>
    <p:extLst>
      <p:ext uri="{BB962C8B-B14F-4D97-AF65-F5344CB8AC3E}">
        <p14:creationId xmlns:p14="http://schemas.microsoft.com/office/powerpoint/2010/main" val="135696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0" y="0"/>
            <a:ext cx="914400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Rectangle 1"/>
          <p:cNvSpPr txBox="1">
            <a:spLocks noChangeArrowheads="1"/>
          </p:cNvSpPr>
          <p:nvPr/>
        </p:nvSpPr>
        <p:spPr bwMode="auto">
          <a:xfrm>
            <a:off x="416719" y="1844824"/>
            <a:ext cx="8727281" cy="4248472"/>
          </a:xfrm>
          <a:prstGeom prst="rect">
            <a:avLst/>
          </a:prstGeom>
          <a:noFill/>
          <a:ln w="9525">
            <a:noFill/>
            <a:round/>
            <a:headEnd/>
            <a:tailEnd/>
          </a:ln>
        </p:spPr>
        <p:txBody>
          <a:bodyPr lIns="90000" tIns="46800" rIns="90000" bIns="46800"/>
          <a:lstStyle>
            <a:defPPr>
              <a:defRPr lang="it-IT"/>
            </a:defPPr>
            <a:lvl1pPr>
              <a:lnSpc>
                <a:spcPct val="150000"/>
              </a:lnSpc>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tint val="75000"/>
                  </a:schemeClr>
                </a:solidFill>
              </a:defRPr>
            </a:lvl1pPr>
          </a:lstStyle>
          <a:p>
            <a:pPr>
              <a:lnSpc>
                <a:spcPct val="100000"/>
              </a:lnSpc>
            </a:pPr>
            <a:r>
              <a:rPr lang="it-IT" dirty="0">
                <a:solidFill>
                  <a:schemeClr val="tx1"/>
                </a:solidFill>
              </a:rPr>
              <a:t/>
            </a:r>
            <a:br>
              <a:rPr lang="it-IT" dirty="0">
                <a:solidFill>
                  <a:schemeClr val="tx1"/>
                </a:solidFill>
              </a:rPr>
            </a:br>
            <a:r>
              <a:rPr lang="en-US" dirty="0">
                <a:solidFill>
                  <a:schemeClr val="tx1"/>
                </a:solidFill>
              </a:rPr>
              <a:t>Ticass is a non-profit Consortium including public research bodies (Departments of the University of Genoa), SME's and large Companies. It is the core of the regional Innovation Hub "Energy and Environment" supported by ERDF in the Liguria Region in Italy. Ticass is </a:t>
            </a:r>
            <a:r>
              <a:rPr lang="en-US" dirty="0" smtClean="0">
                <a:solidFill>
                  <a:schemeClr val="tx1"/>
                </a:solidFill>
              </a:rPr>
              <a:t>finalized </a:t>
            </a:r>
            <a:r>
              <a:rPr lang="en-US" dirty="0">
                <a:solidFill>
                  <a:schemeClr val="tx1"/>
                </a:solidFill>
              </a:rPr>
              <a:t>to carry out, promote, diffuse, transfer and exploit research and innovative technologies for</a:t>
            </a:r>
            <a:r>
              <a:rPr lang="en-US" dirty="0" smtClean="0">
                <a:solidFill>
                  <a:schemeClr val="tx1"/>
                </a:solidFill>
              </a:rPr>
              <a:t>:</a:t>
            </a:r>
          </a:p>
          <a:p>
            <a:pPr>
              <a:lnSpc>
                <a:spcPct val="100000"/>
              </a:lnSpc>
            </a:pPr>
            <a:r>
              <a:rPr lang="en-US" dirty="0">
                <a:solidFill>
                  <a:schemeClr val="tx1"/>
                </a:solidFill>
              </a:rPr>
              <a:t/>
            </a:r>
            <a:br>
              <a:rPr lang="en-US" dirty="0">
                <a:solidFill>
                  <a:schemeClr val="tx1"/>
                </a:solidFill>
              </a:rPr>
            </a:br>
            <a:r>
              <a:rPr lang="en-US" dirty="0" smtClean="0">
                <a:solidFill>
                  <a:schemeClr val="tx1"/>
                </a:solidFill>
              </a:rPr>
              <a:t> 	</a:t>
            </a:r>
            <a:r>
              <a:rPr lang="en-US" sz="3200" dirty="0" smtClean="0">
                <a:solidFill>
                  <a:schemeClr val="tx1"/>
                </a:solidFill>
              </a:rPr>
              <a:t>- Energy </a:t>
            </a:r>
            <a:r>
              <a:rPr lang="en-US" sz="3200" dirty="0">
                <a:solidFill>
                  <a:schemeClr val="tx1"/>
                </a:solidFill>
              </a:rPr>
              <a:t>Saving</a:t>
            </a:r>
            <a:br>
              <a:rPr lang="en-US" sz="3200" dirty="0">
                <a:solidFill>
                  <a:schemeClr val="tx1"/>
                </a:solidFill>
              </a:rPr>
            </a:br>
            <a:r>
              <a:rPr lang="en-US" sz="3200" dirty="0" smtClean="0">
                <a:solidFill>
                  <a:schemeClr val="tx1"/>
                </a:solidFill>
              </a:rPr>
              <a:t> 	- Environmental </a:t>
            </a:r>
            <a:r>
              <a:rPr lang="en-US" sz="3200" dirty="0">
                <a:solidFill>
                  <a:schemeClr val="tx1"/>
                </a:solidFill>
              </a:rPr>
              <a:t>Control and Management</a:t>
            </a:r>
            <a:br>
              <a:rPr lang="en-US" sz="3200" dirty="0">
                <a:solidFill>
                  <a:schemeClr val="tx1"/>
                </a:solidFill>
              </a:rPr>
            </a:br>
            <a:r>
              <a:rPr lang="en-US" sz="3200" dirty="0" smtClean="0">
                <a:solidFill>
                  <a:schemeClr val="tx1"/>
                </a:solidFill>
              </a:rPr>
              <a:t> 	- Sustainable </a:t>
            </a:r>
            <a:r>
              <a:rPr lang="en-US" sz="3200" dirty="0">
                <a:solidFill>
                  <a:schemeClr val="tx1"/>
                </a:solidFill>
              </a:rPr>
              <a:t>Development </a:t>
            </a:r>
            <a:br>
              <a:rPr lang="en-US" sz="3200" dirty="0">
                <a:solidFill>
                  <a:schemeClr val="tx1"/>
                </a:solidFill>
              </a:rPr>
            </a:br>
            <a:r>
              <a:rPr lang="en-US" sz="3200" dirty="0" smtClean="0">
                <a:solidFill>
                  <a:schemeClr val="tx1"/>
                </a:solidFill>
              </a:rPr>
              <a:t> 	- Improvement </a:t>
            </a:r>
            <a:r>
              <a:rPr lang="en-US" sz="3200" dirty="0">
                <a:solidFill>
                  <a:schemeClr val="tx1"/>
                </a:solidFill>
              </a:rPr>
              <a:t>of Life Quality </a:t>
            </a:r>
          </a:p>
        </p:txBody>
      </p:sp>
      <p:sp>
        <p:nvSpPr>
          <p:cNvPr id="9" name="Rettangolo 8"/>
          <p:cNvSpPr/>
          <p:nvPr/>
        </p:nvSpPr>
        <p:spPr>
          <a:xfrm>
            <a:off x="683568" y="581779"/>
            <a:ext cx="8460432" cy="830997"/>
          </a:xfrm>
          <a:prstGeom prst="rect">
            <a:avLst/>
          </a:prstGeom>
        </p:spPr>
        <p:txBody>
          <a:bodyPr/>
          <a:lstStyle/>
          <a:p>
            <a:pPr algn="ctr">
              <a:spcBef>
                <a:spcPct val="0"/>
              </a:spcBef>
            </a:pPr>
            <a:r>
              <a:rPr lang="it-IT" sz="4800" b="1" kern="900" dirty="0">
                <a:solidFill>
                  <a:schemeClr val="bg1">
                    <a:lumMod val="50000"/>
                  </a:schemeClr>
                </a:solidFill>
                <a:latin typeface="+mj-lt"/>
                <a:ea typeface="+mj-ea"/>
                <a:cs typeface="+mj-cs"/>
              </a:rPr>
              <a:t>TICASS </a:t>
            </a:r>
            <a:r>
              <a:rPr lang="en-US" sz="4800" b="1" kern="900" dirty="0">
                <a:solidFill>
                  <a:schemeClr val="bg1">
                    <a:lumMod val="50000"/>
                  </a:schemeClr>
                </a:solidFill>
                <a:latin typeface="+mj-lt"/>
                <a:ea typeface="+mj-ea"/>
                <a:cs typeface="+mj-cs"/>
              </a:rPr>
              <a:t>Regional Research and </a:t>
            </a:r>
            <a:endParaRPr lang="en-US" sz="4800" b="1" kern="900" dirty="0" smtClean="0">
              <a:solidFill>
                <a:schemeClr val="bg1">
                  <a:lumMod val="50000"/>
                </a:schemeClr>
              </a:solidFill>
              <a:latin typeface="+mj-lt"/>
              <a:ea typeface="+mj-ea"/>
              <a:cs typeface="+mj-cs"/>
            </a:endParaRPr>
          </a:p>
          <a:p>
            <a:pPr algn="ctr">
              <a:spcBef>
                <a:spcPct val="0"/>
              </a:spcBef>
            </a:pPr>
            <a:r>
              <a:rPr lang="en-US" sz="4800" b="1" kern="900" dirty="0" smtClean="0">
                <a:solidFill>
                  <a:schemeClr val="bg1">
                    <a:lumMod val="50000"/>
                  </a:schemeClr>
                </a:solidFill>
                <a:latin typeface="+mj-lt"/>
                <a:ea typeface="+mj-ea"/>
                <a:cs typeface="+mj-cs"/>
              </a:rPr>
              <a:t>Innovation Hub…..</a:t>
            </a:r>
            <a:endParaRPr lang="it-IT" sz="4800" b="1" kern="9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574589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0" y="0"/>
            <a:ext cx="914400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Rectangle 1"/>
          <p:cNvSpPr txBox="1">
            <a:spLocks noChangeArrowheads="1"/>
          </p:cNvSpPr>
          <p:nvPr/>
        </p:nvSpPr>
        <p:spPr bwMode="auto">
          <a:xfrm>
            <a:off x="179512" y="2185392"/>
            <a:ext cx="8568951" cy="4051920"/>
          </a:xfrm>
          <a:prstGeom prst="rect">
            <a:avLst/>
          </a:prstGeom>
          <a:noFill/>
          <a:ln w="9525">
            <a:noFill/>
            <a:round/>
            <a:headEnd/>
            <a:tailEnd/>
          </a:ln>
        </p:spPr>
        <p:txBody>
          <a:bodyPr lIns="90000" tIns="46800" rIns="90000" bIns="46800"/>
          <a:lstStyle>
            <a:defPPr>
              <a:defRPr lang="it-IT"/>
            </a:defPPr>
            <a:lvl1pPr>
              <a:lnSpc>
                <a:spcPct val="150000"/>
              </a:lnSpc>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tint val="75000"/>
                  </a:schemeClr>
                </a:solidFill>
              </a:defRPr>
            </a:lvl1pPr>
          </a:lstStyle>
          <a:p>
            <a:pPr>
              <a:lnSpc>
                <a:spcPct val="100000"/>
              </a:lnSpc>
            </a:pPr>
            <a:r>
              <a:rPr lang="it-IT" dirty="0"/>
              <a:t/>
            </a:r>
            <a:br>
              <a:rPr lang="it-IT" dirty="0"/>
            </a:br>
            <a:r>
              <a:rPr lang="en-US" dirty="0">
                <a:solidFill>
                  <a:schemeClr val="tx1"/>
                </a:solidFill>
                <a:sym typeface="Wingdings 2"/>
              </a:rPr>
              <a:t> </a:t>
            </a:r>
            <a:r>
              <a:rPr lang="en-US" dirty="0" smtClean="0">
                <a:solidFill>
                  <a:schemeClr val="tx1"/>
                </a:solidFill>
                <a:sym typeface="Wingdings 2"/>
              </a:rPr>
              <a:t>9 </a:t>
            </a:r>
            <a:r>
              <a:rPr lang="en-US" dirty="0">
                <a:solidFill>
                  <a:schemeClr val="tx1"/>
                </a:solidFill>
                <a:sym typeface="Wingdings 2"/>
              </a:rPr>
              <a:t>Research Department belonging to the University of </a:t>
            </a:r>
            <a:r>
              <a:rPr lang="en-US" dirty="0" err="1">
                <a:solidFill>
                  <a:schemeClr val="tx1"/>
                </a:solidFill>
                <a:sym typeface="Wingdings 2"/>
              </a:rPr>
              <a:t>Genova</a:t>
            </a:r>
            <a:r>
              <a:rPr lang="en-US" dirty="0">
                <a:solidFill>
                  <a:schemeClr val="tx1"/>
                </a:solidFill>
                <a:sym typeface="Wingdings 2"/>
              </a:rPr>
              <a:t>:  </a:t>
            </a:r>
            <a:endParaRPr lang="en-US" dirty="0" smtClean="0">
              <a:solidFill>
                <a:schemeClr val="tx1"/>
              </a:solidFill>
              <a:sym typeface="Wingdings 2"/>
            </a:endParaRPr>
          </a:p>
          <a:p>
            <a:pPr>
              <a:lnSpc>
                <a:spcPct val="100000"/>
              </a:lnSpc>
            </a:pPr>
            <a:r>
              <a:rPr lang="en-US" dirty="0" smtClean="0">
                <a:solidFill>
                  <a:schemeClr val="tx1"/>
                </a:solidFill>
                <a:sym typeface="Wingdings 2"/>
              </a:rPr>
              <a:t>	Department </a:t>
            </a:r>
            <a:r>
              <a:rPr lang="en-US" dirty="0">
                <a:solidFill>
                  <a:schemeClr val="tx1"/>
                </a:solidFill>
                <a:sym typeface="Wingdings 2"/>
              </a:rPr>
              <a:t>of Chemistry and Industrial Chemistry; Department of Civil chemical and Environmental Engineering; Department of Physics; Mechanical Industrial Management Energy Environment and Transport Engineering; Department for the Study of the Territory and its resources; Department of Experimental Medicine; Department of Informatics, Bioengineering, Robotics and Information Science; Department of Sciences for Architecture; 	Department of Naval Architecture and Marine Engineering</a:t>
            </a:r>
          </a:p>
          <a:p>
            <a:r>
              <a:rPr lang="en-US" dirty="0">
                <a:solidFill>
                  <a:schemeClr val="tx1"/>
                </a:solidFill>
                <a:sym typeface="Wingdings 2"/>
              </a:rPr>
              <a:t>	  Italian Institute for Nuclear Physics (INFN - Research Area of </a:t>
            </a:r>
            <a:r>
              <a:rPr lang="en-US" dirty="0" err="1">
                <a:solidFill>
                  <a:schemeClr val="tx1"/>
                </a:solidFill>
                <a:sym typeface="Wingdings 2"/>
              </a:rPr>
              <a:t>Genova</a:t>
            </a:r>
            <a:r>
              <a:rPr lang="en-US" dirty="0">
                <a:solidFill>
                  <a:schemeClr val="tx1"/>
                </a:solidFill>
                <a:sym typeface="Wingdings 2"/>
              </a:rPr>
              <a:t>)</a:t>
            </a:r>
            <a:br>
              <a:rPr lang="en-US" dirty="0">
                <a:solidFill>
                  <a:schemeClr val="tx1"/>
                </a:solidFill>
                <a:sym typeface="Wingdings 2"/>
              </a:rPr>
            </a:br>
            <a:r>
              <a:rPr lang="en-US" dirty="0">
                <a:solidFill>
                  <a:schemeClr val="tx1"/>
                </a:solidFill>
                <a:sym typeface="Wingdings 2"/>
              </a:rPr>
              <a:t>  </a:t>
            </a:r>
            <a:r>
              <a:rPr lang="en-US" dirty="0" smtClean="0">
                <a:solidFill>
                  <a:schemeClr val="tx1"/>
                </a:solidFill>
                <a:sym typeface="Wingdings 2"/>
              </a:rPr>
              <a:t>42 Companies </a:t>
            </a:r>
            <a:r>
              <a:rPr lang="en-US" dirty="0">
                <a:solidFill>
                  <a:schemeClr val="tx1"/>
                </a:solidFill>
                <a:sym typeface="Wingdings 2"/>
              </a:rPr>
              <a:t/>
            </a:r>
            <a:br>
              <a:rPr lang="en-US" dirty="0">
                <a:solidFill>
                  <a:schemeClr val="tx1"/>
                </a:solidFill>
                <a:sym typeface="Wingdings 2"/>
              </a:rPr>
            </a:br>
            <a:endParaRPr lang="en-US" dirty="0">
              <a:solidFill>
                <a:schemeClr val="tx1"/>
              </a:solidFill>
              <a:sym typeface="Wingdings 2"/>
            </a:endParaRPr>
          </a:p>
        </p:txBody>
      </p:sp>
      <p:sp>
        <p:nvSpPr>
          <p:cNvPr id="9" name="Rettangolo 8"/>
          <p:cNvSpPr/>
          <p:nvPr/>
        </p:nvSpPr>
        <p:spPr>
          <a:xfrm>
            <a:off x="574675" y="692696"/>
            <a:ext cx="8569325" cy="830997"/>
          </a:xfrm>
          <a:prstGeom prst="rect">
            <a:avLst/>
          </a:prstGeom>
        </p:spPr>
        <p:txBody>
          <a:bodyPr/>
          <a:lstStyle/>
          <a:p>
            <a:pPr algn="ctr">
              <a:spcBef>
                <a:spcPct val="0"/>
              </a:spcBef>
            </a:pPr>
            <a:r>
              <a:rPr lang="it-IT" sz="4800" b="1" kern="900" dirty="0" smtClean="0">
                <a:solidFill>
                  <a:schemeClr val="bg1">
                    <a:lumMod val="50000"/>
                  </a:schemeClr>
                </a:solidFill>
                <a:latin typeface="+mj-lt"/>
                <a:ea typeface="+mj-ea"/>
                <a:cs typeface="+mj-cs"/>
              </a:rPr>
              <a:t>……TICASS </a:t>
            </a:r>
            <a:r>
              <a:rPr lang="en-US" sz="4800" b="1" kern="900" dirty="0">
                <a:solidFill>
                  <a:schemeClr val="bg1">
                    <a:lumMod val="50000"/>
                  </a:schemeClr>
                </a:solidFill>
                <a:latin typeface="+mj-lt"/>
                <a:ea typeface="+mj-ea"/>
                <a:cs typeface="+mj-cs"/>
              </a:rPr>
              <a:t>Regional Research and Innovation Hub</a:t>
            </a:r>
            <a:endParaRPr lang="it-IT" sz="4800" b="1" kern="9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529571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6445249" y="2061269"/>
            <a:ext cx="2735263" cy="1655763"/>
            <a:chOff x="3878" y="164"/>
            <a:chExt cx="1723" cy="1043"/>
          </a:xfrm>
          <a:solidFill>
            <a:srgbClr val="FFC000">
              <a:alpha val="26000"/>
            </a:srgbClr>
          </a:solidFill>
        </p:grpSpPr>
        <p:sp>
          <p:nvSpPr>
            <p:cNvPr id="5" name="Oval 3"/>
            <p:cNvSpPr>
              <a:spLocks noChangeArrowheads="1"/>
            </p:cNvSpPr>
            <p:nvPr/>
          </p:nvSpPr>
          <p:spPr bwMode="auto">
            <a:xfrm>
              <a:off x="3878" y="164"/>
              <a:ext cx="1588" cy="1043"/>
            </a:xfrm>
            <a:prstGeom prst="ellipse">
              <a:avLst/>
            </a:prstGeom>
            <a:grpFill/>
            <a:ln w="9525">
              <a:solidFill>
                <a:schemeClr val="tx1"/>
              </a:solidFill>
              <a:round/>
              <a:headEnd/>
              <a:tailEnd/>
            </a:ln>
          </p:spPr>
          <p:txBody>
            <a:bodyPr wrap="none" anchor="ctr"/>
            <a:lstStyle/>
            <a:p>
              <a:endParaRPr lang="it-IT" altLang="it-IT"/>
            </a:p>
          </p:txBody>
        </p:sp>
        <p:sp>
          <p:nvSpPr>
            <p:cNvPr id="6" name="Text Box 4"/>
            <p:cNvSpPr txBox="1">
              <a:spLocks noChangeArrowheads="1"/>
            </p:cNvSpPr>
            <p:nvPr/>
          </p:nvSpPr>
          <p:spPr bwMode="auto">
            <a:xfrm>
              <a:off x="3878" y="527"/>
              <a:ext cx="1723" cy="1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rgbClr val="008000"/>
                  </a:solidFill>
                  <a:cs typeface="Arial" charset="0"/>
                </a:rPr>
                <a:t>ISTITUTO ITALIANO SALDATURA</a:t>
              </a:r>
            </a:p>
          </p:txBody>
        </p:sp>
        <p:sp>
          <p:nvSpPr>
            <p:cNvPr id="7" name="Text Box 5"/>
            <p:cNvSpPr txBox="1">
              <a:spLocks noChangeArrowheads="1"/>
            </p:cNvSpPr>
            <p:nvPr/>
          </p:nvSpPr>
          <p:spPr bwMode="auto">
            <a:xfrm>
              <a:off x="4104" y="300"/>
              <a:ext cx="897" cy="1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a:solidFill>
                    <a:srgbClr val="FF6600"/>
                  </a:solidFill>
                  <a:cs typeface="Arial" charset="0"/>
                </a:rPr>
                <a:t>SANTORO</a:t>
              </a:r>
            </a:p>
          </p:txBody>
        </p:sp>
        <p:sp>
          <p:nvSpPr>
            <p:cNvPr id="8" name="Text Box 6"/>
            <p:cNvSpPr txBox="1">
              <a:spLocks noChangeArrowheads="1"/>
            </p:cNvSpPr>
            <p:nvPr/>
          </p:nvSpPr>
          <p:spPr bwMode="auto">
            <a:xfrm>
              <a:off x="4742" y="300"/>
              <a:ext cx="768" cy="1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a:solidFill>
                    <a:schemeClr val="tx1"/>
                  </a:solidFill>
                  <a:cs typeface="Arial" charset="0"/>
                </a:rPr>
                <a:t>IREOS </a:t>
              </a:r>
            </a:p>
          </p:txBody>
        </p:sp>
        <p:sp>
          <p:nvSpPr>
            <p:cNvPr id="9" name="Text Box 7"/>
            <p:cNvSpPr txBox="1">
              <a:spLocks noChangeArrowheads="1"/>
            </p:cNvSpPr>
            <p:nvPr/>
          </p:nvSpPr>
          <p:spPr bwMode="auto">
            <a:xfrm>
              <a:off x="4124" y="754"/>
              <a:ext cx="1131" cy="1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Tx/>
                <a:buSzTx/>
                <a:buFontTx/>
                <a:buNone/>
              </a:pPr>
              <a:r>
                <a:rPr lang="it-IT" altLang="it-IT" sz="1200">
                  <a:solidFill>
                    <a:schemeClr val="tx1"/>
                  </a:solidFill>
                  <a:cs typeface="Arial" charset="0"/>
                </a:rPr>
                <a:t>A&amp;A F.llI PARODI</a:t>
              </a:r>
            </a:p>
          </p:txBody>
        </p:sp>
        <p:sp>
          <p:nvSpPr>
            <p:cNvPr id="10" name="Text Box 8"/>
            <p:cNvSpPr txBox="1">
              <a:spLocks noChangeArrowheads="1"/>
            </p:cNvSpPr>
            <p:nvPr/>
          </p:nvSpPr>
          <p:spPr bwMode="auto">
            <a:xfrm>
              <a:off x="4468" y="935"/>
              <a:ext cx="448" cy="1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Tx/>
                <a:buSzTx/>
                <a:buFontTx/>
                <a:buNone/>
              </a:pPr>
              <a:r>
                <a:rPr lang="it-IT" altLang="it-IT" sz="1200" dirty="0">
                  <a:solidFill>
                    <a:srgbClr val="008000"/>
                  </a:solidFill>
                  <a:cs typeface="Arial" charset="0"/>
                </a:rPr>
                <a:t>CAP</a:t>
              </a:r>
            </a:p>
          </p:txBody>
        </p:sp>
      </p:grpSp>
      <p:sp>
        <p:nvSpPr>
          <p:cNvPr id="11" name="Oval 9"/>
          <p:cNvSpPr>
            <a:spLocks noChangeArrowheads="1"/>
          </p:cNvSpPr>
          <p:nvPr/>
        </p:nvSpPr>
        <p:spPr bwMode="auto">
          <a:xfrm>
            <a:off x="2664297" y="1053059"/>
            <a:ext cx="3816350" cy="1692275"/>
          </a:xfrm>
          <a:prstGeom prst="ellipse">
            <a:avLst/>
          </a:prstGeom>
          <a:solidFill>
            <a:srgbClr val="FFFF00">
              <a:alpha val="30000"/>
            </a:srgbClr>
          </a:solidFill>
          <a:ln w="9525">
            <a:solidFill>
              <a:schemeClr val="tx1"/>
            </a:solidFill>
            <a:round/>
            <a:headEnd/>
            <a:tailEnd/>
          </a:ln>
        </p:spPr>
        <p:txBody>
          <a:bodyPr wrap="none" anchor="ctr"/>
          <a:lstStyle/>
          <a:p>
            <a:endParaRPr lang="it-IT" altLang="it-IT"/>
          </a:p>
        </p:txBody>
      </p:sp>
      <p:sp>
        <p:nvSpPr>
          <p:cNvPr id="12" name="Text Box 10"/>
          <p:cNvSpPr txBox="1">
            <a:spLocks noChangeArrowheads="1"/>
          </p:cNvSpPr>
          <p:nvPr/>
        </p:nvSpPr>
        <p:spPr bwMode="auto">
          <a:xfrm>
            <a:off x="3637434" y="1089571"/>
            <a:ext cx="2087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chemeClr val="tx1"/>
                </a:solidFill>
                <a:cs typeface="Arial" charset="0"/>
              </a:rPr>
              <a:t>INDUSTRIA AMBIENTE</a:t>
            </a:r>
          </a:p>
        </p:txBody>
      </p:sp>
      <p:sp>
        <p:nvSpPr>
          <p:cNvPr id="13" name="Text Box 11"/>
          <p:cNvSpPr txBox="1">
            <a:spLocks noChangeArrowheads="1"/>
          </p:cNvSpPr>
          <p:nvPr/>
        </p:nvSpPr>
        <p:spPr bwMode="auto">
          <a:xfrm>
            <a:off x="3635847" y="1378496"/>
            <a:ext cx="1871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rgbClr val="FF6600"/>
                </a:solidFill>
                <a:cs typeface="Arial" charset="0"/>
              </a:rPr>
              <a:t>ANALISI  e CONTROLLI</a:t>
            </a:r>
          </a:p>
        </p:txBody>
      </p:sp>
      <p:sp>
        <p:nvSpPr>
          <p:cNvPr id="14" name="Text Box 12"/>
          <p:cNvSpPr txBox="1">
            <a:spLocks noChangeArrowheads="1"/>
          </p:cNvSpPr>
          <p:nvPr/>
        </p:nvSpPr>
        <p:spPr bwMode="auto">
          <a:xfrm>
            <a:off x="3708872" y="1665834"/>
            <a:ext cx="1943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a:solidFill>
                  <a:schemeClr val="tx1"/>
                </a:solidFill>
                <a:cs typeface="Arial" charset="0"/>
              </a:rPr>
              <a:t>SERVIZI ECOLOGICI </a:t>
            </a:r>
          </a:p>
        </p:txBody>
      </p:sp>
      <p:sp>
        <p:nvSpPr>
          <p:cNvPr id="15" name="Text Box 13"/>
          <p:cNvSpPr txBox="1">
            <a:spLocks noChangeArrowheads="1"/>
          </p:cNvSpPr>
          <p:nvPr/>
        </p:nvSpPr>
        <p:spPr bwMode="auto">
          <a:xfrm>
            <a:off x="3708872" y="1967459"/>
            <a:ext cx="1871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rgbClr val="008000"/>
                </a:solidFill>
                <a:cs typeface="Arial" charset="0"/>
              </a:rPr>
              <a:t>IREOS LABORATORI</a:t>
            </a:r>
          </a:p>
        </p:txBody>
      </p:sp>
      <p:sp>
        <p:nvSpPr>
          <p:cNvPr id="16" name="Text Box 14"/>
          <p:cNvSpPr txBox="1">
            <a:spLocks noChangeArrowheads="1"/>
          </p:cNvSpPr>
          <p:nvPr/>
        </p:nvSpPr>
        <p:spPr bwMode="auto">
          <a:xfrm>
            <a:off x="2988147" y="1391196"/>
            <a:ext cx="647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chemeClr val="tx1"/>
                </a:solidFill>
                <a:cs typeface="Arial" charset="0"/>
              </a:rPr>
              <a:t>ITEC</a:t>
            </a:r>
          </a:p>
        </p:txBody>
      </p:sp>
      <p:sp>
        <p:nvSpPr>
          <p:cNvPr id="17" name="Text Box 15"/>
          <p:cNvSpPr txBox="1">
            <a:spLocks noChangeArrowheads="1"/>
          </p:cNvSpPr>
          <p:nvPr/>
        </p:nvSpPr>
        <p:spPr bwMode="auto">
          <a:xfrm>
            <a:off x="3059584" y="2170659"/>
            <a:ext cx="576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rgbClr val="008000"/>
                </a:solidFill>
                <a:cs typeface="Arial" charset="0"/>
              </a:rPr>
              <a:t>P &amp; T</a:t>
            </a:r>
          </a:p>
        </p:txBody>
      </p:sp>
      <p:sp>
        <p:nvSpPr>
          <p:cNvPr id="18" name="Text Box 16"/>
          <p:cNvSpPr txBox="1">
            <a:spLocks noChangeArrowheads="1"/>
          </p:cNvSpPr>
          <p:nvPr/>
        </p:nvSpPr>
        <p:spPr bwMode="auto">
          <a:xfrm>
            <a:off x="2627784" y="1665834"/>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rgbClr val="008000"/>
                </a:solidFill>
                <a:cs typeface="Arial" charset="0"/>
              </a:rPr>
              <a:t>GIS &amp; WEB</a:t>
            </a:r>
          </a:p>
        </p:txBody>
      </p:sp>
      <p:sp>
        <p:nvSpPr>
          <p:cNvPr id="19" name="Text Box 17"/>
          <p:cNvSpPr txBox="1">
            <a:spLocks noChangeArrowheads="1"/>
          </p:cNvSpPr>
          <p:nvPr/>
        </p:nvSpPr>
        <p:spPr bwMode="auto">
          <a:xfrm>
            <a:off x="2700809" y="1953171"/>
            <a:ext cx="935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rgbClr val="FF6600"/>
                </a:solidFill>
                <a:cs typeface="Arial" charset="0"/>
              </a:rPr>
              <a:t>SIIT/PMI</a:t>
            </a:r>
          </a:p>
        </p:txBody>
      </p:sp>
      <p:sp>
        <p:nvSpPr>
          <p:cNvPr id="20" name="Text Box 18"/>
          <p:cNvSpPr txBox="1">
            <a:spLocks noChangeArrowheads="1"/>
          </p:cNvSpPr>
          <p:nvPr/>
        </p:nvSpPr>
        <p:spPr bwMode="auto">
          <a:xfrm>
            <a:off x="4050184" y="2419896"/>
            <a:ext cx="1008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rgbClr val="008000"/>
                </a:solidFill>
                <a:cs typeface="Arial" charset="0"/>
              </a:rPr>
              <a:t>ARCADIA</a:t>
            </a:r>
          </a:p>
        </p:txBody>
      </p:sp>
      <p:sp>
        <p:nvSpPr>
          <p:cNvPr id="21" name="Text Box 19"/>
          <p:cNvSpPr txBox="1">
            <a:spLocks noChangeArrowheads="1"/>
          </p:cNvSpPr>
          <p:nvPr/>
        </p:nvSpPr>
        <p:spPr bwMode="auto">
          <a:xfrm>
            <a:off x="5436072" y="1391196"/>
            <a:ext cx="792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a:solidFill>
                  <a:srgbClr val="008000"/>
                </a:solidFill>
                <a:cs typeface="Arial" charset="0"/>
              </a:rPr>
              <a:t>ANTEA</a:t>
            </a:r>
          </a:p>
        </p:txBody>
      </p:sp>
      <p:sp>
        <p:nvSpPr>
          <p:cNvPr id="22" name="Text Box 20"/>
          <p:cNvSpPr txBox="1">
            <a:spLocks noChangeArrowheads="1"/>
          </p:cNvSpPr>
          <p:nvPr/>
        </p:nvSpPr>
        <p:spPr bwMode="auto">
          <a:xfrm>
            <a:off x="4885209" y="2171222"/>
            <a:ext cx="647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a:solidFill>
                  <a:srgbClr val="FF6600"/>
                </a:solidFill>
                <a:cs typeface="Arial" charset="0"/>
              </a:rPr>
              <a:t>SIGE</a:t>
            </a:r>
          </a:p>
        </p:txBody>
      </p:sp>
      <p:sp>
        <p:nvSpPr>
          <p:cNvPr id="23" name="Text Box 21"/>
          <p:cNvSpPr txBox="1">
            <a:spLocks noChangeArrowheads="1"/>
          </p:cNvSpPr>
          <p:nvPr/>
        </p:nvSpPr>
        <p:spPr bwMode="auto">
          <a:xfrm>
            <a:off x="3564409" y="2242096"/>
            <a:ext cx="792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smtClean="0">
                <a:solidFill>
                  <a:schemeClr val="tx1"/>
                </a:solidFill>
                <a:cs typeface="Arial" charset="0"/>
              </a:rPr>
              <a:t>PM </a:t>
            </a:r>
            <a:r>
              <a:rPr lang="it-IT" altLang="it-IT" sz="1200" dirty="0" err="1" smtClean="0">
                <a:solidFill>
                  <a:schemeClr val="tx1"/>
                </a:solidFill>
                <a:cs typeface="Arial" charset="0"/>
              </a:rPr>
              <a:t>Ten</a:t>
            </a:r>
            <a:endParaRPr lang="it-IT" altLang="it-IT" sz="1200" dirty="0">
              <a:solidFill>
                <a:schemeClr val="tx1"/>
              </a:solidFill>
              <a:cs typeface="Arial" charset="0"/>
            </a:endParaRPr>
          </a:p>
        </p:txBody>
      </p:sp>
      <p:sp>
        <p:nvSpPr>
          <p:cNvPr id="24" name="Text Box 22"/>
          <p:cNvSpPr txBox="1">
            <a:spLocks noChangeArrowheads="1"/>
          </p:cNvSpPr>
          <p:nvPr/>
        </p:nvSpPr>
        <p:spPr bwMode="auto">
          <a:xfrm>
            <a:off x="5364634" y="1665834"/>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a:solidFill>
                  <a:srgbClr val="FF6600"/>
                </a:solidFill>
                <a:cs typeface="Arial" charset="0"/>
              </a:rPr>
              <a:t>EUROCHEM</a:t>
            </a:r>
          </a:p>
        </p:txBody>
      </p:sp>
      <p:sp>
        <p:nvSpPr>
          <p:cNvPr id="25" name="Text Box 23"/>
          <p:cNvSpPr txBox="1">
            <a:spLocks noChangeArrowheads="1"/>
          </p:cNvSpPr>
          <p:nvPr/>
        </p:nvSpPr>
        <p:spPr bwMode="auto">
          <a:xfrm>
            <a:off x="5436072" y="1953171"/>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a:solidFill>
                  <a:schemeClr val="tx1"/>
                </a:solidFill>
                <a:cs typeface="Arial" charset="0"/>
              </a:rPr>
              <a:t>CPG</a:t>
            </a:r>
          </a:p>
        </p:txBody>
      </p:sp>
      <p:sp>
        <p:nvSpPr>
          <p:cNvPr id="26" name="Text Box 24"/>
          <p:cNvSpPr txBox="1">
            <a:spLocks noChangeArrowheads="1"/>
          </p:cNvSpPr>
          <p:nvPr/>
        </p:nvSpPr>
        <p:spPr bwMode="auto">
          <a:xfrm>
            <a:off x="3074988" y="5351455"/>
            <a:ext cx="3152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endParaRPr lang="it-IT" altLang="it-IT">
              <a:solidFill>
                <a:schemeClr val="tx1"/>
              </a:solidFill>
              <a:cs typeface="Arial" charset="0"/>
            </a:endParaRPr>
          </a:p>
        </p:txBody>
      </p:sp>
      <p:sp>
        <p:nvSpPr>
          <p:cNvPr id="27" name="Text Box 25"/>
          <p:cNvSpPr txBox="1">
            <a:spLocks noChangeArrowheads="1"/>
          </p:cNvSpPr>
          <p:nvPr/>
        </p:nvSpPr>
        <p:spPr bwMode="auto">
          <a:xfrm>
            <a:off x="2411413" y="5505443"/>
            <a:ext cx="4537075" cy="587853"/>
          </a:xfrm>
          <a:prstGeom prst="rect">
            <a:avLst/>
          </a:prstGeom>
          <a:noFill/>
          <a:ln w="9525">
            <a:noFill/>
            <a:miter lim="800000"/>
            <a:headEnd/>
            <a:tailEnd/>
          </a:ln>
          <a:effectLst/>
        </p:spPr>
        <p:txBody>
          <a:bodyPr>
            <a:spAutoFit/>
          </a:bodyPr>
          <a:lstStyle/>
          <a:p>
            <a:pPr algn="ctr">
              <a:lnSpc>
                <a:spcPct val="90000"/>
              </a:lnSpc>
              <a:spcBef>
                <a:spcPct val="50000"/>
              </a:spcBef>
              <a:buClrTx/>
              <a:buSzTx/>
              <a:buFontTx/>
              <a:buNone/>
              <a:defRPr/>
            </a:pPr>
            <a:r>
              <a:rPr lang="it-IT" sz="1400" b="1" dirty="0">
                <a:solidFill>
                  <a:srgbClr val="008000"/>
                </a:solidFill>
                <a:effectLst>
                  <a:outerShdw blurRad="38100" dist="38100" dir="2700000" algn="tl">
                    <a:srgbClr val="000000"/>
                  </a:outerShdw>
                </a:effectLst>
                <a:latin typeface="Tahoma" pitchFamily="34" charset="0"/>
                <a:cs typeface="Tahoma" pitchFamily="34" charset="0"/>
              </a:rPr>
              <a:t>UNIVERSITA’  DEGLI STUDI DI </a:t>
            </a:r>
            <a:r>
              <a:rPr lang="it-IT" sz="1400" b="1" dirty="0" smtClean="0">
                <a:solidFill>
                  <a:srgbClr val="008000"/>
                </a:solidFill>
                <a:effectLst>
                  <a:outerShdw blurRad="38100" dist="38100" dir="2700000" algn="tl">
                    <a:srgbClr val="000000"/>
                  </a:outerShdw>
                </a:effectLst>
                <a:latin typeface="Tahoma" pitchFamily="34" charset="0"/>
                <a:cs typeface="Tahoma" pitchFamily="34" charset="0"/>
              </a:rPr>
              <a:t>GENOVA;</a:t>
            </a:r>
            <a:endParaRPr lang="it-IT" sz="1400" b="1" dirty="0">
              <a:solidFill>
                <a:srgbClr val="008000"/>
              </a:solidFill>
              <a:effectLst>
                <a:outerShdw blurRad="38100" dist="38100" dir="2700000" algn="tl">
                  <a:srgbClr val="000000"/>
                </a:outerShdw>
              </a:effectLst>
              <a:latin typeface="Tahoma" pitchFamily="34" charset="0"/>
              <a:cs typeface="Tahoma" pitchFamily="34" charset="0"/>
            </a:endParaRPr>
          </a:p>
          <a:p>
            <a:pPr algn="ctr">
              <a:lnSpc>
                <a:spcPct val="90000"/>
              </a:lnSpc>
              <a:spcBef>
                <a:spcPct val="50000"/>
              </a:spcBef>
              <a:buClrTx/>
              <a:buSzTx/>
              <a:buFontTx/>
              <a:buNone/>
              <a:defRPr/>
            </a:pPr>
            <a:r>
              <a:rPr lang="it-IT" sz="1400" b="1" dirty="0" smtClean="0">
                <a:solidFill>
                  <a:srgbClr val="008000"/>
                </a:solidFill>
                <a:effectLst>
                  <a:outerShdw blurRad="38100" dist="38100" dir="2700000" algn="tl">
                    <a:srgbClr val="000000"/>
                  </a:outerShdw>
                </a:effectLst>
                <a:latin typeface="Tahoma" pitchFamily="34" charset="0"/>
                <a:cs typeface="Tahoma" pitchFamily="34" charset="0"/>
              </a:rPr>
              <a:t>CNR; INFN </a:t>
            </a:r>
            <a:endParaRPr lang="it-IT" sz="1400" b="1" dirty="0">
              <a:solidFill>
                <a:srgbClr val="008000"/>
              </a:solidFill>
              <a:effectLst>
                <a:outerShdw blurRad="38100" dist="38100" dir="2700000" algn="tl">
                  <a:srgbClr val="000000"/>
                </a:outerShdw>
              </a:effectLst>
              <a:latin typeface="Tahoma" pitchFamily="34" charset="0"/>
              <a:cs typeface="Tahoma" pitchFamily="34" charset="0"/>
            </a:endParaRPr>
          </a:p>
        </p:txBody>
      </p:sp>
      <p:sp>
        <p:nvSpPr>
          <p:cNvPr id="28" name="Rectangle 26"/>
          <p:cNvSpPr>
            <a:spLocks noChangeArrowheads="1"/>
          </p:cNvSpPr>
          <p:nvPr/>
        </p:nvSpPr>
        <p:spPr bwMode="auto">
          <a:xfrm>
            <a:off x="2286223" y="5505443"/>
            <a:ext cx="4537075" cy="587853"/>
          </a:xfrm>
          <a:prstGeom prst="rect">
            <a:avLst/>
          </a:prstGeom>
          <a:solidFill>
            <a:schemeClr val="accent3">
              <a:alpha val="52000"/>
            </a:schemeClr>
          </a:solidFill>
          <a:ln w="9525">
            <a:solidFill>
              <a:schemeClr val="tx1"/>
            </a:solidFill>
            <a:miter lim="800000"/>
            <a:headEnd/>
            <a:tailEnd/>
          </a:ln>
        </p:spPr>
        <p:txBody>
          <a:bodyPr wrap="none" anchor="ctr"/>
          <a:lstStyle/>
          <a:p>
            <a:endParaRPr lang="it-IT" altLang="it-IT"/>
          </a:p>
        </p:txBody>
      </p:sp>
      <p:sp>
        <p:nvSpPr>
          <p:cNvPr id="29" name="Line 27"/>
          <p:cNvSpPr>
            <a:spLocks noChangeShapeType="1"/>
          </p:cNvSpPr>
          <p:nvPr/>
        </p:nvSpPr>
        <p:spPr bwMode="auto">
          <a:xfrm flipV="1">
            <a:off x="5651972" y="3272531"/>
            <a:ext cx="828675" cy="27584"/>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it-IT"/>
          </a:p>
        </p:txBody>
      </p:sp>
      <p:sp>
        <p:nvSpPr>
          <p:cNvPr id="30" name="Line 28"/>
          <p:cNvSpPr>
            <a:spLocks noChangeShapeType="1"/>
          </p:cNvSpPr>
          <p:nvPr/>
        </p:nvSpPr>
        <p:spPr bwMode="auto">
          <a:xfrm flipH="1" flipV="1">
            <a:off x="2483768" y="3356991"/>
            <a:ext cx="964629" cy="1"/>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it-IT"/>
          </a:p>
        </p:txBody>
      </p:sp>
      <p:sp>
        <p:nvSpPr>
          <p:cNvPr id="31" name="Line 29"/>
          <p:cNvSpPr>
            <a:spLocks noChangeShapeType="1"/>
          </p:cNvSpPr>
          <p:nvPr/>
        </p:nvSpPr>
        <p:spPr bwMode="auto">
          <a:xfrm flipV="1">
            <a:off x="4572000" y="4593993"/>
            <a:ext cx="0" cy="864394"/>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it-IT"/>
          </a:p>
        </p:txBody>
      </p:sp>
      <p:grpSp>
        <p:nvGrpSpPr>
          <p:cNvPr id="44" name="Group 42"/>
          <p:cNvGrpSpPr>
            <a:grpSpLocks/>
          </p:cNvGrpSpPr>
          <p:nvPr/>
        </p:nvGrpSpPr>
        <p:grpSpPr bwMode="auto">
          <a:xfrm>
            <a:off x="251520" y="1628478"/>
            <a:ext cx="1728787" cy="360362"/>
            <a:chOff x="203" y="1207"/>
            <a:chExt cx="1089" cy="227"/>
          </a:xfrm>
          <a:solidFill>
            <a:schemeClr val="accent1">
              <a:lumMod val="40000"/>
              <a:lumOff val="60000"/>
              <a:alpha val="57000"/>
            </a:schemeClr>
          </a:solidFill>
        </p:grpSpPr>
        <p:sp>
          <p:nvSpPr>
            <p:cNvPr id="45" name="Oval 43"/>
            <p:cNvSpPr>
              <a:spLocks noChangeArrowheads="1"/>
            </p:cNvSpPr>
            <p:nvPr/>
          </p:nvSpPr>
          <p:spPr bwMode="auto">
            <a:xfrm>
              <a:off x="203" y="1207"/>
              <a:ext cx="1089" cy="227"/>
            </a:xfrm>
            <a:prstGeom prst="ellipse">
              <a:avLst/>
            </a:prstGeom>
            <a:grpFill/>
            <a:ln w="9525">
              <a:solidFill>
                <a:schemeClr val="tx1"/>
              </a:solidFill>
              <a:round/>
              <a:headEnd/>
              <a:tailEnd/>
            </a:ln>
          </p:spPr>
          <p:txBody>
            <a:bodyPr wrap="none" anchor="ctr"/>
            <a:lstStyle/>
            <a:p>
              <a:endParaRPr lang="it-IT" altLang="it-IT"/>
            </a:p>
          </p:txBody>
        </p:sp>
        <p:sp>
          <p:nvSpPr>
            <p:cNvPr id="46" name="Text Box 44"/>
            <p:cNvSpPr txBox="1">
              <a:spLocks noChangeArrowheads="1"/>
            </p:cNvSpPr>
            <p:nvPr/>
          </p:nvSpPr>
          <p:spPr bwMode="auto">
            <a:xfrm>
              <a:off x="267" y="1216"/>
              <a:ext cx="952" cy="173"/>
            </a:xfrm>
            <a:prstGeom prst="rect">
              <a:avLst/>
            </a:prstGeom>
            <a:noFill/>
            <a:ln w="9525">
              <a:noFill/>
              <a:miter lim="800000"/>
              <a:headEnd/>
              <a:tailEnd/>
            </a:ln>
            <a:effectLst/>
          </p:spPr>
          <p:txBody>
            <a:bodyPr>
              <a:spAutoFit/>
            </a:bodyPr>
            <a:lstStyle/>
            <a:p>
              <a:pPr>
                <a:spcBef>
                  <a:spcPct val="50000"/>
                </a:spcBef>
                <a:buClrTx/>
                <a:buSzTx/>
                <a:buFontTx/>
                <a:buNone/>
                <a:defRPr/>
              </a:pPr>
              <a:r>
                <a:rPr lang="it-IT" sz="1200" i="1" dirty="0" smtClean="0">
                  <a:solidFill>
                    <a:srgbClr val="FF6600"/>
                  </a:solidFill>
                  <a:effectLst>
                    <a:outerShdw blurRad="38100" dist="38100" dir="2700000" algn="tl">
                      <a:srgbClr val="000000"/>
                    </a:outerShdw>
                  </a:effectLst>
                  <a:cs typeface="Arial" charset="0"/>
                </a:rPr>
                <a:t>LARGE companies</a:t>
              </a:r>
              <a:endParaRPr lang="it-IT" sz="1200" i="1" dirty="0">
                <a:solidFill>
                  <a:srgbClr val="FF6600"/>
                </a:solidFill>
                <a:effectLst>
                  <a:outerShdw blurRad="38100" dist="38100" dir="2700000" algn="tl">
                    <a:srgbClr val="000000"/>
                  </a:outerShdw>
                </a:effectLst>
                <a:cs typeface="Arial" charset="0"/>
              </a:endParaRPr>
            </a:p>
          </p:txBody>
        </p:sp>
      </p:grpSp>
      <p:grpSp>
        <p:nvGrpSpPr>
          <p:cNvPr id="47" name="Group 45"/>
          <p:cNvGrpSpPr>
            <a:grpSpLocks/>
          </p:cNvGrpSpPr>
          <p:nvPr/>
        </p:nvGrpSpPr>
        <p:grpSpPr bwMode="auto">
          <a:xfrm>
            <a:off x="7235825" y="1700808"/>
            <a:ext cx="1800225" cy="360362"/>
            <a:chOff x="4422" y="1706"/>
            <a:chExt cx="1134" cy="227"/>
          </a:xfrm>
          <a:solidFill>
            <a:srgbClr val="FFC000">
              <a:alpha val="29000"/>
            </a:srgbClr>
          </a:solidFill>
        </p:grpSpPr>
        <p:sp>
          <p:nvSpPr>
            <p:cNvPr id="48" name="Oval 46"/>
            <p:cNvSpPr>
              <a:spLocks noChangeArrowheads="1"/>
            </p:cNvSpPr>
            <p:nvPr/>
          </p:nvSpPr>
          <p:spPr bwMode="auto">
            <a:xfrm>
              <a:off x="4422" y="1706"/>
              <a:ext cx="1134" cy="227"/>
            </a:xfrm>
            <a:prstGeom prst="ellipse">
              <a:avLst/>
            </a:prstGeom>
            <a:grpFill/>
            <a:ln w="9525">
              <a:solidFill>
                <a:schemeClr val="tx1"/>
              </a:solidFill>
              <a:round/>
              <a:headEnd/>
              <a:tailEnd/>
            </a:ln>
          </p:spPr>
          <p:txBody>
            <a:bodyPr wrap="none" anchor="ctr"/>
            <a:lstStyle/>
            <a:p>
              <a:endParaRPr lang="it-IT" altLang="it-IT"/>
            </a:p>
          </p:txBody>
        </p:sp>
        <p:sp>
          <p:nvSpPr>
            <p:cNvPr id="49" name="Text Box 47"/>
            <p:cNvSpPr txBox="1">
              <a:spLocks noChangeArrowheads="1"/>
            </p:cNvSpPr>
            <p:nvPr/>
          </p:nvSpPr>
          <p:spPr bwMode="auto">
            <a:xfrm>
              <a:off x="4513" y="1734"/>
              <a:ext cx="998" cy="174"/>
            </a:xfrm>
            <a:prstGeom prst="rect">
              <a:avLst/>
            </a:prstGeom>
            <a:noFill/>
            <a:ln w="9525">
              <a:noFill/>
              <a:miter lim="800000"/>
              <a:headEnd/>
              <a:tailEnd/>
            </a:ln>
            <a:effectLst/>
          </p:spPr>
          <p:txBody>
            <a:bodyPr>
              <a:spAutoFit/>
            </a:bodyPr>
            <a:lstStyle/>
            <a:p>
              <a:pPr>
                <a:spcBef>
                  <a:spcPct val="50000"/>
                </a:spcBef>
                <a:buClrTx/>
                <a:buSzTx/>
                <a:buFontTx/>
                <a:buNone/>
                <a:defRPr/>
              </a:pPr>
              <a:r>
                <a:rPr lang="it-IT" sz="1200" i="1" dirty="0" smtClean="0">
                  <a:solidFill>
                    <a:srgbClr val="FF6600"/>
                  </a:solidFill>
                  <a:effectLst>
                    <a:outerShdw blurRad="38100" dist="38100" dir="2700000" algn="tl">
                      <a:srgbClr val="000000"/>
                    </a:outerShdw>
                  </a:effectLst>
                  <a:cs typeface="Arial" charset="0"/>
                </a:rPr>
                <a:t>MEDIUM </a:t>
              </a:r>
              <a:r>
                <a:rPr lang="it-IT" sz="1200" i="1" dirty="0" err="1" smtClean="0">
                  <a:solidFill>
                    <a:srgbClr val="FF6600"/>
                  </a:solidFill>
                  <a:effectLst>
                    <a:outerShdw blurRad="38100" dist="38100" dir="2700000" algn="tl">
                      <a:srgbClr val="000000"/>
                    </a:outerShdw>
                  </a:effectLst>
                  <a:cs typeface="Arial" charset="0"/>
                </a:rPr>
                <a:t>Ccompanies</a:t>
              </a:r>
              <a:endParaRPr lang="it-IT" sz="1200" i="1" dirty="0">
                <a:solidFill>
                  <a:srgbClr val="FF6600"/>
                </a:solidFill>
                <a:effectLst>
                  <a:outerShdw blurRad="38100" dist="38100" dir="2700000" algn="tl">
                    <a:srgbClr val="000000"/>
                  </a:outerShdw>
                </a:effectLst>
                <a:cs typeface="Arial" charset="0"/>
              </a:endParaRPr>
            </a:p>
          </p:txBody>
        </p:sp>
      </p:grpSp>
      <p:grpSp>
        <p:nvGrpSpPr>
          <p:cNvPr id="50" name="Group 48"/>
          <p:cNvGrpSpPr>
            <a:grpSpLocks/>
          </p:cNvGrpSpPr>
          <p:nvPr/>
        </p:nvGrpSpPr>
        <p:grpSpPr bwMode="auto">
          <a:xfrm>
            <a:off x="3632672" y="692696"/>
            <a:ext cx="1843087" cy="360363"/>
            <a:chOff x="4332" y="2341"/>
            <a:chExt cx="1161" cy="227"/>
          </a:xfrm>
          <a:solidFill>
            <a:srgbClr val="FFFF00">
              <a:alpha val="22000"/>
            </a:srgbClr>
          </a:solidFill>
        </p:grpSpPr>
        <p:sp>
          <p:nvSpPr>
            <p:cNvPr id="51" name="Oval 49"/>
            <p:cNvSpPr>
              <a:spLocks noChangeArrowheads="1"/>
            </p:cNvSpPr>
            <p:nvPr/>
          </p:nvSpPr>
          <p:spPr bwMode="auto">
            <a:xfrm>
              <a:off x="4332" y="2341"/>
              <a:ext cx="1133" cy="227"/>
            </a:xfrm>
            <a:prstGeom prst="ellipse">
              <a:avLst/>
            </a:prstGeom>
            <a:grpFill/>
            <a:ln w="9525">
              <a:solidFill>
                <a:schemeClr val="tx1"/>
              </a:solidFill>
              <a:round/>
              <a:headEnd/>
              <a:tailEnd/>
            </a:ln>
          </p:spPr>
          <p:txBody>
            <a:bodyPr wrap="none" anchor="ctr"/>
            <a:lstStyle/>
            <a:p>
              <a:endParaRPr lang="it-IT" altLang="it-IT"/>
            </a:p>
          </p:txBody>
        </p:sp>
        <p:sp>
          <p:nvSpPr>
            <p:cNvPr id="52" name="Text Box 50"/>
            <p:cNvSpPr txBox="1">
              <a:spLocks noChangeArrowheads="1"/>
            </p:cNvSpPr>
            <p:nvPr/>
          </p:nvSpPr>
          <p:spPr bwMode="auto">
            <a:xfrm>
              <a:off x="4450" y="2368"/>
              <a:ext cx="1043" cy="173"/>
            </a:xfrm>
            <a:prstGeom prst="rect">
              <a:avLst/>
            </a:prstGeom>
            <a:noFill/>
            <a:ln w="9525">
              <a:noFill/>
              <a:miter lim="800000"/>
              <a:headEnd/>
              <a:tailEnd/>
            </a:ln>
            <a:effectLst/>
          </p:spPr>
          <p:txBody>
            <a:bodyPr>
              <a:spAutoFit/>
            </a:bodyPr>
            <a:lstStyle/>
            <a:p>
              <a:pPr>
                <a:spcBef>
                  <a:spcPct val="50000"/>
                </a:spcBef>
                <a:buClrTx/>
                <a:buSzTx/>
                <a:buFontTx/>
                <a:buNone/>
                <a:defRPr/>
              </a:pPr>
              <a:r>
                <a:rPr lang="it-IT" sz="1200" i="1" dirty="0" smtClean="0">
                  <a:solidFill>
                    <a:srgbClr val="FF6600"/>
                  </a:solidFill>
                  <a:effectLst>
                    <a:outerShdw blurRad="38100" dist="38100" dir="2700000" algn="tl">
                      <a:srgbClr val="000000"/>
                    </a:outerShdw>
                  </a:effectLst>
                  <a:cs typeface="Arial" charset="0"/>
                </a:rPr>
                <a:t>SMALL </a:t>
              </a:r>
              <a:r>
                <a:rPr lang="it-IT" sz="1200" i="1" dirty="0" err="1" smtClean="0">
                  <a:solidFill>
                    <a:srgbClr val="FF6600"/>
                  </a:solidFill>
                  <a:effectLst>
                    <a:outerShdw blurRad="38100" dist="38100" dir="2700000" algn="tl">
                      <a:srgbClr val="000000"/>
                    </a:outerShdw>
                  </a:effectLst>
                  <a:cs typeface="Arial" charset="0"/>
                </a:rPr>
                <a:t>companie</a:t>
              </a:r>
              <a:endParaRPr lang="it-IT" sz="1200" i="1" dirty="0">
                <a:solidFill>
                  <a:srgbClr val="FF6600"/>
                </a:solidFill>
                <a:effectLst>
                  <a:outerShdw blurRad="38100" dist="38100" dir="2700000" algn="tl">
                    <a:srgbClr val="000000"/>
                  </a:outerShdw>
                </a:effectLst>
                <a:cs typeface="Arial" charset="0"/>
              </a:endParaRPr>
            </a:p>
          </p:txBody>
        </p:sp>
      </p:grpSp>
      <p:sp>
        <p:nvSpPr>
          <p:cNvPr id="54" name="Text Box 21"/>
          <p:cNvSpPr txBox="1">
            <a:spLocks noChangeArrowheads="1"/>
          </p:cNvSpPr>
          <p:nvPr/>
        </p:nvSpPr>
        <p:spPr bwMode="auto">
          <a:xfrm>
            <a:off x="4788371" y="2315454"/>
            <a:ext cx="792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err="1" smtClean="0">
                <a:solidFill>
                  <a:schemeClr val="tx1"/>
                </a:solidFill>
                <a:cs typeface="Arial" charset="0"/>
              </a:rPr>
              <a:t>Micamo</a:t>
            </a:r>
            <a:endParaRPr lang="it-IT" altLang="it-IT" sz="1200" dirty="0">
              <a:solidFill>
                <a:schemeClr val="tx1"/>
              </a:solidFill>
              <a:cs typeface="Arial" charset="0"/>
            </a:endParaRPr>
          </a:p>
        </p:txBody>
      </p:sp>
      <p:sp>
        <p:nvSpPr>
          <p:cNvPr id="55" name="Text Box 22"/>
          <p:cNvSpPr txBox="1">
            <a:spLocks noChangeArrowheads="1"/>
          </p:cNvSpPr>
          <p:nvPr/>
        </p:nvSpPr>
        <p:spPr bwMode="auto">
          <a:xfrm>
            <a:off x="4843041" y="1818234"/>
            <a:ext cx="107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err="1" smtClean="0">
                <a:solidFill>
                  <a:srgbClr val="FF6600"/>
                </a:solidFill>
                <a:cs typeface="Arial" charset="0"/>
              </a:rPr>
              <a:t>Biotec</a:t>
            </a:r>
            <a:r>
              <a:rPr lang="it-IT" altLang="it-IT" sz="1200" dirty="0" smtClean="0">
                <a:solidFill>
                  <a:srgbClr val="FF6600"/>
                </a:solidFill>
                <a:cs typeface="Arial" charset="0"/>
              </a:rPr>
              <a:t> Sistemi</a:t>
            </a:r>
            <a:endParaRPr lang="it-IT" altLang="it-IT" sz="1200" dirty="0">
              <a:solidFill>
                <a:srgbClr val="FF6600"/>
              </a:solidFill>
              <a:cs typeface="Arial" charset="0"/>
            </a:endParaRPr>
          </a:p>
        </p:txBody>
      </p:sp>
      <p:sp>
        <p:nvSpPr>
          <p:cNvPr id="56" name="Text Box 22"/>
          <p:cNvSpPr txBox="1">
            <a:spLocks noChangeArrowheads="1"/>
          </p:cNvSpPr>
          <p:nvPr/>
        </p:nvSpPr>
        <p:spPr bwMode="auto">
          <a:xfrm>
            <a:off x="4771033" y="1221292"/>
            <a:ext cx="107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smtClean="0">
                <a:solidFill>
                  <a:srgbClr val="008000"/>
                </a:solidFill>
                <a:cs typeface="Arial" charset="0"/>
              </a:rPr>
              <a:t>Active </a:t>
            </a:r>
            <a:r>
              <a:rPr lang="it-IT" altLang="it-IT" sz="1200" dirty="0" err="1" smtClean="0">
                <a:solidFill>
                  <a:srgbClr val="008000"/>
                </a:solidFill>
                <a:cs typeface="Arial" charset="0"/>
              </a:rPr>
              <a:t>Cells</a:t>
            </a:r>
            <a:endParaRPr lang="it-IT" altLang="it-IT" sz="1200" dirty="0">
              <a:solidFill>
                <a:srgbClr val="008000"/>
              </a:solidFill>
              <a:cs typeface="Arial" charset="0"/>
            </a:endParaRPr>
          </a:p>
        </p:txBody>
      </p:sp>
      <p:grpSp>
        <p:nvGrpSpPr>
          <p:cNvPr id="2" name="Gruppo 1"/>
          <p:cNvGrpSpPr/>
          <p:nvPr/>
        </p:nvGrpSpPr>
        <p:grpSpPr>
          <a:xfrm>
            <a:off x="107504" y="1988840"/>
            <a:ext cx="2535238" cy="1728787"/>
            <a:chOff x="381000" y="836712"/>
            <a:chExt cx="2535238" cy="1728787"/>
          </a:xfrm>
        </p:grpSpPr>
        <p:sp>
          <p:nvSpPr>
            <p:cNvPr id="34" name="Oval 32"/>
            <p:cNvSpPr>
              <a:spLocks noChangeArrowheads="1"/>
            </p:cNvSpPr>
            <p:nvPr/>
          </p:nvSpPr>
          <p:spPr bwMode="auto">
            <a:xfrm>
              <a:off x="396875" y="836712"/>
              <a:ext cx="2519363" cy="1728787"/>
            </a:xfrm>
            <a:prstGeom prst="ellipse">
              <a:avLst/>
            </a:prstGeom>
            <a:solidFill>
              <a:schemeClr val="accent1">
                <a:lumMod val="40000"/>
                <a:lumOff val="60000"/>
                <a:alpha val="50000"/>
              </a:schemeClr>
            </a:solidFill>
            <a:ln w="9525">
              <a:solidFill>
                <a:schemeClr val="tx1"/>
              </a:solidFill>
              <a:round/>
              <a:headEnd/>
              <a:tailEnd/>
            </a:ln>
          </p:spPr>
          <p:txBody>
            <a:bodyPr wrap="none" anchor="ctr"/>
            <a:lstStyle/>
            <a:p>
              <a:endParaRPr lang="it-IT" altLang="it-IT"/>
            </a:p>
          </p:txBody>
        </p:sp>
        <p:sp>
          <p:nvSpPr>
            <p:cNvPr id="35" name="Text Box 33"/>
            <p:cNvSpPr txBox="1">
              <a:spLocks noChangeArrowheads="1"/>
            </p:cNvSpPr>
            <p:nvPr/>
          </p:nvSpPr>
          <p:spPr bwMode="auto">
            <a:xfrm>
              <a:off x="966788" y="1343124"/>
              <a:ext cx="1511300" cy="27463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Tx/>
                <a:buSzTx/>
                <a:buFontTx/>
                <a:buNone/>
              </a:pPr>
              <a:r>
                <a:rPr lang="it-IT" altLang="it-IT" sz="1200" dirty="0">
                  <a:solidFill>
                    <a:schemeClr val="tx1"/>
                  </a:solidFill>
                  <a:cs typeface="Arial" charset="0"/>
                </a:rPr>
                <a:t>ITALIANA COKE</a:t>
              </a:r>
            </a:p>
          </p:txBody>
        </p:sp>
        <p:sp>
          <p:nvSpPr>
            <p:cNvPr id="36" name="Text Box 34"/>
            <p:cNvSpPr txBox="1">
              <a:spLocks noChangeArrowheads="1"/>
            </p:cNvSpPr>
            <p:nvPr/>
          </p:nvSpPr>
          <p:spPr bwMode="auto">
            <a:xfrm>
              <a:off x="827088" y="1078012"/>
              <a:ext cx="863600" cy="27463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Tx/>
                <a:buSzTx/>
                <a:buFontTx/>
                <a:buNone/>
              </a:pPr>
              <a:r>
                <a:rPr lang="it-IT" altLang="it-IT" sz="1200" dirty="0">
                  <a:solidFill>
                    <a:srgbClr val="008000"/>
                  </a:solidFill>
                  <a:cs typeface="Arial" charset="0"/>
                </a:rPr>
                <a:t>BOERO</a:t>
              </a:r>
            </a:p>
          </p:txBody>
        </p:sp>
        <p:sp>
          <p:nvSpPr>
            <p:cNvPr id="37" name="Text Box 35"/>
            <p:cNvSpPr txBox="1">
              <a:spLocks noChangeArrowheads="1"/>
            </p:cNvSpPr>
            <p:nvPr/>
          </p:nvSpPr>
          <p:spPr bwMode="auto">
            <a:xfrm>
              <a:off x="1447800" y="1917799"/>
              <a:ext cx="720725" cy="27463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Tx/>
                <a:buSzTx/>
                <a:buFontTx/>
                <a:buNone/>
              </a:pPr>
              <a:r>
                <a:rPr lang="it-IT" altLang="it-IT" sz="1200" dirty="0" err="1" smtClean="0">
                  <a:solidFill>
                    <a:srgbClr val="008000"/>
                  </a:solidFill>
                  <a:cs typeface="Arial" charset="0"/>
                </a:rPr>
                <a:t>IRENAcqua</a:t>
              </a:r>
              <a:r>
                <a:rPr lang="it-IT" altLang="it-IT" sz="1200" dirty="0" smtClean="0">
                  <a:solidFill>
                    <a:srgbClr val="008000"/>
                  </a:solidFill>
                  <a:cs typeface="Arial" charset="0"/>
                </a:rPr>
                <a:t> </a:t>
              </a:r>
              <a:r>
                <a:rPr lang="it-IT" altLang="it-IT" sz="1200" dirty="0">
                  <a:solidFill>
                    <a:srgbClr val="008000"/>
                  </a:solidFill>
                  <a:cs typeface="Arial" charset="0"/>
                </a:rPr>
                <a:t>Gas</a:t>
              </a:r>
            </a:p>
          </p:txBody>
        </p:sp>
        <p:sp>
          <p:nvSpPr>
            <p:cNvPr id="38" name="Text Box 36"/>
            <p:cNvSpPr txBox="1">
              <a:spLocks noChangeArrowheads="1"/>
            </p:cNvSpPr>
            <p:nvPr/>
          </p:nvSpPr>
          <p:spPr bwMode="auto">
            <a:xfrm>
              <a:off x="755650" y="1917799"/>
              <a:ext cx="792163" cy="27463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Tx/>
                <a:buSzTx/>
                <a:buFontTx/>
                <a:buNone/>
              </a:pPr>
              <a:r>
                <a:rPr lang="it-IT" altLang="it-IT" sz="1200" dirty="0">
                  <a:solidFill>
                    <a:schemeClr val="tx1"/>
                  </a:solidFill>
                  <a:cs typeface="Arial" charset="0"/>
                </a:rPr>
                <a:t>IPLOM</a:t>
              </a:r>
            </a:p>
          </p:txBody>
        </p:sp>
        <p:sp>
          <p:nvSpPr>
            <p:cNvPr id="39" name="Text Box 37"/>
            <p:cNvSpPr txBox="1">
              <a:spLocks noChangeArrowheads="1"/>
            </p:cNvSpPr>
            <p:nvPr/>
          </p:nvSpPr>
          <p:spPr bwMode="auto">
            <a:xfrm>
              <a:off x="381000" y="1571724"/>
              <a:ext cx="1223963" cy="27463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Tx/>
                <a:buSzTx/>
                <a:buFontTx/>
                <a:buNone/>
              </a:pPr>
              <a:r>
                <a:rPr lang="it-IT" altLang="it-IT" sz="1200" dirty="0">
                  <a:solidFill>
                    <a:srgbClr val="008000"/>
                  </a:solidFill>
                  <a:cs typeface="Arial" charset="0"/>
                </a:rPr>
                <a:t>FONDAZ. CIMA</a:t>
              </a:r>
            </a:p>
          </p:txBody>
        </p:sp>
        <p:sp>
          <p:nvSpPr>
            <p:cNvPr id="40" name="Text Box 38"/>
            <p:cNvSpPr txBox="1">
              <a:spLocks noChangeArrowheads="1"/>
            </p:cNvSpPr>
            <p:nvPr/>
          </p:nvSpPr>
          <p:spPr bwMode="auto">
            <a:xfrm>
              <a:off x="1590675" y="1571724"/>
              <a:ext cx="1152525" cy="27463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Tx/>
                <a:buSzTx/>
                <a:buFontTx/>
                <a:buNone/>
              </a:pPr>
              <a:r>
                <a:rPr lang="it-IT" altLang="it-IT" sz="1200" dirty="0">
                  <a:solidFill>
                    <a:srgbClr val="FF6600"/>
                  </a:solidFill>
                  <a:cs typeface="Arial" charset="0"/>
                </a:rPr>
                <a:t>FONDAZ. AMGA</a:t>
              </a:r>
            </a:p>
          </p:txBody>
        </p:sp>
        <p:sp>
          <p:nvSpPr>
            <p:cNvPr id="41" name="Text Box 39"/>
            <p:cNvSpPr txBox="1">
              <a:spLocks noChangeArrowheads="1"/>
            </p:cNvSpPr>
            <p:nvPr/>
          </p:nvSpPr>
          <p:spPr bwMode="auto">
            <a:xfrm>
              <a:off x="1360488" y="2147987"/>
              <a:ext cx="576263" cy="274637"/>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Tx/>
                <a:buSzTx/>
                <a:buFontTx/>
                <a:buNone/>
              </a:pPr>
              <a:r>
                <a:rPr lang="it-IT" altLang="it-IT" sz="1200">
                  <a:solidFill>
                    <a:srgbClr val="FF6600"/>
                  </a:solidFill>
                  <a:cs typeface="Arial" charset="0"/>
                </a:rPr>
                <a:t>FACI</a:t>
              </a:r>
            </a:p>
          </p:txBody>
        </p:sp>
        <p:sp>
          <p:nvSpPr>
            <p:cNvPr id="53" name="Text Box 34"/>
            <p:cNvSpPr txBox="1">
              <a:spLocks noChangeArrowheads="1"/>
            </p:cNvSpPr>
            <p:nvPr/>
          </p:nvSpPr>
          <p:spPr bwMode="auto">
            <a:xfrm>
              <a:off x="1548160" y="940363"/>
              <a:ext cx="863600" cy="274637"/>
            </a:xfrm>
            <a:prstGeom prst="rect">
              <a:avLst/>
            </a:prstGeom>
            <a:noFill/>
            <a:ln>
              <a:noFill/>
            </a:ln>
          </p:spPr>
          <p:txBody>
            <a:bodyPr wrap="none" anchor="ctr"/>
            <a:lstStyle/>
            <a:p>
              <a:pPr>
                <a:spcBef>
                  <a:spcPct val="50000"/>
                </a:spcBef>
                <a:buClrTx/>
                <a:buSzTx/>
                <a:buFontTx/>
                <a:buNone/>
              </a:pPr>
              <a:r>
                <a:rPr lang="it-IT" altLang="it-IT" sz="1200" dirty="0" err="1" smtClean="0">
                  <a:solidFill>
                    <a:srgbClr val="008000"/>
                  </a:solidFill>
                  <a:cs typeface="Arial" charset="0"/>
                </a:rPr>
                <a:t>Muvita</a:t>
              </a:r>
              <a:endParaRPr lang="it-IT" altLang="it-IT" sz="1200" dirty="0">
                <a:solidFill>
                  <a:srgbClr val="008000"/>
                </a:solidFill>
                <a:cs typeface="Arial" charset="0"/>
              </a:endParaRPr>
            </a:p>
          </p:txBody>
        </p:sp>
        <p:sp>
          <p:nvSpPr>
            <p:cNvPr id="57" name="Text Box 38"/>
            <p:cNvSpPr txBox="1">
              <a:spLocks noChangeArrowheads="1"/>
            </p:cNvSpPr>
            <p:nvPr/>
          </p:nvSpPr>
          <p:spPr bwMode="auto">
            <a:xfrm>
              <a:off x="2051720" y="1268760"/>
              <a:ext cx="668685" cy="274637"/>
            </a:xfrm>
            <a:prstGeom prst="rect">
              <a:avLst/>
            </a:prstGeom>
            <a:noFill/>
            <a:ln>
              <a:noFill/>
            </a:ln>
          </p:spPr>
          <p:txBody>
            <a:bodyPr wrap="none" anchor="ctr"/>
            <a:lstStyle/>
            <a:p>
              <a:pPr>
                <a:spcBef>
                  <a:spcPct val="50000"/>
                </a:spcBef>
                <a:buClrTx/>
                <a:buSzTx/>
                <a:buFontTx/>
                <a:buNone/>
              </a:pPr>
              <a:r>
                <a:rPr lang="it-IT" altLang="it-IT" sz="1200" dirty="0" smtClean="0">
                  <a:solidFill>
                    <a:srgbClr val="FF6600"/>
                  </a:solidFill>
                  <a:cs typeface="Arial" charset="0"/>
                </a:rPr>
                <a:t>SEPG</a:t>
              </a:r>
              <a:endParaRPr lang="it-IT" altLang="it-IT" sz="1200" dirty="0">
                <a:solidFill>
                  <a:srgbClr val="FF6600"/>
                </a:solidFill>
                <a:cs typeface="Arial" charset="0"/>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163" y="2548681"/>
            <a:ext cx="222567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Line 29"/>
          <p:cNvSpPr>
            <a:spLocks noChangeShapeType="1"/>
          </p:cNvSpPr>
          <p:nvPr/>
        </p:nvSpPr>
        <p:spPr bwMode="auto">
          <a:xfrm flipV="1">
            <a:off x="4572000" y="2695524"/>
            <a:ext cx="472" cy="589757"/>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it-IT"/>
          </a:p>
        </p:txBody>
      </p:sp>
      <p:sp>
        <p:nvSpPr>
          <p:cNvPr id="58" name="Text Box 22"/>
          <p:cNvSpPr txBox="1">
            <a:spLocks noChangeArrowheads="1"/>
          </p:cNvSpPr>
          <p:nvPr/>
        </p:nvSpPr>
        <p:spPr bwMode="auto">
          <a:xfrm>
            <a:off x="3348484" y="1818234"/>
            <a:ext cx="107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Tx/>
              <a:buSzTx/>
              <a:buFontTx/>
              <a:buNone/>
            </a:pPr>
            <a:r>
              <a:rPr lang="it-IT" altLang="it-IT" sz="1200" dirty="0" smtClean="0">
                <a:solidFill>
                  <a:srgbClr val="FF6600"/>
                </a:solidFill>
                <a:cs typeface="Arial" charset="0"/>
              </a:rPr>
              <a:t>GISIG</a:t>
            </a:r>
            <a:endParaRPr lang="it-IT" altLang="it-IT" sz="1200" dirty="0">
              <a:solidFill>
                <a:srgbClr val="FF6600"/>
              </a:solidFill>
              <a:cs typeface="Arial" charset="0"/>
            </a:endParaRPr>
          </a:p>
        </p:txBody>
      </p:sp>
    </p:spTree>
    <p:extLst>
      <p:ext uri="{BB962C8B-B14F-4D97-AF65-F5344CB8AC3E}">
        <p14:creationId xmlns:p14="http://schemas.microsoft.com/office/powerpoint/2010/main" val="159423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484784"/>
            <a:ext cx="8928992" cy="4752528"/>
          </a:xfrm>
        </p:spPr>
        <p:txBody>
          <a:bodyPr/>
          <a:lstStyle/>
          <a:p>
            <a:r>
              <a:rPr lang="en-GB" sz="2400" b="1" dirty="0" smtClean="0"/>
              <a:t>Research &amp; Development</a:t>
            </a:r>
            <a:r>
              <a:rPr lang="en-GB" sz="2400" dirty="0" smtClean="0"/>
              <a:t>: European, national and regional research projects; </a:t>
            </a:r>
          </a:p>
          <a:p>
            <a:r>
              <a:rPr lang="en-GB" sz="2400" b="1" dirty="0" smtClean="0"/>
              <a:t>Training</a:t>
            </a:r>
            <a:r>
              <a:rPr lang="en-GB" sz="2400" dirty="0" smtClean="0"/>
              <a:t>: University master, Life long training, professional courses, Tempus, Erasmus + projects;</a:t>
            </a:r>
          </a:p>
          <a:p>
            <a:r>
              <a:rPr lang="en-GB" sz="2400" b="1" dirty="0" smtClean="0"/>
              <a:t>Technology transfer</a:t>
            </a:r>
            <a:r>
              <a:rPr lang="en-GB" sz="2400" dirty="0" smtClean="0"/>
              <a:t>: conversion adaptation and exploitation of research’s outcomes to match concrete industrial requirements and to solve technical and production issues</a:t>
            </a:r>
          </a:p>
          <a:p>
            <a:r>
              <a:rPr lang="en-GB" sz="2400" b="1" dirty="0" smtClean="0"/>
              <a:t>Support to local policy makers</a:t>
            </a:r>
            <a:r>
              <a:rPr lang="en-GB" sz="2400" dirty="0" smtClean="0"/>
              <a:t>: collection of inputs from local system of production (paying special attention to SME’s) </a:t>
            </a:r>
          </a:p>
          <a:p>
            <a:r>
              <a:rPr lang="en-GB" sz="2400" b="1" dirty="0" smtClean="0"/>
              <a:t>Networking</a:t>
            </a:r>
            <a:r>
              <a:rPr lang="en-GB" sz="2400" dirty="0" smtClean="0"/>
              <a:t>: members of two National technological Clusters, European technology platform for water…. </a:t>
            </a:r>
          </a:p>
          <a:p>
            <a:endParaRPr lang="en-GB" sz="2400" dirty="0"/>
          </a:p>
        </p:txBody>
      </p:sp>
      <p:sp>
        <p:nvSpPr>
          <p:cNvPr id="4" name="Titolo 1"/>
          <p:cNvSpPr>
            <a:spLocks noGrp="1"/>
          </p:cNvSpPr>
          <p:nvPr>
            <p:ph type="title"/>
          </p:nvPr>
        </p:nvSpPr>
        <p:spPr>
          <a:xfrm>
            <a:off x="539552" y="548680"/>
            <a:ext cx="7992888" cy="792088"/>
          </a:xfrm>
        </p:spPr>
        <p:txBody>
          <a:bodyPr/>
          <a:lstStyle/>
          <a:p>
            <a:r>
              <a:rPr lang="it-IT" sz="4800" b="1" dirty="0" smtClean="0">
                <a:solidFill>
                  <a:schemeClr val="bg1">
                    <a:lumMod val="50000"/>
                  </a:schemeClr>
                </a:solidFill>
              </a:rPr>
              <a:t>Ticass </a:t>
            </a:r>
            <a:r>
              <a:rPr lang="it-IT" sz="4800" b="1" dirty="0" err="1" smtClean="0">
                <a:solidFill>
                  <a:schemeClr val="bg1">
                    <a:lumMod val="50000"/>
                  </a:schemeClr>
                </a:solidFill>
              </a:rPr>
              <a:t>activities</a:t>
            </a:r>
            <a:r>
              <a:rPr lang="it-IT" sz="4800" b="1" dirty="0" smtClean="0">
                <a:solidFill>
                  <a:schemeClr val="bg1">
                    <a:lumMod val="50000"/>
                  </a:schemeClr>
                </a:solidFill>
              </a:rPr>
              <a:t>:</a:t>
            </a:r>
            <a:endParaRPr lang="it-IT" sz="4800" b="1" dirty="0">
              <a:solidFill>
                <a:schemeClr val="bg1">
                  <a:lumMod val="50000"/>
                </a:schemeClr>
              </a:solidFill>
            </a:endParaRPr>
          </a:p>
        </p:txBody>
      </p:sp>
    </p:spTree>
    <p:extLst>
      <p:ext uri="{BB962C8B-B14F-4D97-AF65-F5344CB8AC3E}">
        <p14:creationId xmlns:p14="http://schemas.microsoft.com/office/powerpoint/2010/main" val="258711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6856" y="1844824"/>
            <a:ext cx="8229600" cy="4248472"/>
          </a:xfrm>
        </p:spPr>
        <p:txBody>
          <a:bodyPr/>
          <a:lstStyle/>
          <a:p>
            <a:pPr>
              <a:buBlip>
                <a:blip r:embed="rId2"/>
              </a:buBlip>
            </a:pPr>
            <a:r>
              <a:rPr lang="en-GB" sz="2000" dirty="0" smtClean="0"/>
              <a:t>Market driven approach;</a:t>
            </a:r>
          </a:p>
          <a:p>
            <a:pPr>
              <a:buBlip>
                <a:blip r:embed="rId2"/>
              </a:buBlip>
            </a:pPr>
            <a:r>
              <a:rPr lang="en-GB" sz="2000" dirty="0" smtClean="0"/>
              <a:t>Early involvement of companies and SMEs to collect industrial inputs;</a:t>
            </a:r>
          </a:p>
          <a:p>
            <a:pPr>
              <a:buBlip>
                <a:blip r:embed="rId2"/>
              </a:buBlip>
            </a:pPr>
            <a:r>
              <a:rPr lang="en-GB" sz="2000" dirty="0" smtClean="0"/>
              <a:t>Interdisciplinary approach to supply a complete useful answer to concrete problems; </a:t>
            </a:r>
          </a:p>
          <a:p>
            <a:pPr>
              <a:buBlip>
                <a:blip r:embed="rId2"/>
              </a:buBlip>
            </a:pPr>
            <a:r>
              <a:rPr lang="en-GB" sz="2000" dirty="0" smtClean="0"/>
              <a:t>Open access to competences and skills of the University of </a:t>
            </a:r>
            <a:r>
              <a:rPr lang="en-GB" sz="2000" dirty="0" err="1" smtClean="0"/>
              <a:t>Genova</a:t>
            </a:r>
            <a:r>
              <a:rPr lang="en-GB" sz="2000" dirty="0" smtClean="0"/>
              <a:t> and National Research Council;</a:t>
            </a:r>
          </a:p>
          <a:p>
            <a:pPr>
              <a:buBlip>
                <a:blip r:embed="rId2"/>
              </a:buBlip>
            </a:pPr>
            <a:r>
              <a:rPr lang="en-GB" sz="2000" dirty="0" smtClean="0"/>
              <a:t>Development of multidisciplinary and culturally diverse work team specifically targeted for each project;</a:t>
            </a:r>
          </a:p>
          <a:p>
            <a:pPr>
              <a:buBlip>
                <a:blip r:embed="rId2"/>
              </a:buBlip>
            </a:pPr>
            <a:r>
              <a:rPr lang="en-GB" sz="2000" dirty="0" smtClean="0"/>
              <a:t>Support the interaction and relationship development between University and Industry;</a:t>
            </a:r>
          </a:p>
          <a:p>
            <a:pPr>
              <a:buBlip>
                <a:blip r:embed="rId2"/>
              </a:buBlip>
            </a:pPr>
            <a:r>
              <a:rPr lang="en-GB" sz="2000" dirty="0" smtClean="0"/>
              <a:t>Development of organizational tool to foster technology transfer and trust generation.</a:t>
            </a:r>
          </a:p>
          <a:p>
            <a:pPr>
              <a:buBlip>
                <a:blip r:embed="rId2"/>
              </a:buBlip>
            </a:pPr>
            <a:endParaRPr lang="it-IT" sz="2000" dirty="0" smtClean="0"/>
          </a:p>
        </p:txBody>
      </p:sp>
      <p:sp>
        <p:nvSpPr>
          <p:cNvPr id="4" name="Titolo 1"/>
          <p:cNvSpPr>
            <a:spLocks noGrp="1"/>
          </p:cNvSpPr>
          <p:nvPr>
            <p:ph type="title"/>
          </p:nvPr>
        </p:nvSpPr>
        <p:spPr>
          <a:xfrm>
            <a:off x="251520" y="836712"/>
            <a:ext cx="8892480" cy="792088"/>
          </a:xfrm>
        </p:spPr>
        <p:txBody>
          <a:bodyPr/>
          <a:lstStyle/>
          <a:p>
            <a:r>
              <a:rPr lang="it-IT" sz="4800" b="1" dirty="0" smtClean="0">
                <a:solidFill>
                  <a:schemeClr val="bg1">
                    <a:lumMod val="50000"/>
                  </a:schemeClr>
                </a:solidFill>
              </a:rPr>
              <a:t>How do </a:t>
            </a:r>
            <a:r>
              <a:rPr lang="it-IT" sz="4800" b="1" dirty="0" err="1" smtClean="0">
                <a:solidFill>
                  <a:schemeClr val="bg1">
                    <a:lumMod val="50000"/>
                  </a:schemeClr>
                </a:solidFill>
              </a:rPr>
              <a:t>we</a:t>
            </a:r>
            <a:r>
              <a:rPr lang="it-IT" sz="4800" b="1" dirty="0" smtClean="0">
                <a:solidFill>
                  <a:schemeClr val="bg1">
                    <a:lumMod val="50000"/>
                  </a:schemeClr>
                </a:solidFill>
              </a:rPr>
              <a:t> do, </a:t>
            </a:r>
            <a:r>
              <a:rPr lang="it-IT" sz="4800" b="1" dirty="0" err="1" smtClean="0">
                <a:solidFill>
                  <a:schemeClr val="bg1">
                    <a:lumMod val="50000"/>
                  </a:schemeClr>
                </a:solidFill>
              </a:rPr>
              <a:t>Ticass’s</a:t>
            </a:r>
            <a:r>
              <a:rPr lang="it-IT" sz="4800" b="1" dirty="0" smtClean="0">
                <a:solidFill>
                  <a:schemeClr val="bg1">
                    <a:lumMod val="50000"/>
                  </a:schemeClr>
                </a:solidFill>
              </a:rPr>
              <a:t>  </a:t>
            </a:r>
            <a:r>
              <a:rPr lang="it-IT" sz="4800" b="1" dirty="0" err="1" smtClean="0">
                <a:solidFill>
                  <a:schemeClr val="bg1">
                    <a:lumMod val="50000"/>
                  </a:schemeClr>
                </a:solidFill>
              </a:rPr>
              <a:t>approach</a:t>
            </a:r>
            <a:r>
              <a:rPr lang="it-IT" sz="4800" b="1" dirty="0" smtClean="0">
                <a:solidFill>
                  <a:schemeClr val="bg1">
                    <a:lumMod val="50000"/>
                  </a:schemeClr>
                </a:solidFill>
              </a:rPr>
              <a:t>:</a:t>
            </a:r>
            <a:endParaRPr lang="it-IT" sz="4800" b="1" dirty="0">
              <a:solidFill>
                <a:schemeClr val="bg1">
                  <a:lumMod val="5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132856"/>
            <a:ext cx="5418783" cy="408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7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2379</TotalTime>
  <Words>531</Words>
  <Application>Microsoft Office PowerPoint</Application>
  <PresentationFormat>Presentazione su schermo (4:3)</PresentationFormat>
  <Paragraphs>95</Paragraphs>
  <Slides>13</Slides>
  <Notes>4</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“University Industry cooperation: TICASS regional innovation hub approach”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Ticass activities:</vt:lpstr>
      <vt:lpstr>How do we do, Ticass’s  approach:</vt:lpstr>
      <vt:lpstr>Presentazione standard di PowerPoint</vt:lpstr>
      <vt:lpstr>Presentazione standard di PowerPoint</vt:lpstr>
      <vt:lpstr>Post graduate training</vt:lpstr>
      <vt:lpstr>Research Grants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Gianazzi</dc:creator>
  <cp:lastModifiedBy>Sara Cepolina</cp:lastModifiedBy>
  <cp:revision>145</cp:revision>
  <cp:lastPrinted>2012-11-20T08:34:48Z</cp:lastPrinted>
  <dcterms:created xsi:type="dcterms:W3CDTF">2012-07-11T10:18:31Z</dcterms:created>
  <dcterms:modified xsi:type="dcterms:W3CDTF">2014-09-25T07:02:27Z</dcterms:modified>
</cp:coreProperties>
</file>