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26" r:id="rId5"/>
    <p:sldId id="339" r:id="rId6"/>
    <p:sldId id="356" r:id="rId7"/>
    <p:sldId id="344" r:id="rId8"/>
    <p:sldId id="346" r:id="rId9"/>
    <p:sldId id="341" r:id="rId10"/>
    <p:sldId id="345" r:id="rId11"/>
    <p:sldId id="357" r:id="rId12"/>
    <p:sldId id="342" r:id="rId13"/>
    <p:sldId id="343" r:id="rId14"/>
    <p:sldId id="349" r:id="rId15"/>
    <p:sldId id="348" r:id="rId16"/>
  </p:sldIdLst>
  <p:sldSz cx="9144000" cy="6858000" type="screen4x3"/>
  <p:notesSz cx="7099300" cy="10234613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32119"/>
    <a:srgbClr val="E61E0F"/>
    <a:srgbClr val="CF1917"/>
    <a:srgbClr val="005291"/>
    <a:srgbClr val="F2F2F2"/>
    <a:srgbClr val="E1E1E1"/>
    <a:srgbClr val="BEBEBE"/>
    <a:srgbClr val="E422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74" autoAdjust="0"/>
    <p:restoredTop sz="95659" autoAdjust="0"/>
  </p:normalViewPr>
  <p:slideViewPr>
    <p:cSldViewPr snapToGrid="0">
      <p:cViewPr>
        <p:scale>
          <a:sx n="50" d="100"/>
          <a:sy n="50" d="100"/>
        </p:scale>
        <p:origin x="-3444" y="-1356"/>
      </p:cViewPr>
      <p:guideLst>
        <p:guide orient="horz" pos="122"/>
        <p:guide orient="horz" pos="4028"/>
        <p:guide orient="horz" pos="4319"/>
        <p:guide orient="horz" pos="720"/>
        <p:guide orient="horz" pos="446"/>
        <p:guide orient="horz" pos="4074"/>
        <p:guide pos="5512"/>
        <p:guide pos="124"/>
        <p:guide pos="5482"/>
        <p:guide pos="3313"/>
        <p:guide pos="1279"/>
        <p:guide pos="1033"/>
        <p:guide pos="3457"/>
        <p:guide pos="3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976" y="-102"/>
      </p:cViewPr>
      <p:guideLst>
        <p:guide orient="horz" pos="3223"/>
        <p:guide pos="223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a%20Caterina\Varie\convegno%20apprendistato\anagrafica%2016_09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24007195260916081"/>
          <c:y val="7.9307954607899772E-2"/>
          <c:w val="0.59263957011881185"/>
          <c:h val="0.89400647291027968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-1.99384245346428E-3"/>
                  <c:y val="-1.6710068377604543E-2"/>
                </c:manualLayout>
              </c:layout>
              <c:spPr/>
              <c:txPr>
                <a:bodyPr anchor="t" anchorCtr="0"/>
                <a:lstStyle/>
                <a:p>
                  <a:pPr>
                    <a:defRPr sz="1400">
                      <a:latin typeface="Calibri" panose="020F0502020204030204" pitchFamily="34" charset="0"/>
                    </a:defRPr>
                  </a:pPr>
                  <a:endParaRPr lang="it-IT"/>
                </a:p>
              </c:txPr>
              <c:showVal val="1"/>
              <c:showCatName val="1"/>
              <c:separator> </c:separator>
            </c:dLbl>
            <c:dLbl>
              <c:idx val="2"/>
              <c:layout/>
              <c:spPr/>
              <c:txPr>
                <a:bodyPr anchor="t" anchorCtr="0"/>
                <a:lstStyle/>
                <a:p>
                  <a:pPr>
                    <a:defRPr sz="1400">
                      <a:latin typeface="Calibri" panose="020F0502020204030204" pitchFamily="34" charset="0"/>
                    </a:defRPr>
                  </a:pPr>
                  <a:endParaRPr lang="it-IT"/>
                </a:p>
              </c:txPr>
              <c:showVal val="1"/>
              <c:showCatName val="1"/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it-IT"/>
              </a:p>
            </c:txPr>
            <c:showVal val="1"/>
            <c:showCatName val="1"/>
            <c:separator> </c:separator>
            <c:showLeaderLines val="1"/>
          </c:dLbls>
          <c:cat>
            <c:strRef>
              <c:f>numeri!$B$20:$B$22</c:f>
              <c:strCache>
                <c:ptCount val="3"/>
                <c:pt idx="0">
                  <c:v>Graduates</c:v>
                </c:pt>
                <c:pt idx="1">
                  <c:v>High school diploma</c:v>
                </c:pt>
                <c:pt idx="2">
                  <c:v>Secondary school diploma</c:v>
                </c:pt>
              </c:strCache>
            </c:strRef>
          </c:cat>
          <c:val>
            <c:numRef>
              <c:f>numeri!$E$20:$E$22</c:f>
              <c:numCache>
                <c:formatCode>0.0%</c:formatCode>
                <c:ptCount val="3"/>
                <c:pt idx="0">
                  <c:v>0.35181975736568466</c:v>
                </c:pt>
                <c:pt idx="1">
                  <c:v>0.40415944540727905</c:v>
                </c:pt>
                <c:pt idx="2">
                  <c:v>0.2440207972270364</c:v>
                </c:pt>
              </c:numCache>
            </c:numRef>
          </c:val>
        </c:ser>
        <c:dLbls/>
        <c:firstSliceAng val="0"/>
        <c:holeSize val="50"/>
      </c:doughnutChart>
    </c:plotArea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6383521278404271E-2"/>
          <c:y val="0"/>
          <c:w val="0.78112423447069124"/>
          <c:h val="0.96410280775741952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-1.3888888888888892E-2"/>
                  <c:y val="-3.9422725416924133E-2"/>
                </c:manualLayout>
              </c:layout>
              <c:showVal val="1"/>
              <c:showCatName val="1"/>
              <c:separator> </c:separator>
            </c:dLbl>
            <c:dLbl>
              <c:idx val="1"/>
              <c:layout>
                <c:manualLayout>
                  <c:x val="-4.1666666666666664E-2"/>
                  <c:y val="8.5813972504124217E-2"/>
                </c:manualLayout>
              </c:layout>
              <c:spPr>
                <a:noFill/>
                <a:ln>
                  <a:noFill/>
                </a:ln>
              </c:spPr>
              <c:txPr>
                <a:bodyPr anchor="t" anchorCtr="0"/>
                <a:lstStyle/>
                <a:p>
                  <a:pPr>
                    <a:defRPr sz="1400">
                      <a:latin typeface="Calibri" panose="020F0502020204030204" pitchFamily="34" charset="0"/>
                    </a:defRPr>
                  </a:pPr>
                  <a:endParaRPr lang="it-IT"/>
                </a:p>
              </c:txPr>
              <c:showVal val="1"/>
              <c:showCatName val="1"/>
              <c:separator> </c:separator>
            </c:dLbl>
            <c:dLbl>
              <c:idx val="3"/>
              <c:layout>
                <c:manualLayout>
                  <c:x val="-3.3456897735501499E-2"/>
                  <c:y val="-2.0118883592060332E-2"/>
                </c:manualLayout>
              </c:layout>
              <c:tx>
                <c:rich>
                  <a:bodyPr/>
                  <a:lstStyle/>
                  <a:p>
                    <a:r>
                      <a:rPr lang="en-US" sz="1400">
                        <a:latin typeface="Calibri" panose="020F0502020204030204" pitchFamily="34" charset="0"/>
                      </a:rPr>
                      <a:t>Blue collars 32,7%</a:t>
                    </a:r>
                    <a:endParaRPr lang="en-US"/>
                  </a:p>
                </c:rich>
              </c:tx>
              <c:showVal val="1"/>
              <c:showCatName val="1"/>
              <c:separator> </c:separator>
            </c:dLbl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</a:defRPr>
                </a:pPr>
                <a:endParaRPr lang="it-IT"/>
              </a:p>
            </c:txPr>
            <c:showVal val="1"/>
            <c:showCatName val="1"/>
            <c:separator> </c:separator>
            <c:showLeaderLines val="1"/>
          </c:dLbls>
          <c:cat>
            <c:strRef>
              <c:f>numeri!$B$5:$B$8</c:f>
              <c:strCache>
                <c:ptCount val="4"/>
                <c:pt idx="0">
                  <c:v>Managers</c:v>
                </c:pt>
                <c:pt idx="1">
                  <c:v>Middle managers</c:v>
                </c:pt>
                <c:pt idx="2">
                  <c:v>White collars</c:v>
                </c:pt>
                <c:pt idx="3">
                  <c:v>Blue collars</c:v>
                </c:pt>
              </c:strCache>
            </c:strRef>
          </c:cat>
          <c:val>
            <c:numRef>
              <c:f>numeri!$E$5:$E$8</c:f>
              <c:numCache>
                <c:formatCode>0.0%</c:formatCode>
                <c:ptCount val="4"/>
                <c:pt idx="0">
                  <c:v>2.2876949740034673E-2</c:v>
                </c:pt>
                <c:pt idx="1">
                  <c:v>8.353552859618725E-2</c:v>
                </c:pt>
                <c:pt idx="2">
                  <c:v>0.49948006932409028</c:v>
                </c:pt>
                <c:pt idx="3">
                  <c:v>0.32720970537261712</c:v>
                </c:pt>
              </c:numCache>
            </c:numRef>
          </c:val>
        </c:ser>
        <c:dLbls/>
        <c:firstSliceAng val="0"/>
        <c:holeSize val="50"/>
      </c:doughnutChart>
    </c:plotArea>
    <c:plotVisOnly val="1"/>
    <c:dispBlanksAs val="zero"/>
  </c:chart>
  <c:spPr>
    <a:ln>
      <a:noFill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6025235661145873"/>
          <c:y val="3.9646391202429326E-2"/>
          <c:w val="0.80372979154557422"/>
          <c:h val="0.9140036737729055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79646">
                <a:lumMod val="75000"/>
              </a:srgbClr>
            </a:solidFill>
          </c:spPr>
          <c:cat>
            <c:strRef>
              <c:f>numeri!$B$37:$B$40</c:f>
              <c:strCache>
                <c:ptCount val="4"/>
                <c:pt idx="0">
                  <c:v>Graduates</c:v>
                </c:pt>
                <c:pt idx="1">
                  <c:v>High school diploma</c:v>
                </c:pt>
                <c:pt idx="2">
                  <c:v>Secondary school diploma</c:v>
                </c:pt>
                <c:pt idx="3">
                  <c:v>Primary school diploma</c:v>
                </c:pt>
              </c:strCache>
            </c:strRef>
          </c:cat>
          <c:val>
            <c:numRef>
              <c:f>numeri!$H$37:$H$40</c:f>
              <c:numCache>
                <c:formatCode>0.0%</c:formatCode>
                <c:ptCount val="4"/>
                <c:pt idx="0">
                  <c:v>0.11195209814318663</c:v>
                </c:pt>
                <c:pt idx="1">
                  <c:v>2.5878986744419801E-3</c:v>
                </c:pt>
                <c:pt idx="2">
                  <c:v>-0.11164504230977092</c:v>
                </c:pt>
                <c:pt idx="3">
                  <c:v>-2.894954507857735E-3</c:v>
                </c:pt>
              </c:numCache>
            </c:numRef>
          </c:val>
        </c:ser>
        <c:dLbls/>
        <c:axId val="87204224"/>
        <c:axId val="87253760"/>
      </c:barChart>
      <c:catAx>
        <c:axId val="8720422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87253760"/>
        <c:crosses val="autoZero"/>
        <c:auto val="1"/>
        <c:lblAlgn val="ctr"/>
        <c:lblOffset val="100"/>
      </c:catAx>
      <c:valAx>
        <c:axId val="87253760"/>
        <c:scaling>
          <c:orientation val="minMax"/>
        </c:scaling>
        <c:axPos val="l"/>
        <c:majorGridlines/>
        <c:numFmt formatCode="0.0%" sourceLinked="1"/>
        <c:tickLblPos val="nextTo"/>
        <c:crossAx val="872042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/>
      </a:pPr>
      <a:endParaRPr lang="it-IT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9E79B086-A1A7-45AB-80C7-B6898CB519CC}" type="datetime1">
              <a:rPr lang="it-IT"/>
              <a:pPr>
                <a:defRPr/>
              </a:pPr>
              <a:t>24/09/2014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D6F8115B-56A7-4408-8CC2-814BFB1C22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82854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2AD0B199-4D3B-4D5D-B01A-0AD6F2A90929}" type="datetime1">
              <a:rPr lang="it-IT"/>
              <a:pPr>
                <a:defRPr/>
              </a:pPr>
              <a:t>24/09/2014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5610" tIns="47805" rIns="95610" bIns="4780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78488" cy="4605338"/>
          </a:xfrm>
          <a:prstGeom prst="rect">
            <a:avLst/>
          </a:prstGeom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7D64B04-8372-4BDE-83A5-ACB5A305EE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21815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Genova 14 - 01 - 2014</a:t>
            </a:r>
            <a:endParaRPr lang="it-IT" dirty="0"/>
          </a:p>
        </p:txBody>
      </p:sp>
      <p:sp>
        <p:nvSpPr>
          <p:cNvPr id="3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4540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l">
              <a:defRPr sz="100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Genova 14 - 01 - 2014</a:t>
            </a:r>
            <a:endParaRPr lang="it-IT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9367" y="0"/>
            <a:ext cx="2930385" cy="6394450"/>
          </a:xfrm>
          <a:prstGeom prst="rect">
            <a:avLst/>
          </a:prstGeom>
        </p:spPr>
      </p:pic>
      <p:sp>
        <p:nvSpPr>
          <p:cNvPr id="6" name="Segnaposto testo 2"/>
          <p:cNvSpPr>
            <a:spLocks noGrp="1"/>
          </p:cNvSpPr>
          <p:nvPr>
            <p:ph type="body" idx="1"/>
          </p:nvPr>
        </p:nvSpPr>
        <p:spPr>
          <a:xfrm>
            <a:off x="2030413" y="1961875"/>
            <a:ext cx="4017962" cy="34635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2030413" y="1143000"/>
            <a:ext cx="4017962" cy="333375"/>
          </a:xfrm>
          <a:prstGeom prst="rect">
            <a:avLst/>
          </a:prstGeom>
        </p:spPr>
        <p:txBody>
          <a:bodyPr lIns="0" tIns="0" rIns="0"/>
          <a:lstStyle>
            <a:lvl1pPr marL="0" indent="0">
              <a:buFontTx/>
              <a:buNone/>
              <a:defRPr lang="it-IT" sz="2200" b="1" kern="1200" cap="all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>
              <a:buFontTx/>
              <a:buNone/>
              <a:defRPr lang="it-IT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0579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l">
              <a:defRPr sz="100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Genova 14 - 01 - 2014</a:t>
            </a:r>
            <a:endParaRPr lang="it-IT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9367" y="0"/>
            <a:ext cx="2930385" cy="6394450"/>
          </a:xfrm>
          <a:prstGeom prst="rect">
            <a:avLst/>
          </a:prstGeom>
        </p:spPr>
      </p:pic>
      <p:sp>
        <p:nvSpPr>
          <p:cNvPr id="6" name="Segnaposto testo 2"/>
          <p:cNvSpPr>
            <a:spLocks noGrp="1"/>
          </p:cNvSpPr>
          <p:nvPr>
            <p:ph type="body" idx="1"/>
          </p:nvPr>
        </p:nvSpPr>
        <p:spPr>
          <a:xfrm>
            <a:off x="2030413" y="1961875"/>
            <a:ext cx="4017962" cy="34635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2030413" y="1143000"/>
            <a:ext cx="4017962" cy="333375"/>
          </a:xfrm>
          <a:prstGeom prst="rect">
            <a:avLst/>
          </a:prstGeom>
        </p:spPr>
        <p:txBody>
          <a:bodyPr lIns="0" tIns="0" rIns="0"/>
          <a:lstStyle>
            <a:lvl1pPr marL="0" indent="0">
              <a:buFontTx/>
              <a:buNone/>
              <a:defRPr lang="it-IT" sz="2200" b="1" kern="1200" cap="all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>
              <a:buFontTx/>
              <a:buNone/>
              <a:defRPr lang="it-IT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6866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l">
              <a:defRPr sz="100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Genova 14 - 01 - 2014</a:t>
            </a:r>
            <a:endParaRPr lang="it-IT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9368" y="0"/>
            <a:ext cx="2930384" cy="6394450"/>
          </a:xfrm>
          <a:prstGeom prst="rect">
            <a:avLst/>
          </a:prstGeom>
        </p:spPr>
      </p:pic>
      <p:sp>
        <p:nvSpPr>
          <p:cNvPr id="6" name="Segnaposto testo 2"/>
          <p:cNvSpPr>
            <a:spLocks noGrp="1"/>
          </p:cNvSpPr>
          <p:nvPr>
            <p:ph type="body" idx="1"/>
          </p:nvPr>
        </p:nvSpPr>
        <p:spPr>
          <a:xfrm>
            <a:off x="2030413" y="1961875"/>
            <a:ext cx="4017962" cy="34635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2030413" y="1143000"/>
            <a:ext cx="4017962" cy="333375"/>
          </a:xfrm>
          <a:prstGeom prst="rect">
            <a:avLst/>
          </a:prstGeom>
        </p:spPr>
        <p:txBody>
          <a:bodyPr lIns="0" tIns="0" rIns="0"/>
          <a:lstStyle>
            <a:lvl1pPr marL="0" indent="0">
              <a:buFontTx/>
              <a:buNone/>
              <a:defRPr lang="it-IT" sz="2200" b="1" kern="1200" cap="all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>
              <a:buFontTx/>
              <a:buNone/>
              <a:defRPr lang="it-IT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18386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l">
              <a:defRPr sz="100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Genova 14 - 01 - 2014</a:t>
            </a:r>
            <a:endParaRPr lang="it-IT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9366" y="1"/>
            <a:ext cx="2930385" cy="6394449"/>
          </a:xfrm>
          <a:prstGeom prst="rect">
            <a:avLst/>
          </a:prstGeom>
        </p:spPr>
      </p:pic>
      <p:sp>
        <p:nvSpPr>
          <p:cNvPr id="6" name="Segnaposto testo 2"/>
          <p:cNvSpPr>
            <a:spLocks noGrp="1"/>
          </p:cNvSpPr>
          <p:nvPr>
            <p:ph type="body" idx="1"/>
          </p:nvPr>
        </p:nvSpPr>
        <p:spPr>
          <a:xfrm>
            <a:off x="2030413" y="1961875"/>
            <a:ext cx="4017962" cy="34635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2030413" y="1143000"/>
            <a:ext cx="4017962" cy="333375"/>
          </a:xfrm>
          <a:prstGeom prst="rect">
            <a:avLst/>
          </a:prstGeom>
        </p:spPr>
        <p:txBody>
          <a:bodyPr lIns="0" tIns="0" rIns="0"/>
          <a:lstStyle>
            <a:lvl1pPr marL="0" indent="0">
              <a:buFontTx/>
              <a:buNone/>
              <a:defRPr lang="it-IT" sz="2200" b="1" kern="1200" cap="all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>
              <a:buFontTx/>
              <a:buNone/>
              <a:defRPr lang="it-IT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7924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2030413" y="193675"/>
            <a:ext cx="6672262" cy="324000"/>
          </a:xfrm>
          <a:prstGeom prst="rect">
            <a:avLst/>
          </a:prstGeom>
        </p:spPr>
        <p:txBody>
          <a:bodyPr lIns="0" tIns="0" rIns="0"/>
          <a:lstStyle>
            <a:lvl1pPr marL="0" indent="0">
              <a:buFontTx/>
              <a:buNone/>
              <a:defRPr lang="it-IT" sz="2200" b="1" kern="1200" cap="all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>
              <a:buFontTx/>
              <a:buNone/>
              <a:defRPr lang="it-IT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Segnaposto testo 2"/>
          <p:cNvSpPr>
            <a:spLocks noGrp="1"/>
          </p:cNvSpPr>
          <p:nvPr>
            <p:ph type="body" idx="1"/>
          </p:nvPr>
        </p:nvSpPr>
        <p:spPr>
          <a:xfrm>
            <a:off x="2030413" y="691875"/>
            <a:ext cx="6672262" cy="34635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7"/>
          </p:nvPr>
        </p:nvSpPr>
        <p:spPr>
          <a:xfrm>
            <a:off x="195266" y="6468095"/>
            <a:ext cx="2133600" cy="396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 smtClean="0"/>
              <a:t>Genova 14 - 01 - 2014</a:t>
            </a:r>
            <a:endParaRPr lang="it-IT" dirty="0"/>
          </a:p>
        </p:txBody>
      </p:sp>
      <p:sp>
        <p:nvSpPr>
          <p:cNvPr id="6" name="Segnaposto piè di pagina 13"/>
          <p:cNvSpPr>
            <a:spLocks noGrp="1"/>
          </p:cNvSpPr>
          <p:nvPr>
            <p:ph type="ftr" sz="quarter" idx="18"/>
          </p:nvPr>
        </p:nvSpPr>
        <p:spPr>
          <a:xfrm>
            <a:off x="3043238" y="6469200"/>
            <a:ext cx="2895600" cy="396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8" name="Content Placeholder 2"/>
          <p:cNvSpPr>
            <a:spLocks noGrp="1"/>
          </p:cNvSpPr>
          <p:nvPr>
            <p:ph idx="20"/>
          </p:nvPr>
        </p:nvSpPr>
        <p:spPr>
          <a:xfrm>
            <a:off x="2030400" y="1130400"/>
            <a:ext cx="6670800" cy="52632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5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271906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egnaposto testo 2"/>
          <p:cNvSpPr>
            <a:spLocks noGrp="1"/>
          </p:cNvSpPr>
          <p:nvPr>
            <p:ph type="body" idx="23"/>
          </p:nvPr>
        </p:nvSpPr>
        <p:spPr>
          <a:xfrm>
            <a:off x="5472000" y="691200"/>
            <a:ext cx="3222000" cy="34635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egnaposto data 7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 smtClean="0"/>
              <a:t>Genova 14 - 01 - 2014</a:t>
            </a:r>
            <a:endParaRPr lang="it-IT"/>
          </a:p>
        </p:txBody>
      </p:sp>
      <p:sp>
        <p:nvSpPr>
          <p:cNvPr id="8" name="Segnaposto piè di pagina 13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11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2030413" y="193675"/>
            <a:ext cx="6672262" cy="324000"/>
          </a:xfrm>
          <a:prstGeom prst="rect">
            <a:avLst/>
          </a:prstGeom>
        </p:spPr>
        <p:txBody>
          <a:bodyPr lIns="0" tIns="0" rIns="0"/>
          <a:lstStyle>
            <a:lvl1pPr marL="0" indent="0">
              <a:buFontTx/>
              <a:buNone/>
              <a:defRPr lang="it-IT" sz="2200" b="1" kern="1200" cap="all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>
              <a:buFontTx/>
              <a:buNone/>
              <a:defRPr lang="it-IT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egnaposto testo 2"/>
          <p:cNvSpPr>
            <a:spLocks noGrp="1"/>
          </p:cNvSpPr>
          <p:nvPr>
            <p:ph type="body" idx="1"/>
          </p:nvPr>
        </p:nvSpPr>
        <p:spPr>
          <a:xfrm>
            <a:off x="2030413" y="691875"/>
            <a:ext cx="3222000" cy="34635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/>
          </p:nvPr>
        </p:nvSpPr>
        <p:spPr>
          <a:xfrm>
            <a:off x="2030400" y="1144800"/>
            <a:ext cx="3222000" cy="52632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5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14" name="Content Placeholder 2"/>
          <p:cNvSpPr>
            <a:spLocks noGrp="1"/>
          </p:cNvSpPr>
          <p:nvPr>
            <p:ph idx="26"/>
          </p:nvPr>
        </p:nvSpPr>
        <p:spPr>
          <a:xfrm>
            <a:off x="5472000" y="1144800"/>
            <a:ext cx="3222000" cy="52632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5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11984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7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Genova 14 - 01 - 2014</a:t>
            </a:r>
            <a:endParaRPr lang="it-IT" dirty="0"/>
          </a:p>
        </p:txBody>
      </p:sp>
      <p:sp>
        <p:nvSpPr>
          <p:cNvPr id="6" name="Segnaposto piè di pagina 1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8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2030413" y="193675"/>
            <a:ext cx="6672262" cy="324000"/>
          </a:xfrm>
          <a:prstGeom prst="rect">
            <a:avLst/>
          </a:prstGeom>
        </p:spPr>
        <p:txBody>
          <a:bodyPr lIns="0" tIns="0" rIns="0"/>
          <a:lstStyle>
            <a:lvl1pPr marL="0" indent="0">
              <a:buFontTx/>
              <a:buNone/>
              <a:defRPr lang="it-IT" sz="2200" b="1" kern="1200" cap="all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>
              <a:buFontTx/>
              <a:buNone/>
              <a:defRPr lang="it-IT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20"/>
          </p:nvPr>
        </p:nvSpPr>
        <p:spPr>
          <a:xfrm>
            <a:off x="2030400" y="1144800"/>
            <a:ext cx="3222000" cy="52632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5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sp>
        <p:nvSpPr>
          <p:cNvPr id="12" name="Content Placeholder 2"/>
          <p:cNvSpPr>
            <a:spLocks noGrp="1"/>
          </p:cNvSpPr>
          <p:nvPr>
            <p:ph idx="26"/>
          </p:nvPr>
        </p:nvSpPr>
        <p:spPr>
          <a:xfrm>
            <a:off x="5472000" y="1144800"/>
            <a:ext cx="3222000" cy="52632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Arial" pitchFamily="34" charset="0"/>
                <a:cs typeface="Arial" pitchFamily="34" charset="0"/>
              </a:defRPr>
            </a:lvl1pPr>
            <a:lvl2pPr>
              <a:defRPr sz="1500">
                <a:latin typeface="Arial" pitchFamily="34" charset="0"/>
                <a:cs typeface="Arial" pitchFamily="34" charset="0"/>
              </a:defRPr>
            </a:lvl2pPr>
            <a:lvl3pPr>
              <a:defRPr sz="15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5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87775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Genova 14 - 01 - 2014</a:t>
            </a:r>
            <a:endParaRPr lang="it-IT" dirty="0"/>
          </a:p>
        </p:txBody>
      </p:sp>
      <p:sp>
        <p:nvSpPr>
          <p:cNvPr id="5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2030413" y="193675"/>
            <a:ext cx="6672262" cy="324000"/>
          </a:xfrm>
          <a:prstGeom prst="rect">
            <a:avLst/>
          </a:prstGeom>
        </p:spPr>
        <p:txBody>
          <a:bodyPr lIns="0" tIns="0" rIns="0"/>
          <a:lstStyle>
            <a:lvl1pPr marL="0" indent="0">
              <a:buFontTx/>
              <a:buNone/>
              <a:defRPr lang="it-IT" sz="2200" b="1" kern="1200" cap="all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>
              <a:buFontTx/>
              <a:buNone/>
              <a:defRPr lang="it-IT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egnaposto testo 2"/>
          <p:cNvSpPr>
            <a:spLocks noGrp="1"/>
          </p:cNvSpPr>
          <p:nvPr>
            <p:ph type="body" idx="1"/>
          </p:nvPr>
        </p:nvSpPr>
        <p:spPr>
          <a:xfrm>
            <a:off x="2030413" y="691875"/>
            <a:ext cx="6672262" cy="34635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66373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Genova 14 - 01 - 2014</a:t>
            </a:r>
            <a:endParaRPr lang="it-IT" dirty="0"/>
          </a:p>
        </p:txBody>
      </p:sp>
      <p:sp>
        <p:nvSpPr>
          <p:cNvPr id="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2030413" y="193675"/>
            <a:ext cx="6672262" cy="324000"/>
          </a:xfrm>
          <a:prstGeom prst="rect">
            <a:avLst/>
          </a:prstGeom>
        </p:spPr>
        <p:txBody>
          <a:bodyPr lIns="0" tIns="0" rIns="0"/>
          <a:lstStyle>
            <a:lvl1pPr marL="0" indent="0">
              <a:buFontTx/>
              <a:buNone/>
              <a:defRPr lang="it-IT" sz="2200" b="1" kern="1200" cap="all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>
              <a:buFontTx/>
              <a:buNone/>
              <a:defRPr lang="it-IT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60061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it-IT" smtClean="0"/>
              <a:t>Genova 14 - 01 - 2014</a:t>
            </a:r>
            <a:endParaRPr lang="it-IT"/>
          </a:p>
        </p:txBody>
      </p:sp>
      <p:sp>
        <p:nvSpPr>
          <p:cNvPr id="3" name="Segnaposto piè di pagina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425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contenuto 8"/>
          <p:cNvSpPr>
            <a:spLocks noGrp="1"/>
          </p:cNvSpPr>
          <p:nvPr>
            <p:ph sz="quarter" idx="10"/>
          </p:nvPr>
        </p:nvSpPr>
        <p:spPr>
          <a:xfrm>
            <a:off x="6473826" y="1031875"/>
            <a:ext cx="2251074" cy="528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it-IT" sz="2000" b="1" i="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Segnaposto contenuto 8"/>
          <p:cNvSpPr>
            <a:spLocks noGrp="1"/>
          </p:cNvSpPr>
          <p:nvPr>
            <p:ph sz="quarter" idx="11"/>
          </p:nvPr>
        </p:nvSpPr>
        <p:spPr>
          <a:xfrm>
            <a:off x="6486524" y="1581195"/>
            <a:ext cx="2247901" cy="51430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lang="it-IT" sz="1600" i="0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2"/>
          </p:nvPr>
        </p:nvSpPr>
        <p:spPr>
          <a:xfrm>
            <a:off x="5938838" y="6324600"/>
            <a:ext cx="2838450" cy="504825"/>
          </a:xfrm>
        </p:spPr>
        <p:txBody>
          <a:bodyPr/>
          <a:lstStyle>
            <a:lvl1pPr algn="r">
              <a:defRPr sz="100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Genova 14 - 01 - 2014</a:t>
            </a:r>
            <a:endParaRPr lang="it-IT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5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2"/>
          <p:cNvSpPr>
            <a:spLocks noGrp="1"/>
          </p:cNvSpPr>
          <p:nvPr>
            <p:ph type="body" idx="1"/>
          </p:nvPr>
        </p:nvSpPr>
        <p:spPr>
          <a:xfrm>
            <a:off x="2030413" y="1961875"/>
            <a:ext cx="4017962" cy="346350"/>
          </a:xfrm>
          <a:prstGeom prst="rect">
            <a:avLst/>
          </a:prstGeom>
        </p:spPr>
        <p:txBody>
          <a:bodyPr lIns="0" rIns="0" anchor="t" anchorCtr="0"/>
          <a:lstStyle>
            <a:lvl1pPr marL="0" indent="0">
              <a:buNone/>
              <a:defRPr sz="1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egnaposto testo 2"/>
          <p:cNvSpPr>
            <a:spLocks noGrp="1"/>
          </p:cNvSpPr>
          <p:nvPr>
            <p:ph type="body" sz="quarter" idx="15"/>
          </p:nvPr>
        </p:nvSpPr>
        <p:spPr>
          <a:xfrm>
            <a:off x="2030413" y="1143000"/>
            <a:ext cx="4017962" cy="333375"/>
          </a:xfrm>
          <a:prstGeom prst="rect">
            <a:avLst/>
          </a:prstGeom>
        </p:spPr>
        <p:txBody>
          <a:bodyPr lIns="0" tIns="0" rIns="0"/>
          <a:lstStyle>
            <a:lvl1pPr marL="0" indent="0">
              <a:buFontTx/>
              <a:buNone/>
              <a:defRPr lang="it-IT" sz="2200" b="1" kern="1200" cap="all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>
              <a:buFontTx/>
              <a:buNone/>
              <a:defRPr lang="it-IT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>
              <a:buFontTx/>
              <a:buNone/>
              <a:defRPr lang="it-IT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egnaposto data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l">
              <a:defRPr sz="100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t-IT" dirty="0" smtClean="0"/>
              <a:t>Genova 14 - 01 - 2014</a:t>
            </a:r>
            <a:endParaRPr lang="it-IT" dirty="0"/>
          </a:p>
        </p:txBody>
      </p:sp>
      <p:pic>
        <p:nvPicPr>
          <p:cNvPr id="2" name="Picture 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4976" y="-1"/>
            <a:ext cx="2939024" cy="639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915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data 7"/>
          <p:cNvSpPr>
            <a:spLocks noGrp="1"/>
          </p:cNvSpPr>
          <p:nvPr>
            <p:ph type="dt" sz="half" idx="2"/>
          </p:nvPr>
        </p:nvSpPr>
        <p:spPr>
          <a:xfrm>
            <a:off x="194400" y="6469200"/>
            <a:ext cx="2133600" cy="39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Genova 14 - 01 - 2014</a:t>
            </a:r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3"/>
          </p:nvPr>
        </p:nvSpPr>
        <p:spPr>
          <a:xfrm>
            <a:off x="3043238" y="6469200"/>
            <a:ext cx="2895600" cy="39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" name="Rectangle 1"/>
          <p:cNvSpPr/>
          <p:nvPr userDrawn="1"/>
        </p:nvSpPr>
        <p:spPr>
          <a:xfrm>
            <a:off x="8235881" y="6462000"/>
            <a:ext cx="341760" cy="396000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fld id="{603970E2-E655-42EA-B90D-A64897DEFBC9}" type="slidenum">
              <a:rPr lang="it-IT" sz="1000" smtClean="0">
                <a:solidFill>
                  <a:schemeClr val="bg1"/>
                </a:solidFill>
              </a:rPr>
              <a:pPr/>
              <a:t>‹N›</a:t>
            </a:fld>
            <a:endParaRPr lang="it-IT" sz="10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40" r:id="rId3"/>
    <p:sldLayoutId id="2147484037" r:id="rId4"/>
    <p:sldLayoutId id="2147484038" r:id="rId5"/>
    <p:sldLayoutId id="2147484039" r:id="rId6"/>
    <p:sldLayoutId id="2147484041" r:id="rId7"/>
    <p:sldLayoutId id="2147484043" r:id="rId8"/>
    <p:sldLayoutId id="2147484042" r:id="rId9"/>
    <p:sldLayoutId id="2147484044" r:id="rId10"/>
    <p:sldLayoutId id="2147484045" r:id="rId11"/>
    <p:sldLayoutId id="2147484046" r:id="rId12"/>
    <p:sldLayoutId id="2147484047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248400" y="419100"/>
            <a:ext cx="2743200" cy="4724400"/>
          </a:xfrm>
        </p:spPr>
        <p:txBody>
          <a:bodyPr/>
          <a:lstStyle/>
          <a:p>
            <a:pPr algn="just">
              <a:defRPr/>
            </a:pP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Ansaldo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Energia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experience with PhD, Research Fellowship and Apprenticeship for higher education</a:t>
            </a:r>
            <a:endParaRPr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it-IT" dirty="0" smtClean="0">
                <a:solidFill>
                  <a:schemeClr val="bg1"/>
                </a:solidFill>
                <a:latin typeface="Calibri" pitchFamily="34" charset="0"/>
              </a:rPr>
              <a:t>Genova  25/09/2014</a:t>
            </a:r>
            <a:endParaRPr lang="it-IT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1828800" y="76200"/>
            <a:ext cx="6381750" cy="4953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t-IT" sz="2400" b="1" dirty="0" smtClean="0">
                <a:latin typeface="+mn-lt"/>
              </a:rPr>
              <a:t>RESEARCH APPRENTICESHIP</a:t>
            </a:r>
            <a:endParaRPr lang="it-IT" sz="2400" b="1" dirty="0">
              <a:latin typeface="+mn-lt"/>
            </a:endParaRPr>
          </a:p>
        </p:txBody>
      </p:sp>
      <p:sp>
        <p:nvSpPr>
          <p:cNvPr id="6" name="Segnaposto testo 3"/>
          <p:cNvSpPr txBox="1">
            <a:spLocks/>
          </p:cNvSpPr>
          <p:nvPr/>
        </p:nvSpPr>
        <p:spPr bwMode="auto">
          <a:xfrm>
            <a:off x="228599" y="857250"/>
            <a:ext cx="8663953" cy="545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055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50555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0555A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50555A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+mn-lt"/>
              </a:defRPr>
            </a:lvl9pPr>
          </a:lstStyle>
          <a:p>
            <a:pPr marL="0" indent="0" algn="ctr" defTabSz="914400">
              <a:buFontTx/>
              <a:buNone/>
            </a:pPr>
            <a:r>
              <a:rPr lang="it-IT" sz="22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Engineering</a:t>
            </a:r>
            <a:r>
              <a:rPr lang="it-IT" sz="2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2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degree</a:t>
            </a:r>
            <a:endParaRPr lang="it-IT" sz="2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 defTabSz="914400">
              <a:buFontTx/>
              <a:buNone/>
            </a:pPr>
            <a:endParaRPr lang="it-IT" sz="2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 defTabSz="914400">
              <a:buFontTx/>
              <a:buNone/>
            </a:pPr>
            <a:r>
              <a:rPr lang="it-IT" sz="22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Individual</a:t>
            </a:r>
            <a:r>
              <a:rPr lang="it-IT" sz="2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2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Research</a:t>
            </a:r>
            <a:r>
              <a:rPr lang="it-IT" sz="2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2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project</a:t>
            </a:r>
            <a:endParaRPr lang="it-IT" sz="2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 defTabSz="914400">
              <a:buFontTx/>
              <a:buNone/>
            </a:pPr>
            <a:endParaRPr lang="it-IT" sz="2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 defTabSz="914400">
              <a:buFontTx/>
              <a:buNone/>
            </a:pPr>
            <a:r>
              <a:rPr lang="it-IT" sz="22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Expected</a:t>
            </a:r>
            <a:r>
              <a:rPr lang="it-IT" sz="2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2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competencies</a:t>
            </a:r>
            <a:endParaRPr lang="it-IT" sz="2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0" indent="0" defTabSz="914400">
              <a:buFontTx/>
              <a:buNone/>
            </a:pPr>
            <a:endParaRPr lang="it-IT" sz="2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0" indent="0" defTabSz="914400">
              <a:buFontTx/>
              <a:buNone/>
              <a:tabLst>
                <a:tab pos="3238500" algn="l"/>
                <a:tab pos="7181850" algn="l"/>
              </a:tabLst>
            </a:pPr>
            <a:r>
              <a:rPr lang="it-IT" sz="2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Technical </a:t>
            </a:r>
            <a:r>
              <a:rPr lang="it-IT" sz="22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skills</a:t>
            </a:r>
            <a:r>
              <a:rPr lang="it-IT" sz="2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	</a:t>
            </a:r>
            <a:r>
              <a:rPr lang="it-IT" sz="22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Research</a:t>
            </a:r>
            <a:r>
              <a:rPr lang="it-IT" sz="2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2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activities</a:t>
            </a:r>
            <a:r>
              <a:rPr lang="it-IT" sz="2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	Soft </a:t>
            </a:r>
            <a:r>
              <a:rPr lang="it-IT" sz="22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skills</a:t>
            </a:r>
            <a:endParaRPr lang="it-IT" sz="2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defTabSz="914400"/>
            <a:endParaRPr lang="it-IT" sz="2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 defTabSz="914400">
              <a:buFontTx/>
              <a:buNone/>
            </a:pPr>
            <a:r>
              <a:rPr lang="it-IT" sz="22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Skill</a:t>
            </a:r>
            <a:r>
              <a:rPr lang="it-IT" sz="2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2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development</a:t>
            </a:r>
            <a:r>
              <a:rPr lang="it-IT" sz="2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2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is</a:t>
            </a:r>
            <a:r>
              <a:rPr lang="it-IT" sz="2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2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regularly</a:t>
            </a:r>
            <a:r>
              <a:rPr lang="it-IT" sz="2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2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monitored</a:t>
            </a:r>
            <a:r>
              <a:rPr lang="it-IT" sz="2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2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through</a:t>
            </a:r>
            <a:r>
              <a:rPr lang="it-IT" sz="2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an </a:t>
            </a:r>
            <a:r>
              <a:rPr lang="it-IT" sz="22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assessment</a:t>
            </a:r>
            <a:r>
              <a:rPr lang="it-IT" sz="2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and self </a:t>
            </a:r>
            <a:r>
              <a:rPr lang="it-IT" sz="22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assessment</a:t>
            </a:r>
            <a:r>
              <a:rPr lang="it-IT" sz="2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2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process</a:t>
            </a:r>
            <a:endParaRPr lang="it-IT" sz="2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 defTabSz="914400">
              <a:buFontTx/>
              <a:buNone/>
            </a:pPr>
            <a:endParaRPr lang="it-IT" sz="22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 defTabSz="914400">
              <a:buFontTx/>
              <a:buNone/>
            </a:pPr>
            <a:r>
              <a:rPr lang="it-IT" sz="22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Research</a:t>
            </a:r>
            <a:r>
              <a:rPr lang="it-IT" sz="2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2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final</a:t>
            </a:r>
            <a:r>
              <a:rPr lang="it-IT" sz="22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Project work</a:t>
            </a:r>
            <a:endParaRPr lang="it-IT" sz="22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4438649" y="1333500"/>
            <a:ext cx="285751" cy="3429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>
            <a:off x="4457699" y="2133600"/>
            <a:ext cx="285751" cy="3429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4476749" y="2933700"/>
            <a:ext cx="285751" cy="3429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bidirezionale orizzontale 6"/>
          <p:cNvSpPr/>
          <p:nvPr/>
        </p:nvSpPr>
        <p:spPr>
          <a:xfrm>
            <a:off x="6324600" y="3333750"/>
            <a:ext cx="609600" cy="30670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bidirezionale orizzontale 10"/>
          <p:cNvSpPr/>
          <p:nvPr/>
        </p:nvSpPr>
        <p:spPr>
          <a:xfrm>
            <a:off x="2552700" y="3333750"/>
            <a:ext cx="609600" cy="30670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/>
          <p:cNvSpPr/>
          <p:nvPr/>
        </p:nvSpPr>
        <p:spPr>
          <a:xfrm>
            <a:off x="4476749" y="3752850"/>
            <a:ext cx="285751" cy="3429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giù 12"/>
          <p:cNvSpPr/>
          <p:nvPr/>
        </p:nvSpPr>
        <p:spPr>
          <a:xfrm>
            <a:off x="4476749" y="4876800"/>
            <a:ext cx="285751" cy="3429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803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250825" y="990600"/>
            <a:ext cx="57499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055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50555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0555A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50555A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+mn-lt"/>
              </a:defRPr>
            </a:lvl9pPr>
          </a:lstStyle>
          <a:p>
            <a:pPr marL="0" marR="0" lvl="0" indent="127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Academic tutors are involved on </a:t>
            </a:r>
          </a:p>
          <a:p>
            <a:pPr algn="just" defTabSz="914400"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apprentice in his Research job </a:t>
            </a:r>
          </a:p>
          <a:p>
            <a:pPr algn="just" defTabSz="914400"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Tie academic knowledge and on the job training</a:t>
            </a:r>
          </a:p>
          <a:p>
            <a:pPr marL="0" marR="0" lvl="0" indent="127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  <a:p>
            <a:pPr marL="0" lvl="0" indent="12700" algn="just" defTabSz="914400">
              <a:buNone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Company tutors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were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asked to accept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this role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are involved on: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Definition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the skill set for each job position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Supervising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 on the job induction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Initial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in progress and final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assessment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both technical and soft skills</a:t>
            </a:r>
          </a:p>
          <a:p>
            <a:pPr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FontTx/>
              <a:buNone/>
              <a:defRPr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Company tutors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have attended a specific training about assessment issues              Great opportunity for growth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127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3125787" y="5657850"/>
            <a:ext cx="417513" cy="190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1924050" y="247650"/>
            <a:ext cx="295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+mn-lt"/>
              </a:rPr>
              <a:t>TUTORSHIP</a:t>
            </a:r>
            <a:endParaRPr lang="it-IT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943100" y="2495550"/>
            <a:ext cx="4057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Thank</a:t>
            </a:r>
            <a:r>
              <a:rPr lang="it-IT" sz="4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it-IT" sz="40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you</a:t>
            </a:r>
            <a:endParaRPr lang="it-IT" sz="4000" b="1" i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91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sz="2400" dirty="0" smtClean="0">
                <a:latin typeface="+mn-lt"/>
              </a:rPr>
              <a:t>FRAMEWORK</a:t>
            </a:r>
            <a:endParaRPr lang="it-IT" sz="2400" dirty="0">
              <a:latin typeface="+mn-lt"/>
            </a:endParaRPr>
          </a:p>
        </p:txBody>
      </p:sp>
      <p:sp>
        <p:nvSpPr>
          <p:cNvPr id="7" name="Rettangolo 2"/>
          <p:cNvSpPr>
            <a:spLocks noChangeArrowheads="1"/>
          </p:cNvSpPr>
          <p:nvPr/>
        </p:nvSpPr>
        <p:spPr bwMode="auto">
          <a:xfrm>
            <a:off x="250825" y="1021074"/>
            <a:ext cx="8461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50555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50555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50555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50555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50555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Ansaldo</a:t>
            </a:r>
            <a:r>
              <a:rPr lang="en-US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it-IT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Energia</a:t>
            </a:r>
            <a:r>
              <a:rPr lang="en-US" alt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is Italy’s largest supplier, installer and service provider for power generation plants and components and one of the world’s leading players in the sector.</a:t>
            </a:r>
            <a:endParaRPr lang="it-IT" altLang="it-IT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CasellaDiTesto 1"/>
          <p:cNvSpPr txBox="1">
            <a:spLocks noChangeArrowheads="1"/>
          </p:cNvSpPr>
          <p:nvPr/>
        </p:nvSpPr>
        <p:spPr bwMode="auto">
          <a:xfrm>
            <a:off x="251154" y="1673539"/>
            <a:ext cx="84613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rgbClr val="50555A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50555A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50555A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rgbClr val="50555A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50555A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2700 </a:t>
            </a:r>
            <a:r>
              <a:rPr lang="it-IT" alt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workers</a:t>
            </a:r>
            <a:r>
              <a:rPr lang="it-IT" altLang="it-IT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altLang="it-IT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employed</a:t>
            </a: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14581046"/>
              </p:ext>
            </p:extLst>
          </p:nvPr>
        </p:nvGraphicFramePr>
        <p:xfrm>
          <a:off x="3486150" y="2328170"/>
          <a:ext cx="6122123" cy="4072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50406806"/>
              </p:ext>
            </p:extLst>
          </p:nvPr>
        </p:nvGraphicFramePr>
        <p:xfrm>
          <a:off x="0" y="2696527"/>
          <a:ext cx="4705350" cy="3761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975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916113" y="304800"/>
            <a:ext cx="4017962" cy="333375"/>
          </a:xfrm>
        </p:spPr>
        <p:txBody>
          <a:bodyPr/>
          <a:lstStyle/>
          <a:p>
            <a:r>
              <a:rPr lang="it-IT" sz="2400" dirty="0" smtClean="0">
                <a:latin typeface="+mn-lt"/>
              </a:rPr>
              <a:t>FRAMEWORK</a:t>
            </a:r>
            <a:endParaRPr lang="it-IT" sz="2400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94298" y="1403878"/>
            <a:ext cx="5882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2010-2013     72 new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people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were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hired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on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average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every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year</a:t>
            </a: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38150" y="2917814"/>
            <a:ext cx="64579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35% of </a:t>
            </a:r>
            <a:r>
              <a:rPr 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them</a:t>
            </a: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are &lt;30</a:t>
            </a:r>
          </a:p>
          <a:p>
            <a:pPr algn="just" defTabSz="914400"/>
            <a:endParaRPr lang="it-IT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algn="just" defTabSz="914400"/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33% </a:t>
            </a:r>
            <a:r>
              <a:rPr 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have</a:t>
            </a: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a High </a:t>
            </a:r>
            <a:r>
              <a:rPr 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school</a:t>
            </a: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diploma</a:t>
            </a:r>
          </a:p>
          <a:p>
            <a:pPr algn="just" defTabSz="914400"/>
            <a:endParaRPr lang="it-IT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algn="just" defTabSz="914400"/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43% </a:t>
            </a:r>
            <a:r>
              <a:rPr 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have</a:t>
            </a: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a </a:t>
            </a:r>
            <a:r>
              <a:rPr 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University</a:t>
            </a:r>
            <a:r>
              <a:rPr lang="it-I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it-I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degree</a:t>
            </a:r>
            <a:endParaRPr lang="it-IT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algn="just" defTabSz="914400"/>
            <a:endParaRPr lang="it-IT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algn="just" defTabSz="914400"/>
            <a:endParaRPr lang="it-IT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6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030413" y="193675"/>
            <a:ext cx="3979862" cy="324000"/>
          </a:xfrm>
        </p:spPr>
        <p:txBody>
          <a:bodyPr/>
          <a:lstStyle/>
          <a:p>
            <a:r>
              <a:rPr lang="it-IT" sz="2400" dirty="0" smtClean="0">
                <a:latin typeface="+mn-lt"/>
              </a:rPr>
              <a:t>FRAMEWORK</a:t>
            </a:r>
            <a:endParaRPr lang="it-IT" sz="2400" dirty="0">
              <a:latin typeface="+mn-lt"/>
            </a:endParaRPr>
          </a:p>
        </p:txBody>
      </p:sp>
      <p:pic>
        <p:nvPicPr>
          <p:cNvPr id="9" name="Segnaposto contenuto 4" descr="foto1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0300" y="0"/>
            <a:ext cx="2492375" cy="639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8645755"/>
              </p:ext>
            </p:extLst>
          </p:nvPr>
        </p:nvGraphicFramePr>
        <p:xfrm>
          <a:off x="1" y="971550"/>
          <a:ext cx="6172200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1771650" y="737313"/>
            <a:ext cx="448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School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degree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variation</a:t>
            </a:r>
            <a:r>
              <a:rPr 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rPr>
              <a:t> 2004-2014</a:t>
            </a:r>
          </a:p>
        </p:txBody>
      </p:sp>
    </p:spTree>
    <p:extLst>
      <p:ext uri="{BB962C8B-B14F-4D97-AF65-F5344CB8AC3E}">
        <p14:creationId xmlns:p14="http://schemas.microsoft.com/office/powerpoint/2010/main" xmlns="" val="27812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1847850" y="209550"/>
            <a:ext cx="5772150" cy="9906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t-IT" sz="2400" b="1" dirty="0" smtClean="0"/>
              <a:t>PHD AND RESEARCH FELLOWSHIP</a:t>
            </a:r>
            <a:endParaRPr lang="it-IT" sz="2400" b="1" dirty="0"/>
          </a:p>
        </p:txBody>
      </p:sp>
      <p:sp>
        <p:nvSpPr>
          <p:cNvPr id="6" name="Segnaposto testo 7"/>
          <p:cNvSpPr>
            <a:spLocks noGrp="1"/>
          </p:cNvSpPr>
          <p:nvPr>
            <p:ph type="body" sz="half" idx="1"/>
          </p:nvPr>
        </p:nvSpPr>
        <p:spPr>
          <a:xfrm>
            <a:off x="171450" y="1200150"/>
            <a:ext cx="5962650" cy="5108575"/>
          </a:xfrm>
        </p:spPr>
        <p:txBody>
          <a:bodyPr/>
          <a:lstStyle/>
          <a:p>
            <a:pPr algn="just"/>
            <a:r>
              <a:rPr lang="en-US" alt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Ansaldo</a:t>
            </a:r>
            <a:r>
              <a:rPr lang="en-US" alt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Energia</a:t>
            </a:r>
            <a:r>
              <a:rPr lang="en-US" alt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has always developed technical and R&amp;D projects </a:t>
            </a:r>
            <a:r>
              <a:rPr lang="en-US" alt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 cooperation with </a:t>
            </a:r>
            <a:r>
              <a:rPr lang="en-US" alt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</a:t>
            </a:r>
            <a:r>
              <a:rPr lang="en-US" alt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talian and foreign Universities, </a:t>
            </a:r>
            <a:r>
              <a:rPr lang="en-US" alt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aiming to the best possible integration between study and job</a:t>
            </a:r>
          </a:p>
          <a:p>
            <a:pPr algn="just"/>
            <a:endParaRPr lang="en-US" alt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en-US" alt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en-US" alt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just"/>
            <a:endParaRPr lang="en-US" alt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just">
              <a:buFontTx/>
              <a:buNone/>
            </a:pPr>
            <a:endParaRPr lang="en-US" alt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en-US" alt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en-US" altLang="it-IT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Phd</a:t>
            </a:r>
            <a:r>
              <a:rPr lang="en-US" altLang="it-I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and Research fellowship programs</a:t>
            </a:r>
            <a:endParaRPr lang="it-IT" altLang="it-IT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Freccia in giù 6"/>
          <p:cNvSpPr/>
          <p:nvPr/>
        </p:nvSpPr>
        <p:spPr>
          <a:xfrm>
            <a:off x="2476500" y="3314700"/>
            <a:ext cx="1143000" cy="13335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6604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sz="2400" dirty="0" smtClean="0">
                <a:latin typeface="+mn-lt"/>
              </a:rPr>
              <a:t>PHD AND RESEARCH FELLOWSHIP</a:t>
            </a:r>
            <a:endParaRPr lang="it-IT" sz="2400" dirty="0">
              <a:latin typeface="+mn-lt"/>
            </a:endParaRPr>
          </a:p>
        </p:txBody>
      </p:sp>
      <p:sp>
        <p:nvSpPr>
          <p:cNvPr id="7" name="Segnaposto testo 2"/>
          <p:cNvSpPr txBox="1">
            <a:spLocks/>
          </p:cNvSpPr>
          <p:nvPr/>
        </p:nvSpPr>
        <p:spPr>
          <a:xfrm>
            <a:off x="266700" y="914400"/>
            <a:ext cx="8724900" cy="549973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it-IT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Why</a:t>
            </a:r>
            <a:endParaRPr lang="it-IT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Teamwork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between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Ansaldo Energia and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the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why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 algn="just">
              <a:buFont typeface="Arial" charset="0"/>
              <a:buNone/>
            </a:pPr>
            <a:endParaRPr lang="it-IT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r>
              <a:rPr lang="it-IT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What</a:t>
            </a:r>
            <a:endParaRPr lang="it-IT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Engineering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activities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melting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academic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company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knowledge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needed</a:t>
            </a:r>
            <a:endParaRPr lang="it-IT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Font typeface="Arial" charset="0"/>
              <a:buNone/>
            </a:pPr>
            <a:endParaRPr lang="it-IT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0" indent="0" algn="just">
              <a:buFont typeface="Arial" charset="0"/>
              <a:buNone/>
            </a:pP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Phd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fellows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spend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their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time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both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Ansaldo Energia and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endParaRPr lang="it-IT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Font typeface="Arial" charset="0"/>
              <a:buNone/>
            </a:pPr>
            <a:endParaRPr lang="it-IT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it-IT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endParaRPr lang="it-IT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departments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(R&amp;D,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Engineering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Service,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Quality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control…)</a:t>
            </a:r>
          </a:p>
          <a:p>
            <a:pPr marL="0" indent="0" algn="just">
              <a:buFont typeface="Arial" charset="0"/>
              <a:buNone/>
            </a:pPr>
            <a:endParaRPr lang="it-IT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</a:t>
            </a:r>
            <a:r>
              <a:rPr lang="it-IT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many</a:t>
            </a:r>
            <a:endParaRPr lang="it-IT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Font typeface="Arial" charset="0"/>
              <a:buNone/>
            </a:pP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2013-2014   7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every</a:t>
            </a:r>
            <a:r>
              <a:rPr lang="it-IT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year</a:t>
            </a:r>
            <a:endParaRPr lang="it-IT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Font typeface="Arial" charset="0"/>
              <a:buNone/>
            </a:pPr>
            <a:endParaRPr lang="it-IT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1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030413" y="193675"/>
            <a:ext cx="3979862" cy="324000"/>
          </a:xfrm>
        </p:spPr>
        <p:txBody>
          <a:bodyPr/>
          <a:lstStyle/>
          <a:p>
            <a:r>
              <a:rPr lang="it-IT" sz="2400" dirty="0" smtClean="0">
                <a:latin typeface="+mn-lt"/>
              </a:rPr>
              <a:t>HIGHER EDUCATION AND RESEARCH APPRENTICESHIP</a:t>
            </a:r>
            <a:endParaRPr lang="it-IT" sz="2400" dirty="0">
              <a:latin typeface="+mn-lt"/>
            </a:endParaRPr>
          </a:p>
        </p:txBody>
      </p:sp>
      <p:pic>
        <p:nvPicPr>
          <p:cNvPr id="9" name="Segnaposto contenuto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214252" y="0"/>
            <a:ext cx="2484470" cy="639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testo 7"/>
          <p:cNvSpPr txBox="1">
            <a:spLocks/>
          </p:cNvSpPr>
          <p:nvPr/>
        </p:nvSpPr>
        <p:spPr bwMode="auto">
          <a:xfrm>
            <a:off x="133350" y="1181100"/>
            <a:ext cx="592455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055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50555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0555A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50555A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+mn-lt"/>
              </a:defRPr>
            </a:lvl9pPr>
          </a:lstStyle>
          <a:p>
            <a:pPr marL="0" indent="0" algn="just" defTabSz="914400">
              <a:buNone/>
            </a:pPr>
            <a:r>
              <a:rPr lang="en-US" altLang="it-IT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Ansaldo</a:t>
            </a:r>
            <a:r>
              <a:rPr lang="en-US" altLang="it-IT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it-IT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Energia</a:t>
            </a:r>
            <a:r>
              <a:rPr lang="en-US" altLang="it-IT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has successfully used </a:t>
            </a:r>
            <a:r>
              <a:rPr lang="en-US" altLang="it-IT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professional training apprenticeship</a:t>
            </a:r>
            <a:r>
              <a:rPr lang="en-US" altLang="it-IT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n-US" altLang="it-IT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financed training </a:t>
            </a:r>
            <a:r>
              <a:rPr lang="en-US" altLang="it-IT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 order to engage skilled young people, with focused training for production jobs</a:t>
            </a:r>
          </a:p>
          <a:p>
            <a:pPr marL="0" indent="0" algn="just" defTabSz="914400">
              <a:buNone/>
            </a:pPr>
            <a:endParaRPr lang="en-US" altLang="it-IT" sz="20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0" indent="0" algn="just" defTabSz="914400">
              <a:buNone/>
            </a:pPr>
            <a:endParaRPr lang="en-US" altLang="it-IT" sz="20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 defTabSz="914400">
              <a:buNone/>
            </a:pPr>
            <a:r>
              <a:rPr lang="en-US" altLang="it-IT" sz="2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Higher Education apprenticeship</a:t>
            </a:r>
          </a:p>
          <a:p>
            <a:pPr algn="ctr" defTabSz="914400">
              <a:buFontTx/>
              <a:buNone/>
            </a:pPr>
            <a:endParaRPr lang="en-US" altLang="it-IT" sz="28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 defTabSz="914400">
              <a:buFontTx/>
              <a:buNone/>
            </a:pPr>
            <a:endParaRPr lang="en-US" altLang="it-IT" sz="28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algn="ctr" defTabSz="914400">
              <a:buFontTx/>
              <a:buNone/>
            </a:pPr>
            <a:r>
              <a:rPr lang="en-US" altLang="it-IT" sz="28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Research apprenticeship</a:t>
            </a:r>
            <a:endParaRPr lang="it-IT" altLang="it-IT" sz="28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2657475" y="3086100"/>
            <a:ext cx="542925" cy="6286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>
            <a:off x="2695575" y="4533900"/>
            <a:ext cx="542925" cy="6286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100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sz="2400" dirty="0" smtClean="0">
                <a:latin typeface="+mn-lt"/>
              </a:rPr>
              <a:t>HIGHER EDUCATION APPRENTICESHIP</a:t>
            </a:r>
            <a:endParaRPr lang="it-IT" sz="2400" dirty="0">
              <a:latin typeface="+mn-lt"/>
            </a:endParaRPr>
          </a:p>
        </p:txBody>
      </p:sp>
      <p:sp>
        <p:nvSpPr>
          <p:cNvPr id="6" name="Segnaposto testo 2"/>
          <p:cNvSpPr txBox="1">
            <a:spLocks/>
          </p:cNvSpPr>
          <p:nvPr/>
        </p:nvSpPr>
        <p:spPr bwMode="auto">
          <a:xfrm>
            <a:off x="571500" y="895350"/>
            <a:ext cx="8420100" cy="551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055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50555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0555A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50555A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Why</a:t>
            </a:r>
            <a:endParaRPr kumimoji="0" lang="it-IT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  <a:p>
            <a:pPr marL="0" indent="0" algn="just">
              <a:buNone/>
            </a:pP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To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attract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young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talents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and </a:t>
            </a:r>
            <a:r>
              <a:rPr lang="en-US" alt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draw a </a:t>
            </a:r>
            <a:r>
              <a:rPr lang="en-US" altLang="it-IT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tailored, high level and integrated training program</a:t>
            </a:r>
            <a:r>
              <a:rPr lang="en-US" alt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melting the best from academic and business </a:t>
            </a:r>
            <a:r>
              <a:rPr lang="en-US" alt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knowledge</a:t>
            </a:r>
          </a:p>
          <a:p>
            <a:pPr marL="0" indent="0" algn="just">
              <a:buNone/>
            </a:pPr>
            <a:endParaRPr lang="en-US" altLang="it-IT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altLang="it-IT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What</a:t>
            </a:r>
            <a:endParaRPr lang="en-US" altLang="it-IT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 algn="just" defTabSz="914400">
              <a:buNone/>
              <a:defRPr/>
            </a:pPr>
            <a:r>
              <a:rPr lang="en-US" altLang="it-IT" sz="18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2007/2009  </a:t>
            </a:r>
            <a:r>
              <a:rPr lang="en-US" altLang="it-IT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Master Degree in </a:t>
            </a:r>
            <a:r>
              <a:rPr lang="en-US" altLang="it-IT" sz="18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Engineering</a:t>
            </a:r>
            <a:r>
              <a:rPr lang="en-US" altLang="it-IT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with a specific focus on Power Generation </a:t>
            </a:r>
          </a:p>
          <a:p>
            <a:pPr marL="0" lvl="0" indent="0" algn="just" defTabSz="914400">
              <a:buNone/>
              <a:defRPr/>
            </a:pPr>
            <a:r>
              <a:rPr lang="en-US" altLang="it-IT" sz="18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2009/2011 </a:t>
            </a:r>
            <a:r>
              <a:rPr lang="en-US" altLang="it-IT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Master Degree in </a:t>
            </a:r>
            <a:r>
              <a:rPr lang="en-US" altLang="it-IT" sz="18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Innovation and Product development</a:t>
            </a:r>
            <a:r>
              <a:rPr lang="en-US" altLang="it-IT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</a:t>
            </a:r>
            <a:r>
              <a:rPr lang="en-US" altLang="it-IT" sz="18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Power Generation</a:t>
            </a:r>
          </a:p>
          <a:p>
            <a:pPr marL="0" lvl="0" indent="0" algn="just" defTabSz="914400">
              <a:buNone/>
              <a:defRPr/>
            </a:pPr>
            <a:endParaRPr lang="en-US" altLang="it-IT" sz="100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0" indent="0" algn="just" defTabSz="914400">
              <a:buNone/>
              <a:tabLst>
                <a:tab pos="361950" algn="l"/>
              </a:tabLst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How </a:t>
            </a:r>
          </a:p>
          <a:p>
            <a:pPr marL="0" indent="0" algn="just">
              <a:buNone/>
            </a:pPr>
            <a:r>
              <a:rPr lang="en-US" alt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about 800 hours training  (50</a:t>
            </a:r>
            <a:r>
              <a:rPr lang="en-US" alt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 off the job</a:t>
            </a:r>
            <a:r>
              <a:rPr lang="en-US" alt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50</a:t>
            </a:r>
            <a:r>
              <a:rPr lang="en-US" altLang="it-IT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 on the </a:t>
            </a:r>
            <a:r>
              <a:rPr lang="en-US" altLang="it-IT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job)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  <a:p>
            <a:pPr marL="0" indent="12700" algn="just">
              <a:buFontTx/>
              <a:buNone/>
              <a:defRPr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50% of the lectures were held by University Professors and external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experts, 50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% were held by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Ansaldo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Energia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workers </a:t>
            </a: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Tx/>
              <a:buNone/>
              <a:defRPr/>
            </a:pP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Tx/>
              <a:buNone/>
              <a:defRPr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defTabSz="914400">
              <a:buNone/>
            </a:pPr>
            <a:r>
              <a:rPr lang="en-US" sz="18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Operations and Engineering, Research and </a:t>
            </a:r>
            <a:r>
              <a:rPr lang="en-US" sz="18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</a:t>
            </a:r>
          </a:p>
          <a:p>
            <a:pPr marL="0" indent="0" defTabSz="914400">
              <a:buNone/>
            </a:pPr>
            <a:endParaRPr kumimoji="0" lang="it-IT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How </a:t>
            </a:r>
            <a:r>
              <a:rPr kumimoji="0" lang="it-IT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many</a:t>
            </a:r>
            <a:endParaRPr kumimoji="0" lang="it-IT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8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44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people</a:t>
            </a:r>
            <a:r>
              <a:rPr kumimoji="0" lang="it-IT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it-I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involved</a:t>
            </a: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46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sz="2400" dirty="0" smtClean="0">
                <a:latin typeface="+mn-lt"/>
              </a:rPr>
              <a:t>RESEARCH APPRENTICESHIP</a:t>
            </a:r>
            <a:endParaRPr lang="it-IT" sz="2400" dirty="0">
              <a:latin typeface="+mn-lt"/>
            </a:endParaRPr>
          </a:p>
        </p:txBody>
      </p:sp>
      <p:sp>
        <p:nvSpPr>
          <p:cNvPr id="6" name="Segnaposto testo 2"/>
          <p:cNvSpPr txBox="1">
            <a:spLocks/>
          </p:cNvSpPr>
          <p:nvPr/>
        </p:nvSpPr>
        <p:spPr bwMode="auto">
          <a:xfrm>
            <a:off x="476250" y="914400"/>
            <a:ext cx="8343900" cy="548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5055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rgbClr val="50555A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0555A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rgbClr val="50555A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0555A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Why</a:t>
            </a:r>
            <a:endParaRPr kumimoji="0" lang="it-IT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To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attract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young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talents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and focus on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research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activities</a:t>
            </a: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To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build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a </a:t>
            </a:r>
            <a:r>
              <a:rPr lang="it-IT" sz="20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tie</a:t>
            </a:r>
            <a:r>
              <a:rPr lang="it-IT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between</a:t>
            </a:r>
            <a:r>
              <a:rPr lang="it-IT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academic</a:t>
            </a:r>
            <a:r>
              <a:rPr lang="it-IT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knowledge</a:t>
            </a:r>
            <a:r>
              <a:rPr lang="it-IT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it-IT" sz="20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</a:t>
            </a:r>
            <a:r>
              <a:rPr lang="it-IT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knowhow</a:t>
            </a:r>
            <a:endParaRPr lang="it-IT" sz="2000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000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What</a:t>
            </a:r>
            <a:endParaRPr kumimoji="0" lang="it-IT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0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</a:t>
            </a:r>
            <a:r>
              <a:rPr lang="it-IT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projects</a:t>
            </a:r>
            <a:r>
              <a:rPr lang="it-IT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R&amp;D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How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Young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engineers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have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been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hired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for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two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years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to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follow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a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research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project</a:t>
            </a: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 the job training and </a:t>
            </a:r>
            <a:r>
              <a:rPr lang="it-IT" sz="20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monitoring</a:t>
            </a:r>
            <a:r>
              <a:rPr lang="it-IT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allow</a:t>
            </a:r>
            <a:r>
              <a:rPr lang="it-IT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the </a:t>
            </a:r>
            <a:r>
              <a:rPr lang="it-IT" sz="20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trainee</a:t>
            </a:r>
            <a:r>
              <a:rPr lang="it-IT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it-IT" sz="20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</a:t>
            </a:r>
            <a:r>
              <a:rPr lang="it-IT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their</a:t>
            </a:r>
            <a:r>
              <a:rPr lang="it-IT" sz="2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it-IT" sz="20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competencies</a:t>
            </a:r>
            <a:endParaRPr lang="it-IT" sz="2000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Where</a:t>
            </a:r>
            <a:endParaRPr lang="it-IT" sz="2000" b="1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R&amp;D</a:t>
            </a:r>
            <a:r>
              <a:rPr kumimoji="0" lang="it-IT" sz="20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it-IT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department</a:t>
            </a:r>
            <a:endParaRPr kumimoji="0" lang="it-IT" sz="2000" b="0" i="0" u="none" strike="noStrike" kern="0" cap="none" spc="0" normalizeH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How </a:t>
            </a:r>
            <a:r>
              <a:rPr kumimoji="0" lang="it-IT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many</a:t>
            </a:r>
            <a:endParaRPr kumimoji="0" lang="it-IT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6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people</a:t>
            </a:r>
            <a:r>
              <a:rPr kumimoji="0" 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it-IT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involved</a:t>
            </a: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9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N_PPT_2014_vers_01_per2007_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heckVariations xmlns="640AFC72-7C58-4B0C-AF5D-74D6B2F9594E">true</CheckVariations>
    <TipoLookup xmlns="2ce863f8-6cff-4100-b1c6-5b58c4d6b7f5">109</TipoLookup>
    <AziendaLookup xmlns="2ce863f8-6cff-4100-b1c6-5b58c4d6b7f5">1</AziendaLookup>
    <Gruppi_x0020_di_x0020_destinatari xmlns="d7d090d3-e0f8-4d00-b0cc-a9c1eda22fe3" xsi:nil="true"/>
    <DocumentDate xmlns="d7d090d3-e0f8-4d00-b0cc-a9c1eda22fe3">2014-01-26T23:00:00+00:00</DocumentDate>
    <Lingua xmlns="d7d090d3-e0f8-4d00-b0cc-a9c1eda22fe3">Multilingua</Lingua>
    <ItemVariations xmlns="640AFC72-7C58-4B0C-AF5D-74D6B2F9594E" xsi:nil="true"/>
    <GroupDocument xmlns="d7d090d3-e0f8-4d00-b0cc-a9c1eda22fe3">true</GroupDocument>
    <Summary xmlns="d7d090d3-e0f8-4d00-b0cc-a9c1eda22fe3">Risolve le problematiche emerse nelle prime settimane di utilizzo</Summary>
    <ProcessoLookup xmlns="2ce863f8-6cff-4100-b1c6-5b58c4d6b7f5"/>
    <CategoriaLookup xmlns="2ce863f8-6cff-4100-b1c6-5b58c4d6b7f5">-1</CategoriaLookup>
    <UOLookup xmlns="2ce863f8-6cff-4100-b1c6-5b58c4d6b7f5">
      <Value>14</Value>
    </UOLookup>
    <Referent xmlns="640AFC72-7C58-4B0C-AF5D-74D6B2F9594E">
      <UserInfo>
        <DisplayName>AEN\00003364</DisplayName>
        <AccountId>59</AccountId>
        <AccountType/>
      </UserInfo>
    </Referen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2E0C0EFB818814D8E79B74307B023F100150B5316ED7A0649A8B6C5A59052ADDD" ma:contentTypeVersion="13" ma:contentTypeDescription="Creare un nuovo documento." ma:contentTypeScope="" ma:versionID="2187aa2e054a1c99bdd985a4231ca19c">
  <xsd:schema xmlns:xsd="http://www.w3.org/2001/XMLSchema" xmlns:p="http://schemas.microsoft.com/office/2006/metadata/properties" xmlns:ns2="d7d090d3-e0f8-4d00-b0cc-a9c1eda22fe3" xmlns:ns3="640AFC72-7C58-4B0C-AF5D-74D6B2F9594E" xmlns:ns4="2ce863f8-6cff-4100-b1c6-5b58c4d6b7f5" targetNamespace="http://schemas.microsoft.com/office/2006/metadata/properties" ma:root="true" ma:fieldsID="399d83d827de757f42e428aceacd91d5" ns2:_="" ns3:_="" ns4:_="">
    <xsd:import namespace="d7d090d3-e0f8-4d00-b0cc-a9c1eda22fe3"/>
    <xsd:import namespace="640AFC72-7C58-4B0C-AF5D-74D6B2F9594E"/>
    <xsd:import namespace="2ce863f8-6cff-4100-b1c6-5b58c4d6b7f5"/>
    <xsd:element name="properties">
      <xsd:complexType>
        <xsd:sequence>
          <xsd:element name="documentManagement">
            <xsd:complexType>
              <xsd:all>
                <xsd:element ref="ns2:Summary" minOccurs="0"/>
                <xsd:element ref="ns2:DocumentDate"/>
                <xsd:element ref="ns2:GroupDocument" minOccurs="0"/>
                <xsd:element ref="ns3:Referent" minOccurs="0"/>
                <xsd:element ref="ns3:ItemVariations" minOccurs="0"/>
                <xsd:element ref="ns2:Lingua" minOccurs="0"/>
                <xsd:element ref="ns2:Gruppi_x0020_di_x0020_destinatari" minOccurs="0"/>
                <xsd:element ref="ns3:CheckVariations" minOccurs="0"/>
                <xsd:element ref="ns4:AziendaLookup"/>
                <xsd:element ref="ns4:ProcessoLookup" minOccurs="0"/>
                <xsd:element ref="ns4:CategoriaLookup" minOccurs="0"/>
                <xsd:element ref="ns4:TipoLookup"/>
                <xsd:element ref="ns4:UOLookup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7d090d3-e0f8-4d00-b0cc-a9c1eda22fe3" elementFormDefault="qualified">
    <xsd:import namespace="http://schemas.microsoft.com/office/2006/documentManagement/types"/>
    <xsd:element name="Summary" ma:index="8" nillable="true" ma:displayName="Sommario" ma:description="Breve Riassunto" ma:internalName="Summary">
      <xsd:simpleType>
        <xsd:restriction base="dms:Note"/>
      </xsd:simpleType>
    </xsd:element>
    <xsd:element name="DocumentDate" ma:index="9" ma:displayName="Data di Emissione" ma:description="" ma:format="DateOnly" ma:internalName="DocumentDate" ma:readOnly="false">
      <xsd:simpleType>
        <xsd:restriction base="dms:DateTime"/>
      </xsd:simpleType>
    </xsd:element>
    <xsd:element name="GroupDocument" ma:index="10" nillable="true" ma:displayName="Documento di Gruppo" ma:default="1" ma:description="Specifica se è un documento di gruppo" ma:internalName="GroupDocument">
      <xsd:simpleType>
        <xsd:restriction base="dms:Boolean"/>
      </xsd:simpleType>
    </xsd:element>
    <xsd:element name="Lingua" ma:index="13" nillable="true" ma:displayName="Lingua" ma:default="Italiano" ma:description="Lingua del Documento" ma:format="Dropdown" ma:internalName="Lingua">
      <xsd:simpleType>
        <xsd:restriction base="dms:Choice">
          <xsd:enumeration value="Italiano"/>
          <xsd:enumeration value="Inglese"/>
          <xsd:enumeration value="Francese"/>
          <xsd:enumeration value="Spagnolo"/>
          <xsd:enumeration value="Multilingua"/>
        </xsd:restriction>
      </xsd:simpleType>
    </xsd:element>
    <xsd:element name="Gruppi_x0020_di_x0020_destinatari" ma:index="14" nillable="true" ma:displayName="Gruppi di destinatari" ma:internalName="Gruppi_x0020_di_x0020_destinatari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640AFC72-7C58-4B0C-AF5D-74D6B2F9594E" elementFormDefault="qualified">
    <xsd:import namespace="http://schemas.microsoft.com/office/2006/documentManagement/types"/>
    <xsd:element name="Referent" ma:index="11" nillable="true" ma:displayName="Referente Ansaldo" ma:description="Referente Ansaldo" ma:list="UserInfo" ma:internalName="Referent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temVariations" ma:index="12" nillable="true" ma:displayName="ItemVariations" ma:description="ItemVariations" ma:hidden="true" ma:internalName="ItemVariations" ma:readOnly="false">
      <xsd:simpleType>
        <xsd:restriction base="dms:Text">
          <xsd:maxLength value="255"/>
        </xsd:restriction>
      </xsd:simpleType>
    </xsd:element>
    <xsd:element name="CheckVariations" ma:index="15" nillable="true" ma:displayName="Multilingua" ma:default="0" ma:description="Spuntare il flag per attivare il multilingua" ma:internalName="CheckVariations">
      <xsd:simpleType>
        <xsd:restriction base="dms:Boolean"/>
      </xsd:simpleType>
    </xsd:element>
  </xsd:schema>
  <xsd:schema xmlns:xsd="http://www.w3.org/2001/XMLSchema" xmlns:dms="http://schemas.microsoft.com/office/2006/documentManagement/types" targetNamespace="2ce863f8-6cff-4100-b1c6-5b58c4d6b7f5" elementFormDefault="qualified">
    <xsd:import namespace="http://schemas.microsoft.com/office/2006/documentManagement/types"/>
    <xsd:element name="AziendaLookup" ma:index="16" ma:displayName="Azienda" ma:default="1;#Ansaldo Energia" ma:description="Nome Azienda" ma:list="{3AEE222E-983E-4B68-92E5-B30AA7A95060}" ma:internalName="AziendaLookup" ma:showField="Azienda" ma:web="2ce863f8-6cff-4100-b1c6-5b58c4d6b7f5">
      <xsd:simpleType>
        <xsd:restriction base="dms:Lookup"/>
      </xsd:simpleType>
    </xsd:element>
    <xsd:element name="ProcessoLookup" ma:index="17" nillable="true" ma:displayName="Processo" ma:list="{BB592684-43CF-44CC-A9FB-80F5ADBEE7AB}" ma:internalName="ProcessoLookup" ma:readOnly="false" ma:showField="Process" ma:web="2ce863f8-6cff-4100-b1c6-5b58c4d6b7f5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ategoriaLookup" ma:index="18" nillable="true" ma:displayName="Categoria Visualizzazione" ma:description="Setta la Categoria dove l'item viene visualizzato" ma:list="{BC5A904F-1125-4B4E-9A6A-4E0CE8EB5D23}" ma:internalName="CategoriaLookup" ma:showField="ViewCategory" ma:web="2ce863f8-6cff-4100-b1c6-5b58c4d6b7f5">
      <xsd:simpleType>
        <xsd:restriction base="dms:Lookup"/>
      </xsd:simpleType>
    </xsd:element>
    <xsd:element name="TipoLookup" ma:index="19" ma:displayName="Tipo Documento" ma:description="Tipo del Documento" ma:list="{9C25089C-6F95-44EA-A8AE-6FB6267178AD}" ma:internalName="TipoLookup" ma:showField="DocumentType" ma:web="2ce863f8-6cff-4100-b1c6-5b58c4d6b7f5">
      <xsd:simpleType>
        <xsd:restriction base="dms:Lookup"/>
      </xsd:simpleType>
    </xsd:element>
    <xsd:element name="UOLookup" ma:index="20" nillable="true" ma:displayName="Unità Organizzativa" ma:description="Nome Unità" ma:list="{3DDC842F-D6DD-4605-8F93-A377092EBED4}" ma:internalName="UOLookup" ma:showField="UO" ma:web="2ce863f8-6cff-4100-b1c6-5b58c4d6b7f5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 ma:readOnly="true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E79E324-98B6-44B5-BF3E-DC83DE3787C4}">
  <ds:schemaRefs>
    <ds:schemaRef ds:uri="http://schemas.microsoft.com/office/2006/documentManagement/types"/>
    <ds:schemaRef ds:uri="2ce863f8-6cff-4100-b1c6-5b58c4d6b7f5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d7d090d3-e0f8-4d00-b0cc-a9c1eda22fe3"/>
    <ds:schemaRef ds:uri="640AFC72-7C58-4B0C-AF5D-74D6B2F9594E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0191084-A6AD-4C85-BA24-C9EDCA0C48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1074D9-3C40-4AA3-A7CC-3969AE7C2E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d090d3-e0f8-4d00-b0cc-a9c1eda22fe3"/>
    <ds:schemaRef ds:uri="640AFC72-7C58-4B0C-AF5D-74D6B2F9594E"/>
    <ds:schemaRef ds:uri="2ce863f8-6cff-4100-b1c6-5b58c4d6b7f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AEN_PPT_2014_vers_01_per2007_2010</Template>
  <TotalTime>232</TotalTime>
  <Words>498</Words>
  <Application>Microsoft Office PowerPoint</Application>
  <PresentationFormat>Presentazione su schermo (4:3)</PresentationFormat>
  <Paragraphs>111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AEN_PPT_2014_vers_01_per2007_2010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vuoto Power Point Ansaldo Energia aggiornato  27.01.2014</dc:title>
  <dc:creator>Manuel</dc:creator>
  <cp:lastModifiedBy>milva</cp:lastModifiedBy>
  <cp:revision>37</cp:revision>
  <cp:lastPrinted>2013-05-02T12:42:59Z</cp:lastPrinted>
  <dcterms:created xsi:type="dcterms:W3CDTF">2014-01-14T15:49:14Z</dcterms:created>
  <dcterms:modified xsi:type="dcterms:W3CDTF">2014-09-24T10:12:40Z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0x01010042E0C0EFB818814D8E79B74307B023F100150B5316ED7A0649A8B6C5A59052ADDD</vt:lpwstr>
  </property>
</Properties>
</file>