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2" r:id="rId2"/>
    <p:sldId id="293" r:id="rId3"/>
    <p:sldId id="269" r:id="rId4"/>
    <p:sldId id="270" r:id="rId5"/>
    <p:sldId id="294" r:id="rId6"/>
    <p:sldId id="295" r:id="rId7"/>
    <p:sldId id="304" r:id="rId8"/>
    <p:sldId id="297" r:id="rId9"/>
    <p:sldId id="298" r:id="rId10"/>
    <p:sldId id="272" r:id="rId11"/>
    <p:sldId id="271" r:id="rId12"/>
    <p:sldId id="301" r:id="rId13"/>
    <p:sldId id="290" r:id="rId14"/>
    <p:sldId id="303" r:id="rId15"/>
    <p:sldId id="273" r:id="rId16"/>
    <p:sldId id="299" r:id="rId17"/>
    <p:sldId id="300" r:id="rId18"/>
    <p:sldId id="283" r:id="rId19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CC00"/>
    <a:srgbClr val="CC9900"/>
    <a:srgbClr val="66CCFF"/>
    <a:srgbClr val="9FEDFF"/>
    <a:srgbClr val="3399FF"/>
    <a:srgbClr val="003300"/>
    <a:srgbClr val="669900"/>
    <a:srgbClr val="33CC33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102" autoAdjust="0"/>
  </p:normalViewPr>
  <p:slideViewPr>
    <p:cSldViewPr>
      <p:cViewPr>
        <p:scale>
          <a:sx n="80" d="100"/>
          <a:sy n="80" d="100"/>
        </p:scale>
        <p:origin x="-159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plotArea>
      <c:layout>
        <c:manualLayout>
          <c:layoutTarget val="inner"/>
          <c:xMode val="edge"/>
          <c:yMode val="edge"/>
          <c:x val="6.5370789611038413E-2"/>
          <c:y val="2.7834015272416874E-2"/>
          <c:w val="0.91836243527712758"/>
          <c:h val="0.89955581432475362"/>
        </c:manualLayout>
      </c:layout>
      <c:lineChart>
        <c:grouping val="standard"/>
        <c:ser>
          <c:idx val="0"/>
          <c:order val="0"/>
          <c:tx>
            <c:strRef>
              <c:f>Foglio1!$A$2</c:f>
              <c:strCache>
                <c:ptCount val="1"/>
                <c:pt idx="0">
                  <c:v>European Union (27 countries)</c:v>
                </c:pt>
              </c:strCache>
            </c:strRef>
          </c:tx>
          <c:spPr>
            <a:ln w="50800">
              <a:solidFill>
                <a:srgbClr val="0000FF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Foglio1!$B$2:$I$2</c:f>
              <c:numCache>
                <c:formatCode>#,##0.0</c:formatCode>
                <c:ptCount val="8"/>
                <c:pt idx="0">
                  <c:v>21.733057382800531</c:v>
                </c:pt>
                <c:pt idx="1">
                  <c:v>21.999456296996129</c:v>
                </c:pt>
                <c:pt idx="2">
                  <c:v>22.545352363334072</c:v>
                </c:pt>
                <c:pt idx="3">
                  <c:v>22.818907276194064</c:v>
                </c:pt>
                <c:pt idx="4">
                  <c:v>23.776018143120389</c:v>
                </c:pt>
                <c:pt idx="5" formatCode="General">
                  <c:v>23.9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Germany</c:v>
                </c:pt>
              </c:strCache>
            </c:strRef>
          </c:tx>
          <c:spPr>
            <a:ln w="50800">
              <a:solidFill>
                <a:schemeClr val="tx1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Foglio1!$B$3:$I$3</c:f>
              <c:numCache>
                <c:formatCode>#,##0.0</c:formatCode>
                <c:ptCount val="8"/>
                <c:pt idx="0">
                  <c:v>19.654947429219401</c:v>
                </c:pt>
                <c:pt idx="1">
                  <c:v>19.926231389651786</c:v>
                </c:pt>
                <c:pt idx="2">
                  <c:v>20.4931257571189</c:v>
                </c:pt>
                <c:pt idx="3">
                  <c:v>20.80309513115699</c:v>
                </c:pt>
                <c:pt idx="4">
                  <c:v>22.124361503708531</c:v>
                </c:pt>
                <c:pt idx="5" formatCode="General">
                  <c:v>20.9</c:v>
                </c:pt>
              </c:numCache>
            </c:numRef>
          </c:val>
        </c:ser>
        <c:ser>
          <c:idx val="2"/>
          <c:order val="2"/>
          <c:tx>
            <c:strRef>
              <c:f>Foglio1!$A$4</c:f>
              <c:strCache>
                <c:ptCount val="1"/>
                <c:pt idx="0">
                  <c:v>Spain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Foglio1!$B$4:$I$4</c:f>
              <c:numCache>
                <c:formatCode>#,##0.0</c:formatCode>
                <c:ptCount val="8"/>
                <c:pt idx="0">
                  <c:v>19.575188137329089</c:v>
                </c:pt>
                <c:pt idx="1">
                  <c:v>20.164355214199031</c:v>
                </c:pt>
                <c:pt idx="2">
                  <c:v>21.427198975234827</c:v>
                </c:pt>
                <c:pt idx="3">
                  <c:v>22.15842352259876</c:v>
                </c:pt>
                <c:pt idx="4">
                  <c:v>20.825140781917529</c:v>
                </c:pt>
                <c:pt idx="5" formatCode="General">
                  <c:v>21.6</c:v>
                </c:pt>
              </c:numCache>
            </c:numRef>
          </c:val>
        </c:ser>
        <c:ser>
          <c:idx val="3"/>
          <c:order val="3"/>
          <c:tx>
            <c:strRef>
              <c:f>Foglio1!$A$5</c:f>
              <c:strCache>
                <c:ptCount val="1"/>
                <c:pt idx="0">
                  <c:v>France</c:v>
                </c:pt>
              </c:strCache>
            </c:strRef>
          </c:tx>
          <c:spPr>
            <a:ln w="50800">
              <a:solidFill>
                <a:srgbClr val="FF99FF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Foglio1!$B$5:$I$5</c:f>
              <c:numCache>
                <c:formatCode>#,##0.0</c:formatCode>
                <c:ptCount val="8"/>
                <c:pt idx="0">
                  <c:v>21.726168235326487</c:v>
                </c:pt>
                <c:pt idx="1">
                  <c:v>21.946654551526141</c:v>
                </c:pt>
                <c:pt idx="2">
                  <c:v>22.260723679310622</c:v>
                </c:pt>
                <c:pt idx="3">
                  <c:v>22.839728483406031</c:v>
                </c:pt>
                <c:pt idx="4">
                  <c:v>23.968728623082182</c:v>
                </c:pt>
                <c:pt idx="5" formatCode="General">
                  <c:v>24.5</c:v>
                </c:pt>
              </c:numCache>
            </c:numRef>
          </c:val>
        </c:ser>
        <c:ser>
          <c:idx val="4"/>
          <c:order val="4"/>
          <c:tx>
            <c:strRef>
              <c:f>Foglio1!$A$6</c:f>
              <c:strCache>
                <c:ptCount val="1"/>
              </c:strCache>
            </c:strRef>
          </c:tx>
          <c:spPr>
            <a:ln w="38089">
              <a:solidFill>
                <a:srgbClr val="00B800"/>
              </a:solidFill>
            </a:ln>
          </c:spPr>
          <c:marker>
            <c:symbol val="none"/>
          </c:marker>
          <c:dLbls>
            <c:dLblPos val="t"/>
            <c:showVal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Foglio1!$B$6:$I$6</c:f>
              <c:numCache>
                <c:formatCode>General</c:formatCode>
                <c:ptCount val="8"/>
              </c:numCache>
            </c:numRef>
          </c:val>
        </c:ser>
        <c:ser>
          <c:idx val="5"/>
          <c:order val="5"/>
          <c:tx>
            <c:strRef>
              <c:f>Foglio1!$A$7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5080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Foglio1!$B$7:$I$7</c:f>
              <c:numCache>
                <c:formatCode>#,##0.0</c:formatCode>
                <c:ptCount val="8"/>
                <c:pt idx="0">
                  <c:v>29.181078528111495</c:v>
                </c:pt>
                <c:pt idx="1">
                  <c:v>29.563528049444027</c:v>
                </c:pt>
                <c:pt idx="2">
                  <c:v>30.234002164386965</c:v>
                </c:pt>
                <c:pt idx="3">
                  <c:v>30.461479352249729</c:v>
                </c:pt>
                <c:pt idx="4">
                  <c:v>34.318421117937369</c:v>
                </c:pt>
                <c:pt idx="5" formatCode="General">
                  <c:v>34.4</c:v>
                </c:pt>
              </c:numCache>
            </c:numRef>
          </c:val>
        </c:ser>
        <c:ser>
          <c:idx val="6"/>
          <c:order val="6"/>
          <c:tx>
            <c:strRef>
              <c:f>Foglio1!$A$8</c:f>
              <c:strCache>
                <c:ptCount val="1"/>
                <c:pt idx="0">
                  <c:v>Netherlands</c:v>
                </c:pt>
              </c:strCache>
            </c:strRef>
          </c:tx>
          <c:spPr>
            <a:ln w="50800">
              <a:solidFill>
                <a:srgbClr val="FF9900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Foglio1!$B$8:$I$8</c:f>
              <c:numCache>
                <c:formatCode>#,##0.0</c:formatCode>
                <c:ptCount val="8"/>
                <c:pt idx="0">
                  <c:v>29.405279745000062</c:v>
                </c:pt>
                <c:pt idx="1">
                  <c:v>29.905758420331619</c:v>
                </c:pt>
                <c:pt idx="2">
                  <c:v>30.36336073145889</c:v>
                </c:pt>
                <c:pt idx="3">
                  <c:v>30.598402800568724</c:v>
                </c:pt>
                <c:pt idx="4">
                  <c:v>29.656085620224324</c:v>
                </c:pt>
                <c:pt idx="5" formatCode="General">
                  <c:v>29.7</c:v>
                </c:pt>
              </c:numCache>
            </c:numRef>
          </c:val>
        </c:ser>
        <c:ser>
          <c:idx val="7"/>
          <c:order val="7"/>
          <c:tx>
            <c:strRef>
              <c:f>Foglio1!$A$9</c:f>
              <c:strCache>
                <c:ptCount val="1"/>
                <c:pt idx="0">
                  <c:v>Italy</c:v>
                </c:pt>
              </c:strCache>
            </c:strRef>
          </c:tx>
          <c:spPr>
            <a:ln w="50800">
              <a:solidFill>
                <a:srgbClr val="00B050"/>
              </a:solidFill>
            </a:ln>
          </c:spPr>
          <c:marker>
            <c:symbol val="none"/>
          </c:marker>
          <c:dLbls>
            <c:delete val="1"/>
          </c:dLbls>
          <c:cat>
            <c:strRef>
              <c:f>Foglio1!$B$1:$I$1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 </c:v>
                </c:pt>
                <c:pt idx="7">
                  <c:v>  </c:v>
                </c:pt>
              </c:strCache>
            </c:strRef>
          </c:cat>
          <c:val>
            <c:numRef>
              <c:f>Foglio1!$B$9:$I$9</c:f>
              <c:numCache>
                <c:formatCode>#,##0.0</c:formatCode>
                <c:ptCount val="8"/>
                <c:pt idx="0">
                  <c:v>17.781075189747092</c:v>
                </c:pt>
                <c:pt idx="1">
                  <c:v>18.049151474326926</c:v>
                </c:pt>
                <c:pt idx="2">
                  <c:v>17.827735859885827</c:v>
                </c:pt>
                <c:pt idx="3">
                  <c:v>17.276909741515329</c:v>
                </c:pt>
                <c:pt idx="4">
                  <c:v>16.879292555805989</c:v>
                </c:pt>
                <c:pt idx="5" formatCode="General">
                  <c:v>16.899999999999999</c:v>
                </c:pt>
              </c:numCache>
            </c:numRef>
          </c:val>
        </c:ser>
        <c:dLbls>
          <c:showVal val="1"/>
        </c:dLbls>
        <c:marker val="1"/>
        <c:axId val="103593472"/>
        <c:axId val="103595008"/>
      </c:lineChart>
      <c:catAx>
        <c:axId val="103593472"/>
        <c:scaling>
          <c:orientation val="minMax"/>
        </c:scaling>
        <c:axPos val="b"/>
        <c:numFmt formatCode="#,##0" sourceLinked="0"/>
        <c:maj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600" b="1" i="0" baseline="0">
                <a:solidFill>
                  <a:srgbClr val="422E8D"/>
                </a:solidFill>
                <a:latin typeface="+mj-lt"/>
              </a:defRPr>
            </a:pPr>
            <a:endParaRPr lang="it-IT"/>
          </a:p>
        </c:txPr>
        <c:crossAx val="103595008"/>
        <c:crosses val="autoZero"/>
        <c:auto val="1"/>
        <c:lblAlgn val="ctr"/>
        <c:lblOffset val="100"/>
      </c:catAx>
      <c:valAx>
        <c:axId val="103595008"/>
        <c:scaling>
          <c:orientation val="minMax"/>
          <c:max val="35"/>
          <c:min val="15"/>
        </c:scaling>
        <c:axPos val="l"/>
        <c:numFmt formatCode="#,##0" sourceLinked="0"/>
        <c:maj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txPr>
          <a:bodyPr/>
          <a:lstStyle/>
          <a:p>
            <a:pPr>
              <a:defRPr sz="1000" i="1" baseline="0">
                <a:solidFill>
                  <a:srgbClr val="422E8D"/>
                </a:solidFill>
                <a:latin typeface="+mj-lt"/>
              </a:defRPr>
            </a:pPr>
            <a:endParaRPr lang="it-IT"/>
          </a:p>
        </c:txPr>
        <c:crossAx val="103593472"/>
        <c:crosses val="autoZero"/>
        <c:crossBetween val="between"/>
        <c:majorUnit val="2"/>
      </c:valAx>
      <c:spPr>
        <a:noFill/>
        <a:ln w="9525">
          <a:solidFill>
            <a:schemeClr val="bg1">
              <a:lumMod val="65000"/>
            </a:schemeClr>
          </a:solidFill>
        </a:ln>
      </c:spPr>
    </c:plotArea>
    <c:plotVisOnly val="1"/>
    <c:dispBlanksAs val="gap"/>
  </c:chart>
  <c:txPr>
    <a:bodyPr/>
    <a:lstStyle/>
    <a:p>
      <a:pPr>
        <a:defRPr sz="1799">
          <a:solidFill>
            <a:schemeClr val="tx1"/>
          </a:solidFill>
          <a:latin typeface="Trebuchet MS (Corpo)"/>
        </a:defRPr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>
        <c:manualLayout>
          <c:layoutTarget val="inner"/>
          <c:xMode val="edge"/>
          <c:yMode val="edge"/>
          <c:x val="0.35475817424242573"/>
          <c:y val="2.2099447513815876E-2"/>
          <c:w val="0.61523854248042165"/>
          <c:h val="0.91436464088397751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Occupaz-FL</c:v>
                </c:pt>
              </c:strCache>
            </c:strRef>
          </c:tx>
          <c:spPr>
            <a:gradFill rotWithShape="0">
              <a:gsLst>
                <a:gs pos="0">
                  <a:srgbClr val="0000FF">
                    <a:gamma/>
                    <a:shade val="45882"/>
                    <a:invGamma/>
                  </a:srgbClr>
                </a:gs>
                <a:gs pos="100000">
                  <a:srgbClr val="0000FF"/>
                </a:gs>
              </a:gsLst>
              <a:lin ang="5400000" scaled="1"/>
            </a:gradFill>
            <a:ln w="40922">
              <a:noFill/>
            </a:ln>
          </c:spPr>
          <c:dLbls>
            <c:numFmt formatCode="0" sourceLinked="0"/>
            <c:spPr>
              <a:noFill/>
              <a:ln w="40922">
                <a:noFill/>
              </a:ln>
            </c:spPr>
            <c:txPr>
              <a:bodyPr/>
              <a:lstStyle/>
              <a:p>
                <a:pPr>
                  <a:defRPr sz="1500" b="1" i="0" u="none" strike="noStrike" baseline="0">
                    <a:solidFill>
                      <a:srgbClr val="FFFFFF"/>
                    </a:solidFill>
                    <a:latin typeface="+mn-lt"/>
                    <a:ea typeface="Verdana"/>
                    <a:cs typeface="Verdana"/>
                  </a:defRPr>
                </a:pPr>
                <a:endParaRPr lang="it-IT"/>
              </a:p>
            </c:txPr>
            <c:dLblPos val="inEnd"/>
            <c:showVal val="1"/>
          </c:dLbls>
          <c:cat>
            <c:numRef>
              <c:f>Sheet1!$A$2:$A$21</c:f>
              <c:numCache>
                <c:formatCode>General</c:formatCode>
                <c:ptCount val="2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</c:numCache>
            </c:numRef>
          </c:cat>
          <c:val>
            <c:numRef>
              <c:f>Sheet1!$B$2:$B$21</c:f>
              <c:numCache>
                <c:formatCode>####.0</c:formatCode>
                <c:ptCount val="20"/>
                <c:pt idx="0">
                  <c:v>79.5</c:v>
                </c:pt>
                <c:pt idx="1">
                  <c:v>68.900000000000006</c:v>
                </c:pt>
                <c:pt idx="2">
                  <c:v>64.900000000000006</c:v>
                </c:pt>
                <c:pt idx="3">
                  <c:v>61.7</c:v>
                </c:pt>
                <c:pt idx="4">
                  <c:v>59.6</c:v>
                </c:pt>
                <c:pt idx="5" formatCode="###0.0">
                  <c:v>56.7</c:v>
                </c:pt>
                <c:pt idx="7">
                  <c:v>80.5</c:v>
                </c:pt>
                <c:pt idx="8">
                  <c:v>75.2</c:v>
                </c:pt>
                <c:pt idx="9">
                  <c:v>74.099999999999994</c:v>
                </c:pt>
                <c:pt idx="10">
                  <c:v>72.400000000000006</c:v>
                </c:pt>
                <c:pt idx="11">
                  <c:v>71.599999999999994</c:v>
                </c:pt>
                <c:pt idx="12" formatCode="###0.0">
                  <c:v>69.8</c:v>
                </c:pt>
                <c:pt idx="14">
                  <c:v>82</c:v>
                </c:pt>
                <c:pt idx="15">
                  <c:v>77.400000000000006</c:v>
                </c:pt>
                <c:pt idx="16">
                  <c:v>75.900000000000006</c:v>
                </c:pt>
                <c:pt idx="17">
                  <c:v>72.8</c:v>
                </c:pt>
                <c:pt idx="18">
                  <c:v>69.599999999999994</c:v>
                </c:pt>
                <c:pt idx="19" formatCode="###0.0">
                  <c:v>65.8</c:v>
                </c:pt>
              </c:numCache>
            </c:numRef>
          </c:val>
        </c:ser>
        <c:gapWidth val="60"/>
        <c:overlap val="100"/>
        <c:axId val="116285824"/>
        <c:axId val="116287360"/>
      </c:barChart>
      <c:catAx>
        <c:axId val="116285824"/>
        <c:scaling>
          <c:orientation val="minMax"/>
        </c:scaling>
        <c:axPos val="l"/>
        <c:numFmt formatCode="General" sourceLinked="1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500" b="1" i="0" u="none" strike="noStrike" baseline="0">
                <a:solidFill>
                  <a:srgbClr val="422E8D"/>
                </a:solidFill>
                <a:latin typeface="+mn-lt"/>
                <a:ea typeface="Verdana"/>
                <a:cs typeface="Verdana"/>
              </a:defRPr>
            </a:pPr>
            <a:endParaRPr lang="it-IT"/>
          </a:p>
        </c:txPr>
        <c:crossAx val="116287360"/>
        <c:crosses val="autoZero"/>
        <c:auto val="1"/>
        <c:lblAlgn val="ctr"/>
        <c:lblOffset val="100"/>
        <c:tickLblSkip val="1"/>
        <c:tickMarkSkip val="1"/>
      </c:catAx>
      <c:valAx>
        <c:axId val="116287360"/>
        <c:scaling>
          <c:orientation val="minMax"/>
          <c:max val="100"/>
        </c:scaling>
        <c:axPos val="b"/>
        <c:numFmt formatCode="0" sourceLinked="0"/>
        <c:majorTickMark val="none"/>
        <c:tickLblPos val="nextTo"/>
        <c:spPr>
          <a:ln w="9525">
            <a:solidFill>
              <a:schemeClr val="bg1">
                <a:lumMod val="65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1" u="none" strike="noStrike" baseline="0">
                <a:solidFill>
                  <a:srgbClr val="422E8D"/>
                </a:solidFill>
                <a:latin typeface="+mn-lt"/>
                <a:ea typeface="Verdana"/>
                <a:cs typeface="Verdana"/>
              </a:defRPr>
            </a:pPr>
            <a:endParaRPr lang="it-IT"/>
          </a:p>
        </c:txPr>
        <c:crossAx val="116285824"/>
        <c:crosses val="autoZero"/>
        <c:crossBetween val="between"/>
        <c:majorUnit val="20"/>
      </c:valAx>
      <c:spPr>
        <a:noFill/>
        <a:ln w="4092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289" b="0" i="0" u="none" strike="noStrike" baseline="0">
          <a:solidFill>
            <a:srgbClr val="000000"/>
          </a:solidFill>
          <a:latin typeface="Verdana"/>
          <a:ea typeface="Verdana"/>
          <a:cs typeface="Verdana"/>
        </a:defRPr>
      </a:pPr>
      <a:endParaRPr lang="it-IT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otX val="5"/>
      <c:hPercent val="62"/>
      <c:rotY val="13"/>
      <c:depthPercent val="100"/>
      <c:rAngAx val="1"/>
    </c:view3D>
    <c:floor>
      <c:spPr>
        <a:solidFill>
          <a:schemeClr val="bg1">
            <a:lumMod val="50000"/>
          </a:schemeClr>
        </a:solidFill>
        <a:ln w="34925">
          <a:solidFill>
            <a:srgbClr val="E4E4E4"/>
          </a:solidFill>
        </a:ln>
        <a:effectLst/>
        <a:scene3d>
          <a:camera prst="orthographicFront"/>
          <a:lightRig rig="threePt" dir="t"/>
        </a:scene3d>
        <a:sp3d prstMaterial="softEdge">
          <a:bevelT w="114300" prst="artDeco"/>
          <a:bevelB w="165100" prst="coolSlant"/>
          <a:contourClr>
            <a:srgbClr val="000000"/>
          </a:contourClr>
        </a:sp3d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9411909743431582E-2"/>
          <c:y val="0"/>
          <c:w val="0.96058809025656844"/>
          <c:h val="0.88278057707741409"/>
        </c:manualLayout>
      </c:layout>
      <c:bar3D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dPt>
            <c:idx val="0"/>
            <c:spPr>
              <a:solidFill>
                <a:srgbClr val="FF2F2F"/>
              </a:solidFill>
              <a:ln w="25400">
                <a:noFill/>
              </a:ln>
            </c:spPr>
          </c:dPt>
          <c:dPt>
            <c:idx val="1"/>
            <c:spPr>
              <a:solidFill>
                <a:srgbClr val="80C535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Pt>
            <c:idx val="3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4"/>
            <c:spPr>
              <a:solidFill>
                <a:srgbClr val="70BDD2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 b="1" i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</c:dLbl>
            <c:dLbl>
              <c:idx val="2"/>
              <c:layout>
                <c:manualLayout>
                  <c:x val="9.6646934795534666E-3"/>
                  <c:y val="-2.4781005183914201E-3"/>
                </c:manualLayout>
              </c:layout>
              <c:showVal val="1"/>
            </c:dLbl>
            <c:dLbl>
              <c:idx val="4"/>
              <c:spPr/>
              <c:txPr>
                <a:bodyPr/>
                <a:lstStyle/>
                <a:p>
                  <a:pPr>
                    <a:defRPr sz="2000" b="1" i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</c:dLbl>
            <c:txPr>
              <a:bodyPr/>
              <a:lstStyle/>
              <a:p>
                <a:pPr>
                  <a:defRPr sz="2000" b="1" i="1">
                    <a:solidFill>
                      <a:srgbClr val="422E8D"/>
                    </a:solidFill>
                  </a:defRPr>
                </a:pPr>
                <a:endParaRPr lang="it-IT"/>
              </a:p>
            </c:txPr>
            <c:showVal val="1"/>
          </c:dLbls>
          <c:cat>
            <c:strRef>
              <c:f>Foglio1!$A$2:$A$6</c:f>
              <c:strCache>
                <c:ptCount val="3"/>
                <c:pt idx="0">
                  <c:v>1st level</c:v>
                </c:pt>
                <c:pt idx="1">
                  <c:v>Single cycle</c:v>
                </c:pt>
                <c:pt idx="2">
                  <c:v>Master's</c:v>
                </c:pt>
              </c:strCache>
            </c:strRef>
          </c:cat>
          <c:val>
            <c:numRef>
              <c:f>Foglio1!$B$2:$B$6</c:f>
              <c:numCache>
                <c:formatCode>0</c:formatCode>
                <c:ptCount val="5"/>
                <c:pt idx="0">
                  <c:v>61</c:v>
                </c:pt>
                <c:pt idx="1">
                  <c:v>41.175012394645513</c:v>
                </c:pt>
                <c:pt idx="2">
                  <c:v>56.147361321868154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spPr>
            <a:solidFill>
              <a:srgbClr val="9A0000"/>
            </a:solidFill>
          </c:spPr>
          <c:dLbls>
            <c:dLbl>
              <c:idx val="2"/>
              <c:layout>
                <c:manualLayout>
                  <c:x val="1.1275475726145723E-2"/>
                  <c:y val="-7.434301555174252E-3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2000" b="1" i="1">
                    <a:solidFill>
                      <a:schemeClr val="bg1"/>
                    </a:solidFill>
                  </a:defRPr>
                </a:pPr>
                <a:endParaRPr lang="it-IT"/>
              </a:p>
            </c:txPr>
          </c:dLbls>
          <c:cat>
            <c:strRef>
              <c:f>Foglio1!$A$2:$A$6</c:f>
              <c:strCache>
                <c:ptCount val="3"/>
                <c:pt idx="0">
                  <c:v>1st level</c:v>
                </c:pt>
                <c:pt idx="1">
                  <c:v>Single cycle</c:v>
                </c:pt>
                <c:pt idx="2">
                  <c:v>Master's</c:v>
                </c:pt>
              </c:strCache>
            </c:strRef>
          </c:cat>
          <c:val>
            <c:numRef>
              <c:f>Foglio1!$C$2:$C$6</c:f>
              <c:numCache>
                <c:formatCode>General</c:formatCode>
                <c:ptCount val="5"/>
                <c:pt idx="2" formatCode="0">
                  <c:v>15</c:v>
                </c:pt>
              </c:numCache>
            </c:numRef>
          </c:val>
        </c:ser>
        <c:gapWidth val="65"/>
        <c:gapDepth val="20"/>
        <c:shape val="cylinder"/>
        <c:axId val="127309312"/>
        <c:axId val="127310848"/>
        <c:axId val="0"/>
      </c:bar3DChart>
      <c:catAx>
        <c:axId val="127309312"/>
        <c:scaling>
          <c:orientation val="minMax"/>
        </c:scaling>
        <c:axPos val="b"/>
        <c:numFmt formatCode="@" sourceLinked="0"/>
        <c:majorTickMark val="none"/>
        <c:tickLblPos val="nextTo"/>
        <c:spPr>
          <a:noFill/>
        </c:spPr>
        <c:txPr>
          <a:bodyPr rot="0" vert="horz"/>
          <a:lstStyle/>
          <a:p>
            <a:pPr>
              <a:defRPr sz="2000"/>
            </a:pPr>
            <a:endParaRPr lang="it-IT"/>
          </a:p>
        </c:txPr>
        <c:crossAx val="127310848"/>
        <c:crosses val="autoZero"/>
        <c:lblAlgn val="ctr"/>
        <c:lblOffset val="100"/>
        <c:tickLblSkip val="1"/>
        <c:tickMarkSkip val="1"/>
      </c:catAx>
      <c:valAx>
        <c:axId val="127310848"/>
        <c:scaling>
          <c:orientation val="minMax"/>
          <c:max val="200"/>
          <c:min val="0"/>
        </c:scaling>
        <c:delete val="1"/>
        <c:axPos val="l"/>
        <c:numFmt formatCode="#,##0.0" sourceLinked="0"/>
        <c:tickLblPos val="none"/>
        <c:crossAx val="127309312"/>
        <c:crosses val="autoZero"/>
        <c:crossBetween val="between"/>
        <c:majorUnit val="50"/>
        <c:minorUnit val="50"/>
      </c:valAx>
    </c:plotArea>
    <c:plotVisOnly val="1"/>
    <c:dispBlanksAs val="gap"/>
  </c:chart>
  <c:spPr>
    <a:ln>
      <a:noFill/>
    </a:ln>
    <a:scene3d>
      <a:camera prst="orthographicFront"/>
      <a:lightRig rig="threePt" dir="t"/>
    </a:scene3d>
    <a:sp3d prstMaterial="matte"/>
  </c:spPr>
  <c:txPr>
    <a:bodyPr/>
    <a:lstStyle/>
    <a:p>
      <a:pPr>
        <a:defRPr sz="1800">
          <a:solidFill>
            <a:schemeClr val="tx2"/>
          </a:solidFill>
        </a:defRPr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4"/>
  <c:chart>
    <c:autoTitleDeleted val="1"/>
    <c:plotArea>
      <c:layout>
        <c:manualLayout>
          <c:layoutTarget val="inner"/>
          <c:xMode val="edge"/>
          <c:yMode val="edge"/>
          <c:x val="0.47624969713299331"/>
          <c:y val="1.6848592154423799E-2"/>
          <c:w val="0.50551006107319996"/>
          <c:h val="0.96630281569115262"/>
        </c:manualLayout>
      </c:layout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dLbls>
            <c:numFmt formatCode="#,##0" sourceLinked="0"/>
            <c:txPr>
              <a:bodyPr/>
              <a:lstStyle/>
              <a:p>
                <a:pPr>
                  <a:defRPr sz="2000" b="1" i="0">
                    <a:solidFill>
                      <a:schemeClr val="tx2"/>
                    </a:solidFill>
                  </a:defRPr>
                </a:pPr>
                <a:endParaRPr lang="it-IT"/>
              </a:p>
            </c:txPr>
            <c:dLblPos val="inEnd"/>
            <c:showVal val="1"/>
          </c:dLbls>
          <c:cat>
            <c:strRef>
              <c:f>Foglio1!$A$2:$A$17</c:f>
              <c:strCache>
                <c:ptCount val="16"/>
                <c:pt idx="0">
                  <c:v>Law</c:v>
                </c:pt>
                <c:pt idx="1">
                  <c:v>Engineering</c:v>
                </c:pt>
                <c:pt idx="2">
                  <c:v>Economics, statistics</c:v>
                </c:pt>
                <c:pt idx="3">
                  <c:v>Humanities</c:v>
                </c:pt>
                <c:pt idx="4">
                  <c:v>Mathematics, physics, natural sciences</c:v>
                </c:pt>
                <c:pt idx="5">
                  <c:v>Psychology</c:v>
                </c:pt>
                <c:pt idx="6">
                  <c:v>Politics, social sciences</c:v>
                </c:pt>
                <c:pt idx="7">
                  <c:v>Foreign Languages</c:v>
                </c:pt>
                <c:pt idx="9">
                  <c:v>Geology, biology, geography</c:v>
                </c:pt>
                <c:pt idx="10">
                  <c:v>Architecture</c:v>
                </c:pt>
                <c:pt idx="11">
                  <c:v>Physical education</c:v>
                </c:pt>
                <c:pt idx="12">
                  <c:v>Chemistry, pharmacy</c:v>
                </c:pt>
                <c:pt idx="13">
                  <c:v>Medicine (health prof.)</c:v>
                </c:pt>
                <c:pt idx="14">
                  <c:v>Agriculture</c:v>
                </c:pt>
                <c:pt idx="15">
                  <c:v>Education</c:v>
                </c:pt>
              </c:strCache>
            </c:strRef>
          </c:cat>
          <c:val>
            <c:numRef>
              <c:f>Foglio1!$B$2:$B$17</c:f>
              <c:numCache>
                <c:formatCode>#,###.0</c:formatCode>
                <c:ptCount val="16"/>
                <c:pt idx="0">
                  <c:v>40.633842671194095</c:v>
                </c:pt>
                <c:pt idx="1">
                  <c:v>41.122987229317047</c:v>
                </c:pt>
                <c:pt idx="2">
                  <c:v>47.000570332348211</c:v>
                </c:pt>
                <c:pt idx="3">
                  <c:v>47.867093536384878</c:v>
                </c:pt>
                <c:pt idx="4">
                  <c:v>49.674511767651474</c:v>
                </c:pt>
                <c:pt idx="5">
                  <c:v>56.621392190152861</c:v>
                </c:pt>
                <c:pt idx="6">
                  <c:v>56.775333857030638</c:v>
                </c:pt>
                <c:pt idx="7">
                  <c:v>56.906077348066297</c:v>
                </c:pt>
                <c:pt idx="8">
                  <c:v>61</c:v>
                </c:pt>
                <c:pt idx="9">
                  <c:v>74.523732644494544</c:v>
                </c:pt>
                <c:pt idx="10">
                  <c:v>74.776785714285595</c:v>
                </c:pt>
                <c:pt idx="11">
                  <c:v>76.495278069254979</c:v>
                </c:pt>
                <c:pt idx="12">
                  <c:v>77.525773195876198</c:v>
                </c:pt>
                <c:pt idx="13">
                  <c:v>85.809546092653136</c:v>
                </c:pt>
                <c:pt idx="14">
                  <c:v>86.746987951807299</c:v>
                </c:pt>
                <c:pt idx="15">
                  <c:v>90.99930362117</c:v>
                </c:pt>
              </c:numCache>
            </c:numRef>
          </c:val>
        </c:ser>
        <c:gapWidth val="40"/>
        <c:axId val="127519744"/>
        <c:axId val="127529728"/>
      </c:barChart>
      <c:catAx>
        <c:axId val="12751974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800" b="0">
                <a:solidFill>
                  <a:schemeClr val="tx2"/>
                </a:solidFill>
              </a:defRPr>
            </a:pPr>
            <a:endParaRPr lang="it-IT"/>
          </a:p>
        </c:txPr>
        <c:crossAx val="127529728"/>
        <c:crosses val="autoZero"/>
        <c:auto val="1"/>
        <c:lblAlgn val="ctr"/>
        <c:lblOffset val="100"/>
      </c:catAx>
      <c:valAx>
        <c:axId val="127529728"/>
        <c:scaling>
          <c:orientation val="minMax"/>
        </c:scaling>
        <c:delete val="1"/>
        <c:axPos val="b"/>
        <c:numFmt formatCode="#,###.0" sourceLinked="1"/>
        <c:tickLblPos val="none"/>
        <c:crossAx val="1275197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it-IT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0.60275</cdr:x>
      <cdr:y>0.38075</cdr:y>
    </cdr:from>
    <cdr:to>
      <cdr:x>0.61025</cdr:x>
      <cdr:y>0.4305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37091" y="1312845"/>
          <a:ext cx="37791" cy="1715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548EE4-3F2D-46B9-8B83-78D4957E1249}" type="datetimeFigureOut">
              <a:rPr lang="it-IT"/>
              <a:pPr>
                <a:defRPr/>
              </a:pPr>
              <a:t>22/09/2014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BA4920-71A1-49E7-8F06-91BB15F394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D7CA0E-9D05-4414-815B-0A65270D4B0C}" type="datetimeFigureOut">
              <a:rPr lang="it-IT"/>
              <a:pPr>
                <a:defRPr/>
              </a:pPr>
              <a:t>22/09/2014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A4C6E5F-0C56-4E29-9DDF-437B2943CB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C690-3A36-4319-8217-925C47E162BA}" type="slidenum">
              <a:rPr lang="it-IT"/>
              <a:pPr/>
              <a:t>11</a:t>
            </a:fld>
            <a:endParaRPr lang="it-IT"/>
          </a:p>
        </p:txBody>
      </p:sp>
      <p:sp>
        <p:nvSpPr>
          <p:cNvPr id="218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14295" fontAlgn="base">
              <a:spcBef>
                <a:spcPct val="30000"/>
              </a:spcBef>
              <a:spcAft>
                <a:spcPct val="0"/>
              </a:spcAft>
              <a:defRPr/>
            </a:pPr>
            <a:endParaRPr lang="it-IT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FF064C9-98CB-4FA8-8855-EF6358D8F888}" type="datetime1">
              <a:rPr lang="it-IT" smtClean="0"/>
              <a:pPr/>
              <a:t>22/09/2014</a:t>
            </a:fld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640E21-C947-46CF-843C-0CD18D7ED40C}" type="slidenum">
              <a:rPr lang="it-IT" smtClean="0"/>
              <a:pPr/>
              <a:t>12</a:t>
            </a:fld>
            <a:endParaRPr lang="it-IT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15CF62-C622-4833-81F0-D17E401D8D5F}" type="slidenum">
              <a:rPr lang="it-IT"/>
              <a:pPr/>
              <a:t>13</a:t>
            </a:fld>
            <a:endParaRPr lang="it-IT" dirty="0"/>
          </a:p>
        </p:txBody>
      </p:sp>
      <p:sp>
        <p:nvSpPr>
          <p:cNvPr id="438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8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6" name="Segnaposto data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A085EED-3EA7-4C67-BAC8-82CB35441813}" type="datetime1">
              <a:rPr lang="it-IT" smtClean="0"/>
              <a:pPr/>
              <a:t>22/09/2014</a:t>
            </a:fld>
            <a:endParaRPr lang="it-IT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43902-CDFF-44C8-BE0F-1B3235FAF10B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5C3D583-B90E-441F-BE7D-D39F705095C7}" type="datetime1">
              <a:rPr lang="it-IT" smtClean="0"/>
              <a:pPr/>
              <a:t>22/09/2014</a:t>
            </a:fld>
            <a:endParaRPr lang="it-IT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15</a:t>
            </a:fld>
            <a:endParaRPr lang="it-IT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it-IT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42EFF-E751-7248-AD7E-F08BE3286F8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4C6E5F-0C56-4E29-9DDF-437B2943CB99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u="sng" dirty="0" smtClean="0">
              <a:solidFill>
                <a:schemeClr val="tx1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734538-2F26-4316-A679-CBA5F46AF2DF}" type="slidenum">
              <a:rPr lang="it-IT" smtClean="0"/>
              <a:pPr>
                <a:defRPr/>
              </a:pPr>
              <a:t>10</a:t>
            </a:fld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9D89E78F-288A-48D6-B4A0-B0D089427510}" type="datetime1">
              <a:rPr lang="it-IT" smtClean="0"/>
              <a:pPr>
                <a:defRPr/>
              </a:pPr>
              <a:t>22/09/2014</a:t>
            </a:fld>
            <a:endParaRPr lang="it-I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perti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 descr="diamante_noscritta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" y="1641475"/>
            <a:ext cx="738188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7" descr="DIAMANTE_BIG.png"/>
          <p:cNvPicPr>
            <a:picLocks noChangeAspect="1"/>
          </p:cNvPicPr>
          <p:nvPr/>
        </p:nvPicPr>
        <p:blipFill>
          <a:blip r:embed="rId4" cstate="print"/>
          <a:srcRect t="22588"/>
          <a:stretch>
            <a:fillRect/>
          </a:stretch>
        </p:blipFill>
        <p:spPr bwMode="auto">
          <a:xfrm>
            <a:off x="755650" y="0"/>
            <a:ext cx="4427538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8" descr="logo300dpi_trasp_bianco copia.png"/>
          <p:cNvPicPr>
            <a:picLocks noChangeAspect="1"/>
          </p:cNvPicPr>
          <p:nvPr/>
        </p:nvPicPr>
        <p:blipFill>
          <a:blip r:embed="rId5" cstate="print"/>
          <a:srcRect b="4935"/>
          <a:stretch>
            <a:fillRect/>
          </a:stretch>
        </p:blipFill>
        <p:spPr bwMode="auto">
          <a:xfrm>
            <a:off x="4859338" y="1654175"/>
            <a:ext cx="37734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2378695"/>
          </a:xfrm>
          <a:prstGeom prst="flowChartInternalStora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none"/>
        </p:style>
        <p:txBody>
          <a:bodyPr>
            <a:normAutofit/>
          </a:bodyPr>
          <a:lstStyle>
            <a:lvl1pPr algn="l">
              <a:defRPr sz="3600" b="1">
                <a:solidFill>
                  <a:schemeClr val="bg2">
                    <a:lumMod val="75000"/>
                  </a:schemeClr>
                </a:solidFill>
                <a:effectLst/>
                <a:latin typeface="Trebuchet MS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6228" y="4534520"/>
            <a:ext cx="6455320" cy="105792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elsin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25/09/2014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G, Gasperoni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7907B-08A6-D14C-953B-33E02B5FE274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7714" y="65311"/>
            <a:ext cx="8644271" cy="8416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 b="1">
                <a:solidFill>
                  <a:srgbClr val="422E8D"/>
                </a:solidFill>
              </a:defRPr>
            </a:lvl1pPr>
          </a:lstStyle>
          <a:p>
            <a:r>
              <a:rPr lang="fi-FI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2886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Grafico senza com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1141413" y="908050"/>
            <a:ext cx="1587" cy="542925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>
              <a:spcBef>
                <a:spcPct val="0"/>
              </a:spcBef>
              <a:defRPr/>
            </a:pPr>
            <a:r>
              <a:rPr lang="it-IT" sz="2000" dirty="0">
                <a:solidFill>
                  <a:srgbClr val="FFFFFF"/>
                </a:solidFill>
                <a:cs typeface="Arial" charset="0"/>
              </a:rPr>
              <a:t/>
            </a:r>
            <a:br>
              <a:rPr lang="it-IT" sz="2000" dirty="0">
                <a:solidFill>
                  <a:srgbClr val="FFFFFF"/>
                </a:solidFill>
                <a:cs typeface="Arial" charset="0"/>
              </a:rPr>
            </a:br>
            <a:endParaRPr lang="it-IT" sz="2000" u="sng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6" name="Immagine 8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259632" y="908720"/>
            <a:ext cx="7744668" cy="5403180"/>
          </a:xfrm>
        </p:spPr>
        <p:txBody>
          <a:bodyPr/>
          <a:lstStyle>
            <a:lvl1pPr>
              <a:buFontTx/>
              <a:buNone/>
              <a:defRPr sz="2000"/>
            </a:lvl1pPr>
            <a:lvl2pPr>
              <a:buFontTx/>
              <a:buBlip>
                <a:blip r:embed="rId3"/>
              </a:buBlip>
              <a:defRPr sz="1800"/>
            </a:lvl2pPr>
            <a:lvl3pPr>
              <a:buFontTx/>
              <a:buBlip>
                <a:blip r:embed="rId4"/>
              </a:buBlip>
              <a:defRPr sz="1600"/>
            </a:lvl3pPr>
            <a:lvl4pPr>
              <a:buFontTx/>
              <a:buBlip>
                <a:blip r:embed="rId5"/>
              </a:buBlip>
              <a:defRPr sz="1400"/>
            </a:lvl4pPr>
            <a:lvl5pPr>
              <a:buFontTx/>
              <a:buBlip>
                <a:blip r:embed="rId6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>
                <a:solidFill>
                  <a:srgbClr val="000000">
                    <a:tint val="75000"/>
                  </a:srgbClr>
                </a:solidFill>
              </a:rPr>
              <a:t>G, Gasperoni</a:t>
            </a:r>
            <a:endParaRPr lang="it-IT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egnaposto data 2"/>
          <p:cNvSpPr>
            <a:spLocks noGrp="1"/>
          </p:cNvSpPr>
          <p:nvPr>
            <p:ph type="dt" sz="half" idx="11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>
                    <a:tint val="75000"/>
                  </a:srgbClr>
                </a:solidFill>
              </a:rPr>
              <a:t>25/09/2014</a:t>
            </a:r>
            <a:endParaRPr lang="it-IT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12187-104A-4083-9F61-4FD6E14131D8}" type="slidenum">
              <a:rPr lang="it-IT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Segnaposto testo 13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045486"/>
            <a:ext cx="1116013" cy="36036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100" i="0"/>
            </a:lvl1pPr>
            <a:lvl2pPr marL="0">
              <a:spcBef>
                <a:spcPts val="0"/>
              </a:spcBef>
              <a:buNone/>
              <a:defRPr sz="1100"/>
            </a:lvl2pPr>
            <a:lvl3pPr marL="0">
              <a:spcBef>
                <a:spcPts val="0"/>
              </a:spcBef>
              <a:buNone/>
              <a:defRPr sz="1100"/>
            </a:lvl3pPr>
            <a:lvl4pPr marL="0">
              <a:spcBef>
                <a:spcPts val="0"/>
              </a:spcBef>
              <a:buNone/>
              <a:defRPr sz="1100"/>
            </a:lvl4pPr>
            <a:lvl5pPr marL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it-IT" dirty="0" smtClean="0"/>
              <a:t>%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Grafico senza com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1141413" y="908050"/>
            <a:ext cx="1587" cy="542925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>
              <a:spcBef>
                <a:spcPct val="0"/>
              </a:spcBef>
              <a:defRPr/>
            </a:pPr>
            <a:r>
              <a:rPr lang="it-IT" sz="2000" dirty="0">
                <a:solidFill>
                  <a:srgbClr val="FFFFFF"/>
                </a:solidFill>
                <a:cs typeface="Arial" charset="0"/>
              </a:rPr>
              <a:t/>
            </a:r>
            <a:br>
              <a:rPr lang="it-IT" sz="2000" dirty="0">
                <a:solidFill>
                  <a:srgbClr val="FFFFFF"/>
                </a:solidFill>
                <a:cs typeface="Arial" charset="0"/>
              </a:rPr>
            </a:br>
            <a:endParaRPr lang="it-IT" sz="2000" u="sng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6" name="Immagine 8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259632" y="908720"/>
            <a:ext cx="7744668" cy="5403180"/>
          </a:xfrm>
        </p:spPr>
        <p:txBody>
          <a:bodyPr/>
          <a:lstStyle>
            <a:lvl1pPr>
              <a:buFontTx/>
              <a:buNone/>
              <a:defRPr sz="2000"/>
            </a:lvl1pPr>
            <a:lvl2pPr>
              <a:buFontTx/>
              <a:buBlip>
                <a:blip r:embed="rId3"/>
              </a:buBlip>
              <a:defRPr sz="1800"/>
            </a:lvl2pPr>
            <a:lvl3pPr>
              <a:buFontTx/>
              <a:buBlip>
                <a:blip r:embed="rId4"/>
              </a:buBlip>
              <a:defRPr sz="1600"/>
            </a:lvl3pPr>
            <a:lvl4pPr>
              <a:buFontTx/>
              <a:buBlip>
                <a:blip r:embed="rId5"/>
              </a:buBlip>
              <a:defRPr sz="1400"/>
            </a:lvl4pPr>
            <a:lvl5pPr>
              <a:buFontTx/>
              <a:buBlip>
                <a:blip r:embed="rId6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>
                    <a:tint val="75000"/>
                  </a:srgbClr>
                </a:solidFill>
              </a:rPr>
              <a:t>A. Cammelli, G. Gasperoni</a:t>
            </a:r>
            <a:endParaRPr lang="it-IT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Segnaposto data 2"/>
          <p:cNvSpPr>
            <a:spLocks noGrp="1"/>
          </p:cNvSpPr>
          <p:nvPr>
            <p:ph type="dt" sz="half" idx="11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>
                <a:solidFill>
                  <a:srgbClr val="000000">
                    <a:tint val="75000"/>
                  </a:srgbClr>
                </a:solidFill>
              </a:rPr>
              <a:t>29 maggio 2014</a:t>
            </a:r>
            <a:endParaRPr lang="it-IT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12187-104A-4083-9F61-4FD6E14131D8}" type="slidenum">
              <a:rPr lang="it-IT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‹N›</a:t>
            </a:fld>
            <a:endParaRPr lang="it-IT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0" name="Segnaposto testo 13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045486"/>
            <a:ext cx="1116013" cy="36036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100" i="0"/>
            </a:lvl1pPr>
            <a:lvl2pPr marL="0">
              <a:spcBef>
                <a:spcPts val="0"/>
              </a:spcBef>
              <a:buNone/>
              <a:defRPr sz="1100"/>
            </a:lvl2pPr>
            <a:lvl3pPr marL="0">
              <a:spcBef>
                <a:spcPts val="0"/>
              </a:spcBef>
              <a:buNone/>
              <a:defRPr sz="1100"/>
            </a:lvl3pPr>
            <a:lvl4pPr marL="0">
              <a:spcBef>
                <a:spcPts val="0"/>
              </a:spcBef>
              <a:buNone/>
              <a:defRPr sz="1100"/>
            </a:lvl4pPr>
            <a:lvl5pPr marL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it-IT" dirty="0" smtClean="0"/>
              <a:t>%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nco punt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it-IT" sz="2000" u="sng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magine 7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1600" y="908720"/>
            <a:ext cx="8940800" cy="5428580"/>
          </a:xfrm>
        </p:spPr>
        <p:txBody>
          <a:bodyPr/>
          <a:lstStyle>
            <a:lvl1pPr>
              <a:buFontTx/>
              <a:buBlip>
                <a:blip r:embed="rId3"/>
              </a:buBlip>
              <a:defRPr sz="2000"/>
            </a:lvl1pPr>
            <a:lvl2pPr>
              <a:buFontTx/>
              <a:buBlip>
                <a:blip r:embed="rId4"/>
              </a:buBlip>
              <a:defRPr sz="1800"/>
            </a:lvl2pPr>
            <a:lvl3pPr>
              <a:buFontTx/>
              <a:buBlip>
                <a:blip r:embed="rId5"/>
              </a:buBlip>
              <a:defRPr sz="1600"/>
            </a:lvl3pPr>
            <a:lvl4pPr>
              <a:buFontTx/>
              <a:buBlip>
                <a:blip r:embed="rId6"/>
              </a:buBlip>
              <a:defRPr sz="1400"/>
            </a:lvl4pPr>
            <a:lvl5pPr>
              <a:buFontTx/>
              <a:buBlip>
                <a:blip r:embed="rId7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DB9F0-101E-40DE-9D6B-CABD62B700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Segnaposto data 2"/>
          <p:cNvSpPr>
            <a:spLocks noGrp="1"/>
          </p:cNvSpPr>
          <p:nvPr>
            <p:ph type="dt" sz="half" idx="12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lenco punt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1141413" y="908050"/>
            <a:ext cx="1587" cy="542925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 fontAlgn="auto">
              <a:spcAft>
                <a:spcPts val="0"/>
              </a:spcAft>
              <a:defRPr/>
            </a:pPr>
            <a:r>
              <a:rPr lang="it-IT" sz="2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it-IT" sz="2200" u="sng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magine 8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908720"/>
            <a:ext cx="7782768" cy="5428580"/>
          </a:xfrm>
        </p:spPr>
        <p:txBody>
          <a:bodyPr/>
          <a:lstStyle>
            <a:lvl1pPr>
              <a:buFontTx/>
              <a:buBlip>
                <a:blip r:embed="rId3"/>
              </a:buBlip>
              <a:defRPr sz="2000"/>
            </a:lvl1pPr>
            <a:lvl2pPr>
              <a:buFontTx/>
              <a:buBlip>
                <a:blip r:embed="rId4"/>
              </a:buBlip>
              <a:defRPr sz="1800"/>
            </a:lvl2pPr>
            <a:lvl3pPr>
              <a:buFontTx/>
              <a:buBlip>
                <a:blip r:embed="rId5"/>
              </a:buBlip>
              <a:defRPr sz="1600"/>
            </a:lvl3pPr>
            <a:lvl4pPr>
              <a:buFontTx/>
              <a:buBlip>
                <a:blip r:embed="rId6"/>
              </a:buBlip>
              <a:defRPr sz="1400"/>
            </a:lvl4pPr>
            <a:lvl5pPr>
              <a:buFontTx/>
              <a:buBlip>
                <a:blip r:embed="rId7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rm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00601-EE7E-4944-BBA3-1E1351890D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Segnaposto data 2"/>
          <p:cNvSpPr>
            <a:spLocks noGrp="1"/>
          </p:cNvSpPr>
          <p:nvPr>
            <p:ph type="dt" sz="half" idx="12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a tutta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it-IT" sz="2000" u="sng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Immagine 7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101743" y="908720"/>
            <a:ext cx="8927957" cy="5415880"/>
          </a:xfrm>
        </p:spPr>
        <p:txBody>
          <a:bodyPr/>
          <a:lstStyle>
            <a:lvl1pPr>
              <a:buFontTx/>
              <a:buNone/>
              <a:defRPr sz="2000"/>
            </a:lvl1pPr>
            <a:lvl2pPr>
              <a:buFontTx/>
              <a:buBlip>
                <a:blip r:embed="rId3"/>
              </a:buBlip>
              <a:defRPr sz="1800"/>
            </a:lvl2pPr>
            <a:lvl3pPr>
              <a:buFontTx/>
              <a:buBlip>
                <a:blip r:embed="rId4"/>
              </a:buBlip>
              <a:defRPr sz="1600"/>
            </a:lvl3pPr>
            <a:lvl4pPr>
              <a:buFontTx/>
              <a:buBlip>
                <a:blip r:embed="rId5"/>
              </a:buBlip>
              <a:defRPr sz="1400"/>
            </a:lvl4pPr>
            <a:lvl5pPr>
              <a:buFontTx/>
              <a:buBlip>
                <a:blip r:embed="rId6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rm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60A1D-5C5A-4F45-80C9-6B714326F91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Segnaposto data 2"/>
          <p:cNvSpPr>
            <a:spLocks noGrp="1"/>
          </p:cNvSpPr>
          <p:nvPr>
            <p:ph type="dt" sz="half" idx="12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con com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1141413" y="908050"/>
            <a:ext cx="1587" cy="542925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Rettangolo arrotondato 4"/>
          <p:cNvSpPr/>
          <p:nvPr/>
        </p:nvSpPr>
        <p:spPr>
          <a:xfrm>
            <a:off x="1258888" y="5589588"/>
            <a:ext cx="7783512" cy="7191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it-IT" sz="2000" u="sng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Immagine 9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259632" y="908720"/>
            <a:ext cx="7744668" cy="4564980"/>
          </a:xfrm>
        </p:spPr>
        <p:txBody>
          <a:bodyPr/>
          <a:lstStyle>
            <a:lvl1pPr>
              <a:buFontTx/>
              <a:buNone/>
              <a:defRPr sz="2000"/>
            </a:lvl1pPr>
            <a:lvl2pPr>
              <a:buFontTx/>
              <a:buBlip>
                <a:blip r:embed="rId3"/>
              </a:buBlip>
              <a:defRPr sz="1800"/>
            </a:lvl2pPr>
            <a:lvl3pPr>
              <a:buFontTx/>
              <a:buBlip>
                <a:blip r:embed="rId4"/>
              </a:buBlip>
              <a:defRPr sz="1600"/>
            </a:lvl3pPr>
            <a:lvl4pPr>
              <a:buFontTx/>
              <a:buBlip>
                <a:blip r:embed="rId5"/>
              </a:buBlip>
              <a:defRPr sz="1400"/>
            </a:lvl4pPr>
            <a:lvl5pPr>
              <a:buFontTx/>
              <a:buBlip>
                <a:blip r:embed="rId6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rm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9" name="Segnaposto data 2"/>
          <p:cNvSpPr>
            <a:spLocks noGrp="1"/>
          </p:cNvSpPr>
          <p:nvPr>
            <p:ph type="dt" sz="half" idx="11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A4D11-582E-499D-B39D-00CF68D1AB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831472"/>
            <a:ext cx="1187624" cy="360363"/>
          </a:xfrm>
        </p:spPr>
        <p:txBody>
          <a:bodyPr/>
          <a:lstStyle>
            <a:lvl1pPr marL="0" marR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200" b="1" cap="all" baseline="0"/>
            </a:lvl1pPr>
            <a:lvl2pPr marL="0">
              <a:spcBef>
                <a:spcPts val="0"/>
              </a:spcBef>
              <a:buNone/>
              <a:defRPr sz="1200"/>
            </a:lvl2pPr>
            <a:lvl3pPr marL="0">
              <a:spcBef>
                <a:spcPts val="0"/>
              </a:spcBef>
              <a:buNone/>
              <a:defRPr sz="1200"/>
            </a:lvl3pPr>
            <a:lvl4pPr marL="0">
              <a:spcBef>
                <a:spcPts val="0"/>
              </a:spcBef>
              <a:buNone/>
              <a:defRPr sz="1200"/>
            </a:lvl4pPr>
            <a:lvl5pPr marL="0">
              <a:spcBef>
                <a:spcPts val="0"/>
              </a:spcBef>
              <a:buNone/>
              <a:defRPr sz="1200"/>
            </a:lvl5pPr>
          </a:lstStyle>
          <a:p>
            <a:pPr marL="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t-IT" dirty="0" smtClean="0"/>
              <a:t>Collettivo</a:t>
            </a:r>
          </a:p>
        </p:txBody>
      </p:sp>
      <p:sp>
        <p:nvSpPr>
          <p:cNvPr id="13" name="Segnaposto testo 13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045486"/>
            <a:ext cx="1116013" cy="36036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100" i="0"/>
            </a:lvl1pPr>
            <a:lvl2pPr marL="0">
              <a:spcBef>
                <a:spcPts val="0"/>
              </a:spcBef>
              <a:buNone/>
              <a:defRPr sz="1100"/>
            </a:lvl2pPr>
            <a:lvl3pPr marL="0">
              <a:spcBef>
                <a:spcPts val="0"/>
              </a:spcBef>
              <a:buNone/>
              <a:defRPr sz="1100"/>
            </a:lvl3pPr>
            <a:lvl4pPr marL="0">
              <a:spcBef>
                <a:spcPts val="0"/>
              </a:spcBef>
              <a:buNone/>
              <a:defRPr sz="1100"/>
            </a:lvl4pPr>
            <a:lvl5pPr marL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it-IT" dirty="0" smtClean="0"/>
              <a:t>%</a:t>
            </a:r>
            <a:endParaRPr lang="it-IT" dirty="0"/>
          </a:p>
        </p:txBody>
      </p:sp>
      <p:sp>
        <p:nvSpPr>
          <p:cNvPr id="15" name="Segnaposto testo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2276872"/>
            <a:ext cx="1116013" cy="792088"/>
          </a:xfrm>
        </p:spPr>
        <p:txBody>
          <a:bodyPr/>
          <a:lstStyle>
            <a:lvl1pPr marL="0">
              <a:spcBef>
                <a:spcPts val="0"/>
              </a:spcBef>
              <a:buNone/>
              <a:defRPr sz="1100" i="0"/>
            </a:lvl1pPr>
            <a:lvl2pPr marL="0">
              <a:spcBef>
                <a:spcPts val="0"/>
              </a:spcBef>
              <a:buNone/>
              <a:defRPr sz="1100"/>
            </a:lvl2pPr>
            <a:lvl3pPr marL="0">
              <a:spcBef>
                <a:spcPts val="0"/>
              </a:spcBef>
              <a:buNone/>
              <a:defRPr sz="1100"/>
            </a:lvl3pPr>
            <a:lvl4pPr marL="0">
              <a:spcBef>
                <a:spcPts val="0"/>
              </a:spcBef>
              <a:buNone/>
              <a:defRPr sz="1100"/>
            </a:lvl4pPr>
            <a:lvl5pPr marL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it-IT" dirty="0" smtClean="0"/>
              <a:t>note varie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fico senza com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1141413" y="908050"/>
            <a:ext cx="1587" cy="542925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it-IT" sz="2000" u="sng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magine 8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259632" y="908720"/>
            <a:ext cx="7744668" cy="5403180"/>
          </a:xfrm>
        </p:spPr>
        <p:txBody>
          <a:bodyPr/>
          <a:lstStyle>
            <a:lvl1pPr>
              <a:buFontTx/>
              <a:buNone/>
              <a:defRPr sz="2000"/>
            </a:lvl1pPr>
            <a:lvl2pPr>
              <a:buFontTx/>
              <a:buBlip>
                <a:blip r:embed="rId3"/>
              </a:buBlip>
              <a:defRPr sz="1800"/>
            </a:lvl2pPr>
            <a:lvl3pPr>
              <a:buFontTx/>
              <a:buBlip>
                <a:blip r:embed="rId4"/>
              </a:buBlip>
              <a:defRPr sz="1600"/>
            </a:lvl3pPr>
            <a:lvl4pPr>
              <a:buFontTx/>
              <a:buBlip>
                <a:blip r:embed="rId5"/>
              </a:buBlip>
              <a:defRPr sz="1400"/>
            </a:lvl4pPr>
            <a:lvl5pPr>
              <a:buFontTx/>
              <a:buBlip>
                <a:blip r:embed="rId6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rm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8" name="Segnaposto data 2"/>
          <p:cNvSpPr>
            <a:spLocks noGrp="1"/>
          </p:cNvSpPr>
          <p:nvPr>
            <p:ph type="dt" sz="half" idx="11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12187-104A-4083-9F61-4FD6E14131D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 senza commenti_notes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1141413" y="908050"/>
            <a:ext cx="1587" cy="5429250"/>
          </a:xfrm>
          <a:prstGeom prst="line">
            <a:avLst/>
          </a:prstGeom>
          <a:ln w="19050">
            <a:solidFill>
              <a:schemeClr val="accent3">
                <a:lumMod val="60000"/>
                <a:lumOff val="40000"/>
              </a:schemeClr>
            </a:solidFill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Segnaposto titolo 1"/>
          <p:cNvSpPr txBox="1">
            <a:spLocks/>
          </p:cNvSpPr>
          <p:nvPr/>
        </p:nvSpPr>
        <p:spPr>
          <a:xfrm>
            <a:off x="0" y="0"/>
            <a:ext cx="9144000" cy="69215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tIns="180000" bIns="18000" anchor="b"/>
          <a:lstStyle/>
          <a:p>
            <a:pPr fontAlgn="auto">
              <a:spcAft>
                <a:spcPts val="0"/>
              </a:spcAft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it-IT" sz="20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endParaRPr lang="it-IT" sz="2000" u="sng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Immagine 8" descr="DIAMANTE_BI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95250"/>
            <a:ext cx="9064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259632" y="908720"/>
            <a:ext cx="7744668" cy="5403180"/>
          </a:xfrm>
        </p:spPr>
        <p:txBody>
          <a:bodyPr/>
          <a:lstStyle>
            <a:lvl1pPr>
              <a:buFontTx/>
              <a:buNone/>
              <a:defRPr sz="2000"/>
            </a:lvl1pPr>
            <a:lvl2pPr>
              <a:buFontTx/>
              <a:buBlip>
                <a:blip r:embed="rId3"/>
              </a:buBlip>
              <a:defRPr sz="1800"/>
            </a:lvl2pPr>
            <a:lvl3pPr>
              <a:buFontTx/>
              <a:buBlip>
                <a:blip r:embed="rId4"/>
              </a:buBlip>
              <a:defRPr sz="1600"/>
            </a:lvl3pPr>
            <a:lvl4pPr>
              <a:buFontTx/>
              <a:buBlip>
                <a:blip r:embed="rId5"/>
              </a:buBlip>
              <a:defRPr sz="1400"/>
            </a:lvl4pPr>
            <a:lvl5pPr>
              <a:buFontTx/>
              <a:buBlip>
                <a:blip r:embed="rId6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  <a:prstGeom prst="flowChartInternalStorage">
            <a:avLst/>
          </a:prstGeom>
        </p:spPr>
        <p:txBody>
          <a:bodyPr>
            <a:normAutofit/>
          </a:bodyPr>
          <a:lstStyle>
            <a:lvl1pPr>
              <a:lnSpc>
                <a:spcPts val="2200"/>
              </a:lnSpc>
              <a:defRPr sz="2200" baseline="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8" name="Segnaposto data 2"/>
          <p:cNvSpPr>
            <a:spLocks noGrp="1"/>
          </p:cNvSpPr>
          <p:nvPr>
            <p:ph type="dt" sz="half" idx="11"/>
          </p:nvPr>
        </p:nvSpPr>
        <p:spPr>
          <a:xfrm>
            <a:off x="825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 dirty="0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12187-104A-4083-9F61-4FD6E14131D8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831472"/>
            <a:ext cx="1187624" cy="360363"/>
          </a:xfrm>
        </p:spPr>
        <p:txBody>
          <a:bodyPr/>
          <a:lstStyle>
            <a:lvl1pPr marL="0" marR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1200" b="1" cap="all" baseline="0"/>
            </a:lvl1pPr>
            <a:lvl2pPr marL="0">
              <a:spcBef>
                <a:spcPts val="0"/>
              </a:spcBef>
              <a:buNone/>
              <a:defRPr sz="1200"/>
            </a:lvl2pPr>
            <a:lvl3pPr marL="0">
              <a:spcBef>
                <a:spcPts val="0"/>
              </a:spcBef>
              <a:buNone/>
              <a:defRPr sz="1200"/>
            </a:lvl3pPr>
            <a:lvl4pPr marL="0">
              <a:spcBef>
                <a:spcPts val="0"/>
              </a:spcBef>
              <a:buNone/>
              <a:defRPr sz="1200"/>
            </a:lvl4pPr>
            <a:lvl5pPr marL="0">
              <a:spcBef>
                <a:spcPts val="0"/>
              </a:spcBef>
              <a:buNone/>
              <a:defRPr sz="1200"/>
            </a:lvl5pPr>
          </a:lstStyle>
          <a:p>
            <a:pPr marL="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it-IT" dirty="0" smtClean="0"/>
              <a:t>Collettivo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045486"/>
            <a:ext cx="1116013" cy="360362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00" i="0"/>
            </a:lvl1pPr>
            <a:lvl2pPr marL="0">
              <a:spcBef>
                <a:spcPts val="0"/>
              </a:spcBef>
              <a:buNone/>
              <a:defRPr sz="1100"/>
            </a:lvl2pPr>
            <a:lvl3pPr marL="0">
              <a:spcBef>
                <a:spcPts val="0"/>
              </a:spcBef>
              <a:buNone/>
              <a:defRPr sz="1100"/>
            </a:lvl3pPr>
            <a:lvl4pPr marL="0">
              <a:spcBef>
                <a:spcPts val="0"/>
              </a:spcBef>
              <a:buNone/>
              <a:defRPr sz="1100"/>
            </a:lvl4pPr>
            <a:lvl5pPr marL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it-IT" dirty="0" smtClean="0"/>
              <a:t>%</a:t>
            </a:r>
            <a:endParaRPr lang="it-IT" dirty="0"/>
          </a:p>
        </p:txBody>
      </p:sp>
      <p:sp>
        <p:nvSpPr>
          <p:cNvPr id="15" name="Segnaposto testo 13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2276872"/>
            <a:ext cx="1116013" cy="792088"/>
          </a:xfrm>
        </p:spPr>
        <p:txBody>
          <a:bodyPr/>
          <a:lstStyle>
            <a:lvl1pPr marL="0">
              <a:spcBef>
                <a:spcPts val="0"/>
              </a:spcBef>
              <a:buNone/>
              <a:defRPr sz="1300" i="0"/>
            </a:lvl1pPr>
            <a:lvl2pPr marL="0">
              <a:spcBef>
                <a:spcPts val="0"/>
              </a:spcBef>
              <a:buNone/>
              <a:defRPr sz="1100"/>
            </a:lvl2pPr>
            <a:lvl3pPr marL="0">
              <a:spcBef>
                <a:spcPts val="0"/>
              </a:spcBef>
              <a:buNone/>
              <a:defRPr sz="1100"/>
            </a:lvl3pPr>
            <a:lvl4pPr marL="0">
              <a:spcBef>
                <a:spcPts val="0"/>
              </a:spcBef>
              <a:buNone/>
              <a:defRPr sz="1100"/>
            </a:lvl4pPr>
            <a:lvl5pPr marL="0">
              <a:spcBef>
                <a:spcPts val="0"/>
              </a:spcBef>
              <a:buNone/>
              <a:defRPr sz="1100"/>
            </a:lvl5pPr>
          </a:lstStyle>
          <a:p>
            <a:pPr lvl="0"/>
            <a:r>
              <a:rPr lang="it-IT" dirty="0" smtClean="0"/>
              <a:t>note varie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127000" y="188640"/>
            <a:ext cx="8837488" cy="6120680"/>
          </a:xfrm>
        </p:spPr>
        <p:txBody>
          <a:bodyPr/>
          <a:lstStyle>
            <a:lvl1pPr>
              <a:buFontTx/>
              <a:buNone/>
              <a:defRPr sz="2000"/>
            </a:lvl1pPr>
            <a:lvl2pPr>
              <a:buFontTx/>
              <a:buBlip>
                <a:blip r:embed="rId2"/>
              </a:buBlip>
              <a:defRPr sz="1800"/>
            </a:lvl2pPr>
            <a:lvl3pPr>
              <a:buFontTx/>
              <a:buBlip>
                <a:blip r:embed="rId3"/>
              </a:buBlip>
              <a:defRPr sz="1600"/>
            </a:lvl3pPr>
            <a:lvl4pPr>
              <a:buFontTx/>
              <a:buBlip>
                <a:blip r:embed="rId4"/>
              </a:buBlip>
              <a:defRPr sz="1400"/>
            </a:lvl4pPr>
            <a:lvl5pPr>
              <a:buFontTx/>
              <a:buBlip>
                <a:blip r:embed="rId5"/>
              </a:buBlip>
              <a:defRPr sz="12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4" name="Segnaposto data 2"/>
          <p:cNvSpPr>
            <a:spLocks noGrp="1"/>
          </p:cNvSpPr>
          <p:nvPr>
            <p:ph type="dt" sz="half" idx="11"/>
          </p:nvPr>
        </p:nvSpPr>
        <p:spPr>
          <a:xfrm>
            <a:off x="1079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02450" y="64484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AF2B-5C32-4C11-86D0-8BD08E8285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parato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 descr="logo300dpi_trasp_bianco copia.png"/>
          <p:cNvPicPr>
            <a:picLocks noChangeAspect="1"/>
          </p:cNvPicPr>
          <p:nvPr/>
        </p:nvPicPr>
        <p:blipFill>
          <a:blip r:embed="rId3" cstate="print"/>
          <a:srcRect b="4935"/>
          <a:stretch>
            <a:fillRect/>
          </a:stretch>
        </p:blipFill>
        <p:spPr bwMode="auto">
          <a:xfrm>
            <a:off x="4859338" y="1654175"/>
            <a:ext cx="37734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2378695"/>
          </a:xfrm>
          <a:prstGeom prst="flowChartInternalStora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none"/>
        </p:style>
        <p:txBody>
          <a:bodyPr>
            <a:normAutofit/>
          </a:bodyPr>
          <a:lstStyle>
            <a:lvl1pPr algn="l">
              <a:defRPr sz="3600" b="1">
                <a:solidFill>
                  <a:schemeClr val="bg2">
                    <a:lumMod val="75000"/>
                  </a:schemeClr>
                </a:solidFill>
                <a:effectLst/>
                <a:latin typeface="Trebuchet MS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6228" y="4534520"/>
            <a:ext cx="6455320" cy="1057920"/>
          </a:xfrm>
          <a:prstGeom prst="flowChartInternalStorag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 smtClean="0"/>
              <a:t>25/09/2014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 dirty="0" smtClean="0"/>
              <a:t>G, Gasperoni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83F2C1-00D6-4677-AB52-2D34725C49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81" r:id="rId6"/>
    <p:sldLayoutId id="2147483678" r:id="rId7"/>
    <p:sldLayoutId id="2147483679" r:id="rId8"/>
    <p:sldLayoutId id="2147483680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Foglio_di_lavoro_di_Microsoft_Office_Excel_97-20031.xls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hart" Target="../charts/chart1.xml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422E8D"/>
                </a:solidFill>
              </a:rPr>
              <a:t>AlmaLaurea</a:t>
            </a:r>
            <a:r>
              <a:rPr lang="it-IT" dirty="0" smtClean="0">
                <a:solidFill>
                  <a:srgbClr val="422E8D"/>
                </a:solidFill>
              </a:rPr>
              <a:t>’s </a:t>
            </a:r>
            <a:r>
              <a:rPr lang="it-IT" dirty="0" err="1" smtClean="0">
                <a:solidFill>
                  <a:srgbClr val="422E8D"/>
                </a:solidFill>
              </a:rPr>
              <a:t>Role</a:t>
            </a:r>
            <a:r>
              <a:rPr lang="it-IT" dirty="0" smtClean="0">
                <a:solidFill>
                  <a:srgbClr val="422E8D"/>
                </a:solidFill>
              </a:rPr>
              <a:t> </a:t>
            </a:r>
            <a:br>
              <a:rPr lang="it-IT" dirty="0" smtClean="0">
                <a:solidFill>
                  <a:srgbClr val="422E8D"/>
                </a:solidFill>
              </a:rPr>
            </a:br>
            <a:r>
              <a:rPr lang="it-IT" dirty="0" smtClean="0">
                <a:solidFill>
                  <a:srgbClr val="422E8D"/>
                </a:solidFill>
              </a:rPr>
              <a:t>in </a:t>
            </a:r>
            <a:r>
              <a:rPr lang="it-IT" dirty="0" err="1" smtClean="0">
                <a:solidFill>
                  <a:srgbClr val="422E8D"/>
                </a:solidFill>
              </a:rPr>
              <a:t>Helping</a:t>
            </a:r>
            <a:r>
              <a:rPr lang="it-IT" dirty="0" smtClean="0">
                <a:solidFill>
                  <a:srgbClr val="422E8D"/>
                </a:solidFill>
              </a:rPr>
              <a:t> </a:t>
            </a:r>
            <a:r>
              <a:rPr lang="it-IT" dirty="0" err="1" smtClean="0">
                <a:solidFill>
                  <a:srgbClr val="422E8D"/>
                </a:solidFill>
              </a:rPr>
              <a:t>Graduates</a:t>
            </a:r>
            <a:r>
              <a:rPr lang="it-IT" dirty="0" smtClean="0">
                <a:solidFill>
                  <a:srgbClr val="422E8D"/>
                </a:solidFill>
              </a:rPr>
              <a:t> </a:t>
            </a:r>
            <a:br>
              <a:rPr lang="it-IT" dirty="0" smtClean="0">
                <a:solidFill>
                  <a:srgbClr val="422E8D"/>
                </a:solidFill>
              </a:rPr>
            </a:br>
            <a:r>
              <a:rPr lang="it-IT" dirty="0" smtClean="0">
                <a:solidFill>
                  <a:srgbClr val="422E8D"/>
                </a:solidFill>
              </a:rPr>
              <a:t>in the Job Market</a:t>
            </a:r>
            <a:endParaRPr lang="it-IT" dirty="0">
              <a:solidFill>
                <a:srgbClr val="422E8D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40883" y="4534520"/>
            <a:ext cx="8067142" cy="1057920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Giancarlo Gasperoni </a:t>
            </a:r>
          </a:p>
          <a:p>
            <a:r>
              <a:rPr lang="it-IT" dirty="0" err="1" smtClean="0"/>
              <a:t>AlmaLaurea</a:t>
            </a:r>
            <a:r>
              <a:rPr lang="it-IT" dirty="0" smtClean="0"/>
              <a:t>, </a:t>
            </a:r>
            <a:r>
              <a:rPr lang="it-IT" dirty="0" err="1" smtClean="0"/>
              <a:t>University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Bologna</a:t>
            </a:r>
            <a:endParaRPr lang="it-IT" cap="small" dirty="0" smtClean="0"/>
          </a:p>
          <a:p>
            <a:r>
              <a:rPr lang="it-IT" dirty="0" smtClean="0"/>
              <a:t>Genova, </a:t>
            </a:r>
            <a:r>
              <a:rPr lang="it-IT" dirty="0" err="1" smtClean="0"/>
              <a:t>September</a:t>
            </a:r>
            <a:r>
              <a:rPr lang="it-IT" dirty="0" smtClean="0"/>
              <a:t> 25, 2014</a:t>
            </a:r>
          </a:p>
          <a:p>
            <a:endParaRPr lang="it-IT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olo 5"/>
          <p:cNvSpPr>
            <a:spLocks noGrp="1"/>
          </p:cNvSpPr>
          <p:nvPr>
            <p:ph type="title"/>
          </p:nvPr>
        </p:nvSpPr>
        <p:spPr bwMode="auto">
          <a:xfrm>
            <a:off x="0" y="-80730"/>
            <a:ext cx="9144000" cy="692696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it-IT" sz="2400" dirty="0" smtClean="0"/>
              <a:t>Educational </a:t>
            </a:r>
            <a:r>
              <a:rPr lang="it-IT" sz="2400" dirty="0" err="1" smtClean="0"/>
              <a:t>Level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</a:t>
            </a:r>
            <a:r>
              <a:rPr lang="it-IT" sz="2400" dirty="0" err="1" smtClean="0"/>
              <a:t>Graduates</a:t>
            </a:r>
            <a:r>
              <a:rPr lang="it-IT" sz="2400" dirty="0" smtClean="0"/>
              <a:t>’ </a:t>
            </a:r>
            <a:r>
              <a:rPr lang="it-IT" sz="2400" dirty="0" err="1" smtClean="0"/>
              <a:t>Parents</a:t>
            </a:r>
            <a:r>
              <a:rPr lang="it-IT" sz="2400" dirty="0" smtClean="0"/>
              <a:t> </a:t>
            </a:r>
            <a:br>
              <a:rPr lang="it-IT" sz="2400" dirty="0" smtClean="0"/>
            </a:br>
            <a:r>
              <a:rPr lang="it-IT" sz="2000" dirty="0" smtClean="0"/>
              <a:t>(</a:t>
            </a:r>
            <a:r>
              <a:rPr lang="it-IT" sz="2000" i="1" dirty="0" err="1" smtClean="0"/>
              <a:t>both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parents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with</a:t>
            </a:r>
            <a:r>
              <a:rPr lang="it-IT" sz="2000" i="1" dirty="0" smtClean="0"/>
              <a:t> no </a:t>
            </a:r>
            <a:r>
              <a:rPr lang="it-IT" sz="2000" i="1" dirty="0" err="1" smtClean="0"/>
              <a:t>tertiary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degree</a:t>
            </a:r>
            <a:r>
              <a:rPr lang="it-IT" sz="2000" i="1" dirty="0" smtClean="0"/>
              <a:t>)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t-IT" sz="1200" dirty="0" smtClean="0">
              <a:solidFill>
                <a:srgbClr val="422E8D"/>
              </a:solidFill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endParaRPr lang="it-IT" dirty="0" smtClean="0"/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t-IT" dirty="0" smtClean="0"/>
              <a:t>source:</a:t>
            </a:r>
          </a:p>
          <a:p>
            <a:r>
              <a:rPr lang="it-IT" dirty="0" err="1" smtClean="0"/>
              <a:t>AlmaLaurea</a:t>
            </a:r>
            <a:r>
              <a:rPr lang="it-IT" dirty="0" smtClean="0"/>
              <a:t> </a:t>
            </a:r>
          </a:p>
          <a:p>
            <a:r>
              <a:rPr lang="it-IT" dirty="0" smtClean="0"/>
              <a:t>2014</a:t>
            </a:r>
            <a:endParaRPr lang="it-IT" dirty="0"/>
          </a:p>
        </p:txBody>
      </p:sp>
      <p:graphicFrame>
        <p:nvGraphicFramePr>
          <p:cNvPr id="18434" name="Grafico 9"/>
          <p:cNvGraphicFramePr>
            <a:graphicFrameLocks/>
          </p:cNvGraphicFramePr>
          <p:nvPr/>
        </p:nvGraphicFramePr>
        <p:xfrm>
          <a:off x="1208088" y="1155700"/>
          <a:ext cx="7935912" cy="4629150"/>
        </p:xfrm>
        <a:graphic>
          <a:graphicData uri="http://schemas.openxmlformats.org/presentationml/2006/ole">
            <p:oleObj spid="_x0000_s2050" name="Worksheet" r:id="rId4" imgW="8058285" imgH="5152935" progId="Excel.Sheet.8">
              <p:embed/>
            </p:oleObj>
          </a:graphicData>
        </a:graphic>
      </p:graphicFrame>
      <p:grpSp>
        <p:nvGrpSpPr>
          <p:cNvPr id="2" name="Gruppo 11"/>
          <p:cNvGrpSpPr>
            <a:grpSpLocks/>
          </p:cNvGrpSpPr>
          <p:nvPr/>
        </p:nvGrpSpPr>
        <p:grpSpPr bwMode="auto">
          <a:xfrm>
            <a:off x="1733550" y="5219700"/>
            <a:ext cx="4124325" cy="876300"/>
            <a:chOff x="2188074" y="5677788"/>
            <a:chExt cx="4340320" cy="1024511"/>
          </a:xfrm>
        </p:grpSpPr>
        <p:sp>
          <p:nvSpPr>
            <p:cNvPr id="13" name="Parentesi graffa aperta 12"/>
            <p:cNvSpPr/>
            <p:nvPr/>
          </p:nvSpPr>
          <p:spPr>
            <a:xfrm rot="16200000">
              <a:off x="4117882" y="3747980"/>
              <a:ext cx="480704" cy="4340320"/>
            </a:xfrm>
            <a:prstGeom prst="leftBrac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t-IT" dirty="0">
                <a:solidFill>
                  <a:schemeClr val="tx2"/>
                </a:solidFill>
              </a:endParaRPr>
            </a:p>
          </p:txBody>
        </p:sp>
        <p:sp>
          <p:nvSpPr>
            <p:cNvPr id="18443" name="CasellaDiTesto 13"/>
            <p:cNvSpPr txBox="1">
              <a:spLocks noChangeArrowheads="1"/>
            </p:cNvSpPr>
            <p:nvPr/>
          </p:nvSpPr>
          <p:spPr bwMode="auto">
            <a:xfrm>
              <a:off x="3902147" y="6234785"/>
              <a:ext cx="946297" cy="4675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it-IT" sz="2000" b="1" dirty="0" smtClean="0">
                  <a:solidFill>
                    <a:srgbClr val="422E8D"/>
                  </a:solidFill>
                  <a:latin typeface="Trebuchet MS" pitchFamily="34" charset="0"/>
                </a:rPr>
                <a:t>2013</a:t>
              </a:r>
              <a:endParaRPr lang="it-IT" sz="2000" b="1" dirty="0">
                <a:solidFill>
                  <a:srgbClr val="422E8D"/>
                </a:solidFill>
                <a:latin typeface="Trebuchet MS" pitchFamily="34" charset="0"/>
              </a:endParaRPr>
            </a:p>
          </p:txBody>
        </p:sp>
      </p:grpSp>
      <p:sp>
        <p:nvSpPr>
          <p:cNvPr id="18" name="Segnaposto testo 32"/>
          <p:cNvSpPr txBox="1">
            <a:spLocks/>
          </p:cNvSpPr>
          <p:nvPr/>
        </p:nvSpPr>
        <p:spPr>
          <a:xfrm>
            <a:off x="154379" y="2276475"/>
            <a:ext cx="1508166" cy="792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endParaRPr lang="it-IT" sz="1200" dirty="0" smtClean="0">
              <a:solidFill>
                <a:srgbClr val="422E8D"/>
              </a:solidFill>
            </a:endParaRPr>
          </a:p>
        </p:txBody>
      </p:sp>
      <p:sp>
        <p:nvSpPr>
          <p:cNvPr id="20" name="Segnaposto testo 17"/>
          <p:cNvSpPr txBox="1">
            <a:spLocks/>
          </p:cNvSpPr>
          <p:nvPr/>
        </p:nvSpPr>
        <p:spPr bwMode="auto">
          <a:xfrm>
            <a:off x="0" y="836712"/>
            <a:ext cx="1187624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200" b="1" i="0" u="none" strike="noStrike" kern="1200" cap="all" spc="0" normalizeH="0" baseline="0" noProof="0" dirty="0" smtClean="0">
                <a:ln>
                  <a:noFill/>
                </a:ln>
                <a:solidFill>
                  <a:srgbClr val="422E8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 graduates</a:t>
            </a:r>
          </a:p>
        </p:txBody>
      </p:sp>
      <p:sp>
        <p:nvSpPr>
          <p:cNvPr id="21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22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olo 3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dirty="0" smtClean="0"/>
              <a:t>Employment Rate at </a:t>
            </a:r>
            <a:r>
              <a:rPr lang="en-US" sz="2400" u="sng" dirty="0" smtClean="0"/>
              <a:t>One Year</a:t>
            </a:r>
            <a:r>
              <a:rPr lang="en-US" sz="2400" dirty="0" smtClean="0"/>
              <a:t> from Graduation</a:t>
            </a:r>
            <a:br>
              <a:rPr lang="en-US" sz="2400" dirty="0" smtClean="0"/>
            </a:br>
            <a:r>
              <a:rPr lang="en-US" sz="2400" dirty="0" smtClean="0"/>
              <a:t>by Kind of Degree </a:t>
            </a:r>
            <a:r>
              <a:rPr lang="en-US" sz="2400" dirty="0" err="1" smtClean="0"/>
              <a:t>Programme</a:t>
            </a:r>
            <a:endParaRPr lang="en-US" sz="2400" dirty="0"/>
          </a:p>
        </p:txBody>
      </p:sp>
      <p:sp>
        <p:nvSpPr>
          <p:cNvPr id="35" name="Segnaposto testo 26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422E8D"/>
                </a:solidFill>
              </a:rPr>
              <a:t>GRADUATES </a:t>
            </a:r>
            <a:br>
              <a:rPr lang="en-US" dirty="0" smtClean="0">
                <a:solidFill>
                  <a:srgbClr val="422E8D"/>
                </a:solidFill>
              </a:rPr>
            </a:br>
            <a:r>
              <a:rPr lang="en-US" dirty="0" smtClean="0">
                <a:solidFill>
                  <a:srgbClr val="422E8D"/>
                </a:solidFill>
              </a:rPr>
              <a:t>2012-2007</a:t>
            </a:r>
          </a:p>
        </p:txBody>
      </p:sp>
      <p:sp>
        <p:nvSpPr>
          <p:cNvPr id="23" name="Segnaposto testo 22"/>
          <p:cNvSpPr>
            <a:spLocks noGrp="1"/>
          </p:cNvSpPr>
          <p:nvPr>
            <p:ph type="body" sz="quarter" idx="14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422E8D"/>
                </a:solidFill>
              </a:rPr>
              <a:t>percentage values</a:t>
            </a:r>
          </a:p>
        </p:txBody>
      </p:sp>
      <p:sp>
        <p:nvSpPr>
          <p:cNvPr id="17" name="Segnaposto testo 9"/>
          <p:cNvSpPr>
            <a:spLocks noGrp="1"/>
          </p:cNvSpPr>
          <p:nvPr>
            <p:ph type="body" sz="quarter" idx="15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200" dirty="0" smtClean="0">
                <a:solidFill>
                  <a:srgbClr val="422E8D"/>
                </a:solidFill>
              </a:rPr>
              <a:t>source: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200" dirty="0" err="1" smtClean="0">
                <a:solidFill>
                  <a:srgbClr val="422E8D"/>
                </a:solidFill>
              </a:rPr>
              <a:t>AlmaLaurea</a:t>
            </a:r>
            <a:r>
              <a:rPr lang="it-IT" sz="1200" dirty="0" smtClean="0">
                <a:solidFill>
                  <a:srgbClr val="422E8D"/>
                </a:solidFill>
              </a:rPr>
              <a:t>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200" dirty="0" smtClean="0">
                <a:solidFill>
                  <a:srgbClr val="422E8D"/>
                </a:solidFill>
              </a:rPr>
              <a:t>2014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t-IT" sz="1200" dirty="0" smtClean="0">
              <a:solidFill>
                <a:srgbClr val="422E8D"/>
              </a:solidFill>
            </a:endParaRPr>
          </a:p>
          <a:p>
            <a:pPr indent="0" fontAlgn="auto"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422E8D"/>
                </a:solidFill>
              </a:rPr>
              <a:t>def. ISTAT </a:t>
            </a:r>
            <a:br>
              <a:rPr lang="en-US" sz="1200" dirty="0" smtClean="0">
                <a:solidFill>
                  <a:srgbClr val="422E8D"/>
                </a:solidFill>
              </a:rPr>
            </a:br>
            <a:r>
              <a:rPr lang="en-US" sz="1200" dirty="0" err="1" smtClean="0">
                <a:solidFill>
                  <a:srgbClr val="422E8D"/>
                </a:solidFill>
              </a:rPr>
              <a:t>Labour</a:t>
            </a:r>
            <a:r>
              <a:rPr lang="en-US" sz="1200" dirty="0" smtClean="0">
                <a:solidFill>
                  <a:srgbClr val="422E8D"/>
                </a:solidFill>
              </a:rPr>
              <a:t> Forces </a:t>
            </a:r>
          </a:p>
          <a:p>
            <a:pPr indent="0" fontAlgn="auto">
              <a:spcAft>
                <a:spcPts val="0"/>
              </a:spcAft>
              <a:defRPr/>
            </a:pPr>
            <a:endParaRPr lang="en-US" sz="1200" dirty="0" smtClean="0">
              <a:solidFill>
                <a:srgbClr val="422E8D"/>
              </a:solidFill>
            </a:endParaRPr>
          </a:p>
          <a:p>
            <a:pPr indent="0" fontAlgn="auto">
              <a:spcAft>
                <a:spcPts val="0"/>
              </a:spcAft>
              <a:defRPr/>
            </a:pPr>
            <a:r>
              <a:rPr lang="en-US" sz="1200" u="sng" dirty="0" smtClean="0">
                <a:solidFill>
                  <a:srgbClr val="422E8D"/>
                </a:solidFill>
              </a:rPr>
              <a:t>first cycle</a:t>
            </a:r>
            <a:r>
              <a:rPr lang="en-US" sz="1200" dirty="0" smtClean="0">
                <a:solidFill>
                  <a:srgbClr val="422E8D"/>
                </a:solidFill>
              </a:rPr>
              <a:t>: only graduates not involved in another degree were considered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t-IT" sz="1200" dirty="0" smtClean="0">
              <a:solidFill>
                <a:srgbClr val="422E8D"/>
              </a:solidFill>
            </a:endParaRP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075916" y="1051092"/>
          <a:ext cx="5997764" cy="5114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Segnaposto testo 10"/>
          <p:cNvSpPr txBox="1">
            <a:spLocks/>
          </p:cNvSpPr>
          <p:nvPr/>
        </p:nvSpPr>
        <p:spPr>
          <a:xfrm>
            <a:off x="0" y="6452443"/>
            <a:ext cx="1332000" cy="2889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1478261" y="3384442"/>
            <a:ext cx="1870075" cy="584775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b="1" dirty="0" smtClean="0">
                <a:solidFill>
                  <a:srgbClr val="422E8D"/>
                </a:solidFill>
                <a:latin typeface="+mn-lt"/>
              </a:rPr>
              <a:t>Second level/</a:t>
            </a:r>
          </a:p>
          <a:p>
            <a:pPr algn="r"/>
            <a:r>
              <a:rPr lang="en-US" sz="1600" b="1" u="none" dirty="0" smtClean="0">
                <a:solidFill>
                  <a:srgbClr val="422E8D"/>
                </a:solidFill>
              </a:rPr>
              <a:t>Master</a:t>
            </a:r>
            <a:endParaRPr lang="en-US" sz="1600" b="1" u="none" dirty="0">
              <a:solidFill>
                <a:srgbClr val="422E8D"/>
              </a:solidFill>
              <a:latin typeface="+mn-lt"/>
            </a:endParaRPr>
          </a:p>
        </p:txBody>
      </p:sp>
      <p:sp>
        <p:nvSpPr>
          <p:cNvPr id="25" name="Text Box 50"/>
          <p:cNvSpPr txBox="1">
            <a:spLocks noChangeArrowheads="1"/>
          </p:cNvSpPr>
          <p:nvPr/>
        </p:nvSpPr>
        <p:spPr bwMode="auto">
          <a:xfrm>
            <a:off x="1403648" y="4920360"/>
            <a:ext cx="1944688" cy="338554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b="1" smtClean="0">
                <a:solidFill>
                  <a:srgbClr val="422E8D"/>
                </a:solidFill>
                <a:latin typeface="+mn-lt"/>
              </a:rPr>
              <a:t>Single cycle</a:t>
            </a:r>
            <a:endParaRPr lang="en-US" sz="1600" b="1" u="none">
              <a:solidFill>
                <a:srgbClr val="422E8D"/>
              </a:solidFill>
              <a:latin typeface="+mn-lt"/>
            </a:endParaRPr>
          </a:p>
        </p:txBody>
      </p:sp>
      <p:sp>
        <p:nvSpPr>
          <p:cNvPr id="26" name="Text Box 51"/>
          <p:cNvSpPr txBox="1">
            <a:spLocks noChangeArrowheads="1"/>
          </p:cNvSpPr>
          <p:nvPr/>
        </p:nvSpPr>
        <p:spPr bwMode="auto">
          <a:xfrm>
            <a:off x="1722736" y="1701486"/>
            <a:ext cx="1625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r>
              <a:rPr lang="en-US" sz="1600" b="1" dirty="0" smtClean="0">
                <a:solidFill>
                  <a:srgbClr val="422E8D"/>
                </a:solidFill>
              </a:rPr>
              <a:t>First level/</a:t>
            </a:r>
          </a:p>
          <a:p>
            <a:pPr algn="r" eaLnBrk="0" hangingPunct="0"/>
            <a:r>
              <a:rPr lang="en-US" sz="1600" b="1" dirty="0" smtClean="0">
                <a:solidFill>
                  <a:srgbClr val="422E8D"/>
                </a:solidFill>
              </a:rPr>
              <a:t>Bachelor</a:t>
            </a:r>
            <a:endParaRPr lang="en-US" sz="1600" b="1" u="none" baseline="30000" dirty="0">
              <a:solidFill>
                <a:srgbClr val="422E8D"/>
              </a:solidFill>
              <a:latin typeface="+mn-lt"/>
            </a:endParaRPr>
          </a:p>
        </p:txBody>
      </p:sp>
      <p:sp>
        <p:nvSpPr>
          <p:cNvPr id="28" name="Freccia a destra 27"/>
          <p:cNvSpPr>
            <a:spLocks noChangeAspect="1"/>
          </p:cNvSpPr>
          <p:nvPr/>
        </p:nvSpPr>
        <p:spPr>
          <a:xfrm rot="5400000">
            <a:off x="7105140" y="3324416"/>
            <a:ext cx="641350" cy="428625"/>
          </a:xfrm>
          <a:prstGeom prst="rightArrow">
            <a:avLst>
              <a:gd name="adj1" fmla="val 39482"/>
              <a:gd name="adj2" fmla="val 55265"/>
            </a:avLst>
          </a:prstGeom>
          <a:gradFill flip="none" rotWithShape="1">
            <a:gsLst>
              <a:gs pos="0">
                <a:schemeClr val="bg1"/>
              </a:gs>
              <a:gs pos="7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CasellaDiTesto 27"/>
          <p:cNvSpPr txBox="1">
            <a:spLocks noChangeArrowheads="1"/>
          </p:cNvSpPr>
          <p:nvPr/>
        </p:nvSpPr>
        <p:spPr bwMode="auto">
          <a:xfrm>
            <a:off x="7640128" y="3338673"/>
            <a:ext cx="144385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700" b="1" dirty="0" smtClean="0">
                <a:solidFill>
                  <a:srgbClr val="422E8D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-11 points %</a:t>
            </a:r>
            <a:endParaRPr lang="en-US" sz="1700" b="1" dirty="0">
              <a:solidFill>
                <a:srgbClr val="422E8D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Freccia a destra 29"/>
          <p:cNvSpPr>
            <a:spLocks noChangeAspect="1"/>
          </p:cNvSpPr>
          <p:nvPr/>
        </p:nvSpPr>
        <p:spPr>
          <a:xfrm rot="5400000">
            <a:off x="7105140" y="4980600"/>
            <a:ext cx="641350" cy="428625"/>
          </a:xfrm>
          <a:prstGeom prst="rightArrow">
            <a:avLst>
              <a:gd name="adj1" fmla="val 39482"/>
              <a:gd name="adj2" fmla="val 55265"/>
            </a:avLst>
          </a:prstGeom>
          <a:gradFill flip="none" rotWithShape="1">
            <a:gsLst>
              <a:gs pos="0">
                <a:schemeClr val="bg1"/>
              </a:gs>
              <a:gs pos="7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CasellaDiTesto 27"/>
          <p:cNvSpPr txBox="1">
            <a:spLocks noChangeArrowheads="1"/>
          </p:cNvSpPr>
          <p:nvPr/>
        </p:nvSpPr>
        <p:spPr bwMode="auto">
          <a:xfrm>
            <a:off x="7640128" y="4994857"/>
            <a:ext cx="144385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700" b="1" dirty="0" smtClean="0">
                <a:solidFill>
                  <a:srgbClr val="422E8D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-23 points %</a:t>
            </a:r>
            <a:endParaRPr lang="en-US" sz="1700" b="1" dirty="0">
              <a:solidFill>
                <a:srgbClr val="422E8D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Freccia a destra 31"/>
          <p:cNvSpPr>
            <a:spLocks noChangeAspect="1"/>
          </p:cNvSpPr>
          <p:nvPr/>
        </p:nvSpPr>
        <p:spPr>
          <a:xfrm rot="5400000">
            <a:off x="7105140" y="1517495"/>
            <a:ext cx="641350" cy="428625"/>
          </a:xfrm>
          <a:prstGeom prst="rightArrow">
            <a:avLst>
              <a:gd name="adj1" fmla="val 39482"/>
              <a:gd name="adj2" fmla="val 55265"/>
            </a:avLst>
          </a:prstGeom>
          <a:gradFill flip="none" rotWithShape="1">
            <a:gsLst>
              <a:gs pos="0">
                <a:schemeClr val="bg1"/>
              </a:gs>
              <a:gs pos="70000">
                <a:srgbClr val="0000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CasellaDiTesto 27"/>
          <p:cNvSpPr txBox="1">
            <a:spLocks noChangeArrowheads="1"/>
          </p:cNvSpPr>
          <p:nvPr/>
        </p:nvSpPr>
        <p:spPr bwMode="auto">
          <a:xfrm>
            <a:off x="7640128" y="1531752"/>
            <a:ext cx="1443855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700" b="1" dirty="0" smtClean="0">
                <a:solidFill>
                  <a:srgbClr val="422E8D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-16 points %</a:t>
            </a:r>
            <a:endParaRPr lang="en-US" sz="1700" b="1" i="1" dirty="0">
              <a:solidFill>
                <a:srgbClr val="422E8D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20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  <p:bldP spid="31" grpId="0"/>
      <p:bldP spid="32" grpId="0" animBg="1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afico 10"/>
          <p:cNvGraphicFramePr/>
          <p:nvPr/>
        </p:nvGraphicFramePr>
        <p:xfrm>
          <a:off x="1110399" y="361507"/>
          <a:ext cx="7884368" cy="5124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Rettangolo arrotondato 28"/>
          <p:cNvSpPr>
            <a:spLocks noChangeAspect="1"/>
          </p:cNvSpPr>
          <p:nvPr/>
        </p:nvSpPr>
        <p:spPr>
          <a:xfrm>
            <a:off x="4017202" y="1700808"/>
            <a:ext cx="2306325" cy="1224000"/>
          </a:xfrm>
          <a:prstGeom prst="roundRect">
            <a:avLst>
              <a:gd name="adj" fmla="val 39419"/>
            </a:avLst>
          </a:prstGeom>
          <a:solidFill>
            <a:schemeClr val="bg2">
              <a:lumMod val="20000"/>
              <a:lumOff val="80000"/>
            </a:schemeClr>
          </a:solidFill>
          <a:ln w="28575"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rtlCol="0" anchor="ctr" anchorCtr="1"/>
          <a:lstStyle/>
          <a:p>
            <a:pPr algn="ctr"/>
            <a:r>
              <a:rPr lang="it-IT" b="1" dirty="0" smtClean="0">
                <a:solidFill>
                  <a:srgbClr val="422E8D"/>
                </a:solidFill>
                <a:latin typeface="Trebuchet MS" pitchFamily="34" charset="0"/>
              </a:rPr>
              <a:t>Total </a:t>
            </a:r>
            <a:r>
              <a:rPr lang="it-IT" b="1" dirty="0" err="1" smtClean="0">
                <a:solidFill>
                  <a:srgbClr val="422E8D"/>
                </a:solidFill>
                <a:latin typeface="Trebuchet MS" pitchFamily="34" charset="0"/>
              </a:rPr>
              <a:t>five-year</a:t>
            </a:r>
            <a:r>
              <a:rPr lang="it-IT" b="1" dirty="0" smtClean="0">
                <a:solidFill>
                  <a:srgbClr val="422E8D"/>
                </a:solidFill>
                <a:latin typeface="Trebuchet MS" pitchFamily="34" charset="0"/>
              </a:rPr>
              <a:t> </a:t>
            </a:r>
            <a:r>
              <a:rPr lang="it-IT" b="1" dirty="0" err="1" smtClean="0">
                <a:solidFill>
                  <a:srgbClr val="422E8D"/>
                </a:solidFill>
                <a:latin typeface="Trebuchet MS" pitchFamily="34" charset="0"/>
              </a:rPr>
              <a:t>study</a:t>
            </a:r>
            <a:r>
              <a:rPr lang="it-IT" b="1" dirty="0" smtClean="0">
                <a:solidFill>
                  <a:srgbClr val="422E8D"/>
                </a:solidFill>
                <a:latin typeface="Trebuchet MS" pitchFamily="34" charset="0"/>
              </a:rPr>
              <a:t> </a:t>
            </a:r>
            <a:r>
              <a:rPr lang="it-IT" b="1" dirty="0" err="1" smtClean="0">
                <a:solidFill>
                  <a:srgbClr val="422E8D"/>
                </a:solidFill>
                <a:latin typeface="Trebuchet MS" pitchFamily="34" charset="0"/>
              </a:rPr>
              <a:t>period</a:t>
            </a:r>
            <a:r>
              <a:rPr lang="it-IT" b="1" dirty="0" smtClean="0">
                <a:solidFill>
                  <a:srgbClr val="422E8D"/>
                </a:solidFill>
                <a:latin typeface="Trebuchet MS" pitchFamily="34" charset="0"/>
              </a:rPr>
              <a:t/>
            </a:r>
            <a:br>
              <a:rPr lang="it-IT" b="1" dirty="0" smtClean="0">
                <a:solidFill>
                  <a:srgbClr val="422E8D"/>
                </a:solidFill>
                <a:latin typeface="Trebuchet MS" pitchFamily="34" charset="0"/>
              </a:rPr>
            </a:br>
            <a:r>
              <a:rPr lang="it-IT" b="1" i="1" dirty="0" smtClean="0">
                <a:solidFill>
                  <a:srgbClr val="422E8D"/>
                </a:solidFill>
                <a:latin typeface="Trebuchet MS" pitchFamily="34" charset="0"/>
              </a:rPr>
              <a:t>71</a:t>
            </a:r>
          </a:p>
        </p:txBody>
      </p:sp>
      <p:sp>
        <p:nvSpPr>
          <p:cNvPr id="21" name="Segnaposto testo 9"/>
          <p:cNvSpPr txBox="1">
            <a:spLocks/>
          </p:cNvSpPr>
          <p:nvPr/>
        </p:nvSpPr>
        <p:spPr>
          <a:xfrm>
            <a:off x="0" y="5896012"/>
            <a:ext cx="1116013" cy="456568"/>
          </a:xfrm>
          <a:prstGeom prst="rect">
            <a:avLst/>
          </a:prstGeom>
        </p:spPr>
        <p:txBody>
          <a:bodyPr/>
          <a:lstStyle/>
          <a:p>
            <a:pPr marR="0" lvl="0" indent="-342900" algn="l" defTabSz="914400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Tx/>
              <a:tabLst/>
              <a:defRPr/>
            </a:pPr>
            <a:r>
              <a:rPr kumimoji="0" lang="it-IT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valori percentuali</a:t>
            </a:r>
            <a:endParaRPr kumimoji="0" lang="it-IT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uppo 11"/>
          <p:cNvGrpSpPr/>
          <p:nvPr/>
        </p:nvGrpSpPr>
        <p:grpSpPr>
          <a:xfrm>
            <a:off x="1733113" y="5391288"/>
            <a:ext cx="4125434" cy="876802"/>
            <a:chOff x="2188074" y="5677788"/>
            <a:chExt cx="4340320" cy="1024511"/>
          </a:xfrm>
        </p:grpSpPr>
        <p:sp>
          <p:nvSpPr>
            <p:cNvPr id="26" name="Parentesi graffa aperta 25"/>
            <p:cNvSpPr/>
            <p:nvPr/>
          </p:nvSpPr>
          <p:spPr>
            <a:xfrm rot="16200000">
              <a:off x="4117984" y="3747878"/>
              <a:ext cx="480500" cy="4340320"/>
            </a:xfrm>
            <a:prstGeom prst="leftBrac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chemeClr val="tx2"/>
                </a:solidFill>
              </a:endParaRPr>
            </a:p>
          </p:txBody>
        </p:sp>
        <p:sp>
          <p:nvSpPr>
            <p:cNvPr id="27" name="CasellaDiTesto 26"/>
            <p:cNvSpPr txBox="1"/>
            <p:nvPr/>
          </p:nvSpPr>
          <p:spPr>
            <a:xfrm>
              <a:off x="3902147" y="6234785"/>
              <a:ext cx="946297" cy="467514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dirty="0" smtClean="0">
                  <a:solidFill>
                    <a:schemeClr val="tx2"/>
                  </a:solidFill>
                  <a:latin typeface="Trebuchet MS" pitchFamily="34" charset="0"/>
                </a:rPr>
                <a:t>2013</a:t>
              </a:r>
              <a:endParaRPr lang="it-IT" sz="2000" b="1" dirty="0">
                <a:solidFill>
                  <a:schemeClr val="tx2"/>
                </a:solidFill>
                <a:latin typeface="Trebuchet MS" pitchFamily="34" charset="0"/>
              </a:endParaRPr>
            </a:p>
          </p:txBody>
        </p:sp>
      </p:grpSp>
      <p:sp>
        <p:nvSpPr>
          <p:cNvPr id="33" name="Fumetto 2 32"/>
          <p:cNvSpPr/>
          <p:nvPr/>
        </p:nvSpPr>
        <p:spPr>
          <a:xfrm>
            <a:off x="1547664" y="1268760"/>
            <a:ext cx="2232248" cy="1440160"/>
          </a:xfrm>
          <a:prstGeom prst="wedgeRoundRectCallout">
            <a:avLst>
              <a:gd name="adj1" fmla="val 99376"/>
              <a:gd name="adj2" fmla="val 102554"/>
              <a:gd name="adj3" fmla="val 16667"/>
            </a:avLst>
          </a:prstGeom>
          <a:solidFill>
            <a:srgbClr val="FFDDDD"/>
          </a:solidFill>
          <a:ln w="19050">
            <a:solidFill>
              <a:srgbClr val="FF5050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 err="1" smtClean="0">
                <a:solidFill>
                  <a:schemeClr val="tx2"/>
                </a:solidFill>
                <a:latin typeface="Trebuchet MS" pitchFamily="34" charset="0"/>
              </a:rPr>
              <a:t>Internship</a:t>
            </a:r>
            <a:r>
              <a:rPr lang="it-IT" dirty="0" smtClean="0">
                <a:solidFill>
                  <a:schemeClr val="tx2"/>
                </a:solidFill>
                <a:latin typeface="Trebuchet MS" pitchFamily="34" charset="0"/>
              </a:rPr>
              <a:t> in 1st </a:t>
            </a:r>
            <a:r>
              <a:rPr lang="it-IT" dirty="0" err="1" smtClean="0">
                <a:solidFill>
                  <a:schemeClr val="tx2"/>
                </a:solidFill>
                <a:latin typeface="Trebuchet MS" pitchFamily="34" charset="0"/>
              </a:rPr>
              <a:t>level</a:t>
            </a:r>
            <a:r>
              <a:rPr lang="it-IT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it-IT" dirty="0" err="1" smtClean="0">
                <a:solidFill>
                  <a:schemeClr val="tx2"/>
                </a:solidFill>
                <a:latin typeface="Trebuchet MS" pitchFamily="34" charset="0"/>
              </a:rPr>
              <a:t>programme</a:t>
            </a:r>
            <a:r>
              <a:rPr lang="it-IT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it-IT" dirty="0" err="1" smtClean="0">
                <a:solidFill>
                  <a:schemeClr val="tx2"/>
                </a:solidFill>
                <a:latin typeface="Trebuchet MS" pitchFamily="34" charset="0"/>
              </a:rPr>
              <a:t>but</a:t>
            </a:r>
            <a:r>
              <a:rPr lang="it-IT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it-IT" dirty="0" err="1" smtClean="0">
                <a:solidFill>
                  <a:schemeClr val="tx2"/>
                </a:solidFill>
                <a:latin typeface="Trebuchet MS" pitchFamily="34" charset="0"/>
              </a:rPr>
              <a:t>not</a:t>
            </a:r>
            <a:r>
              <a:rPr lang="it-IT" dirty="0" smtClean="0">
                <a:solidFill>
                  <a:schemeClr val="tx2"/>
                </a:solidFill>
                <a:latin typeface="Trebuchet MS" pitchFamily="34" charset="0"/>
              </a:rPr>
              <a:t> at master’s </a:t>
            </a:r>
            <a:r>
              <a:rPr lang="it-IT" dirty="0" err="1" smtClean="0">
                <a:solidFill>
                  <a:schemeClr val="tx2"/>
                </a:solidFill>
                <a:latin typeface="Trebuchet MS" pitchFamily="34" charset="0"/>
              </a:rPr>
              <a:t>level</a:t>
            </a:r>
            <a:endParaRPr lang="it-IT" dirty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6" name="Tito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600" dirty="0" err="1" smtClean="0"/>
              <a:t>Internship</a:t>
            </a:r>
            <a:r>
              <a:rPr lang="it-IT" sz="2600" dirty="0" smtClean="0"/>
              <a:t>/Training </a:t>
            </a:r>
            <a:r>
              <a:rPr lang="it-IT" sz="2600" dirty="0" err="1" smtClean="0"/>
              <a:t>during</a:t>
            </a:r>
            <a:r>
              <a:rPr lang="it-IT" sz="2600" dirty="0" smtClean="0"/>
              <a:t> </a:t>
            </a:r>
            <a:r>
              <a:rPr lang="it-IT" sz="2600" dirty="0" err="1" smtClean="0"/>
              <a:t>University</a:t>
            </a:r>
            <a:r>
              <a:rPr lang="it-IT" sz="2600" dirty="0" smtClean="0"/>
              <a:t> </a:t>
            </a:r>
            <a:r>
              <a:rPr lang="it-IT" sz="2600" dirty="0" err="1" smtClean="0"/>
              <a:t>Studies</a:t>
            </a:r>
            <a:r>
              <a:rPr lang="it-IT" sz="2600" baseline="30000" dirty="0" err="1" smtClean="0"/>
              <a:t>*</a:t>
            </a:r>
            <a:endParaRPr lang="it-IT" sz="2600" i="1" baseline="30000" dirty="0"/>
          </a:p>
        </p:txBody>
      </p:sp>
      <p:sp>
        <p:nvSpPr>
          <p:cNvPr id="18" name="Segnaposto testo 7"/>
          <p:cNvSpPr txBox="1">
            <a:spLocks/>
          </p:cNvSpPr>
          <p:nvPr/>
        </p:nvSpPr>
        <p:spPr>
          <a:xfrm>
            <a:off x="-57151" y="930625"/>
            <a:ext cx="1153747" cy="62616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lvl="0" fontAlgn="base">
              <a:spcAft>
                <a:spcPct val="0"/>
              </a:spcAft>
              <a:defRPr/>
            </a:pPr>
            <a:endParaRPr lang="it-IT" sz="1100" dirty="0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5" name="CasellaDiTesto 1"/>
          <p:cNvSpPr txBox="1"/>
          <p:nvPr/>
        </p:nvSpPr>
        <p:spPr>
          <a:xfrm>
            <a:off x="6971506" y="4925169"/>
            <a:ext cx="1956427" cy="74344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000" b="1" dirty="0" smtClean="0">
                <a:solidFill>
                  <a:schemeClr val="tx2"/>
                </a:solidFill>
                <a:latin typeface="Trebuchet MS" pitchFamily="34" charset="0"/>
              </a:rPr>
              <a:t>2004 </a:t>
            </a:r>
            <a:r>
              <a:rPr lang="it-IT" sz="2000" b="1" dirty="0" err="1" smtClean="0">
                <a:solidFill>
                  <a:schemeClr val="tx2"/>
                </a:solidFill>
                <a:latin typeface="Trebuchet MS" pitchFamily="34" charset="0"/>
              </a:rPr>
              <a:t>pre-reform</a:t>
            </a:r>
            <a:r>
              <a:rPr lang="it-IT" sz="2000" b="1" dirty="0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it-IT" sz="2000" b="1" dirty="0" err="1" smtClean="0">
                <a:solidFill>
                  <a:schemeClr val="tx2"/>
                </a:solidFill>
                <a:latin typeface="Trebuchet MS" pitchFamily="34" charset="0"/>
              </a:rPr>
              <a:t>graduates</a:t>
            </a:r>
            <a:endParaRPr lang="it-IT" sz="2000" dirty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2708920"/>
            <a:ext cx="118762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j-lt"/>
              </a:rPr>
              <a:t>* accredited for the purposes of degree completion, included</a:t>
            </a:r>
            <a:br>
              <a:rPr lang="en-US" sz="1100" dirty="0" smtClean="0">
                <a:latin typeface="+mj-lt"/>
              </a:rPr>
            </a:br>
            <a:r>
              <a:rPr lang="en-US" sz="1100" dirty="0" smtClean="0">
                <a:latin typeface="+mj-lt"/>
              </a:rPr>
              <a:t>working activities</a:t>
            </a:r>
          </a:p>
        </p:txBody>
      </p:sp>
      <p:sp>
        <p:nvSpPr>
          <p:cNvPr id="14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17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testo 7"/>
          <p:cNvSpPr txBox="1">
            <a:spLocks/>
          </p:cNvSpPr>
          <p:nvPr/>
        </p:nvSpPr>
        <p:spPr>
          <a:xfrm>
            <a:off x="-1" y="6309219"/>
            <a:ext cx="1404000" cy="570039"/>
          </a:xfrm>
          <a:prstGeom prst="rect">
            <a:avLst/>
          </a:prstGeom>
        </p:spPr>
        <p:txBody>
          <a:bodyPr wrap="none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itolo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600" dirty="0" err="1" smtClean="0"/>
              <a:t>Internship</a:t>
            </a:r>
            <a:r>
              <a:rPr lang="it-IT" sz="2600" dirty="0" smtClean="0"/>
              <a:t>/Training </a:t>
            </a:r>
            <a:r>
              <a:rPr lang="it-IT" sz="2600" dirty="0" err="1" smtClean="0"/>
              <a:t>during</a:t>
            </a:r>
            <a:r>
              <a:rPr lang="it-IT" sz="2600" dirty="0" smtClean="0"/>
              <a:t> </a:t>
            </a:r>
            <a:r>
              <a:rPr lang="it-IT" sz="2600" dirty="0" err="1" smtClean="0"/>
              <a:t>University</a:t>
            </a:r>
            <a:r>
              <a:rPr lang="it-IT" sz="2600" dirty="0" smtClean="0"/>
              <a:t> </a:t>
            </a:r>
            <a:r>
              <a:rPr lang="it-IT" sz="2600" dirty="0" err="1" smtClean="0"/>
              <a:t>Studies</a:t>
            </a:r>
            <a:r>
              <a:rPr lang="it-IT" sz="2600" baseline="30000" dirty="0" err="1" smtClean="0"/>
              <a:t>*</a:t>
            </a:r>
            <a:endParaRPr lang="it-IT" sz="2600" i="1" dirty="0">
              <a:solidFill>
                <a:schemeClr val="tx2"/>
              </a:solidFill>
            </a:endParaRPr>
          </a:p>
        </p:txBody>
      </p:sp>
      <p:sp>
        <p:nvSpPr>
          <p:cNvPr id="18" name="Segnaposto testo 1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22E8D"/>
                </a:solidFill>
              </a:rPr>
              <a:t>FIRST LEVEL </a:t>
            </a:r>
          </a:p>
          <a:p>
            <a:r>
              <a:rPr lang="en-US" dirty="0" smtClean="0">
                <a:solidFill>
                  <a:srgbClr val="422E8D"/>
                </a:solidFill>
              </a:rPr>
              <a:t>2013</a:t>
            </a:r>
          </a:p>
        </p:txBody>
      </p:sp>
      <p:sp>
        <p:nvSpPr>
          <p:cNvPr id="20" name="Segnaposto testo 1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endParaRPr lang="it-IT" dirty="0" smtClean="0"/>
          </a:p>
        </p:txBody>
      </p:sp>
      <p:sp>
        <p:nvSpPr>
          <p:cNvPr id="21" name="Segnaposto testo 20"/>
          <p:cNvSpPr>
            <a:spLocks noGrp="1"/>
          </p:cNvSpPr>
          <p:nvPr>
            <p:ph type="body" sz="quarter" idx="15"/>
          </p:nvPr>
        </p:nvSpPr>
        <p:spPr>
          <a:xfrm>
            <a:off x="0" y="2276872"/>
            <a:ext cx="1187624" cy="1656184"/>
          </a:xfrm>
          <a:noFill/>
        </p:spPr>
        <p:txBody>
          <a:bodyPr/>
          <a:lstStyle/>
          <a:p>
            <a:r>
              <a:rPr lang="en-US" dirty="0" smtClean="0"/>
              <a:t>* accredited for the purposes of degree completion, included</a:t>
            </a:r>
            <a:br>
              <a:rPr lang="en-US" dirty="0" smtClean="0"/>
            </a:br>
            <a:r>
              <a:rPr lang="en-US" dirty="0" smtClean="0"/>
              <a:t>working activities</a:t>
            </a:r>
          </a:p>
          <a:p>
            <a:endParaRPr lang="en-US" dirty="0" smtClean="0"/>
          </a:p>
          <a:p>
            <a:r>
              <a:rPr lang="it-IT" dirty="0" smtClean="0"/>
              <a:t>source:</a:t>
            </a:r>
          </a:p>
          <a:p>
            <a:r>
              <a:rPr lang="it-IT" dirty="0" err="1" smtClean="0"/>
              <a:t>AlmaLaurea</a:t>
            </a:r>
            <a:r>
              <a:rPr lang="it-IT" dirty="0" smtClean="0"/>
              <a:t> </a:t>
            </a:r>
          </a:p>
          <a:p>
            <a:r>
              <a:rPr lang="it-IT" dirty="0" smtClean="0"/>
              <a:t>2014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9" name="Grafico 8"/>
          <p:cNvGraphicFramePr/>
          <p:nvPr/>
        </p:nvGraphicFramePr>
        <p:xfrm>
          <a:off x="1403648" y="764705"/>
          <a:ext cx="7056784" cy="568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Rettangolo arrotondato 11"/>
          <p:cNvSpPr/>
          <p:nvPr/>
        </p:nvSpPr>
        <p:spPr>
          <a:xfrm>
            <a:off x="3779913" y="3273109"/>
            <a:ext cx="3528392" cy="342000"/>
          </a:xfrm>
          <a:prstGeom prst="roundRect">
            <a:avLst/>
          </a:prstGeom>
          <a:solidFill>
            <a:schemeClr val="accent2">
              <a:lumMod val="90000"/>
              <a:alpha val="30000"/>
            </a:schemeClr>
          </a:solidFill>
          <a:ln w="25400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3575763" y="3273109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 dirty="0" smtClean="0">
                <a:solidFill>
                  <a:srgbClr val="FF0000"/>
                </a:solidFill>
                <a:latin typeface="+mj-lt"/>
              </a:rPr>
              <a:t>TOTAL</a:t>
            </a:r>
            <a:endParaRPr lang="it-IT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17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5"/>
          <p:cNvGrpSpPr/>
          <p:nvPr/>
        </p:nvGrpSpPr>
        <p:grpSpPr>
          <a:xfrm>
            <a:off x="185299" y="763222"/>
            <a:ext cx="8820000" cy="5403023"/>
            <a:chOff x="185299" y="1050313"/>
            <a:chExt cx="8820000" cy="5472000"/>
          </a:xfrm>
        </p:grpSpPr>
        <p:sp>
          <p:nvSpPr>
            <p:cNvPr id="7" name="Rettangolo 6"/>
            <p:cNvSpPr/>
            <p:nvPr/>
          </p:nvSpPr>
          <p:spPr>
            <a:xfrm>
              <a:off x="185299" y="1050313"/>
              <a:ext cx="8820000" cy="54720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9" name="Figura a mano libera 8"/>
            <p:cNvSpPr/>
            <p:nvPr/>
          </p:nvSpPr>
          <p:spPr>
            <a:xfrm>
              <a:off x="185299" y="1050313"/>
              <a:ext cx="8820000" cy="2605078"/>
            </a:xfrm>
            <a:custGeom>
              <a:avLst/>
              <a:gdLst>
                <a:gd name="connsiteX0" fmla="*/ 0 w 8820000"/>
                <a:gd name="connsiteY0" fmla="*/ 260508 h 2605078"/>
                <a:gd name="connsiteX1" fmla="*/ 76301 w 8820000"/>
                <a:gd name="connsiteY1" fmla="*/ 76301 h 2605078"/>
                <a:gd name="connsiteX2" fmla="*/ 260508 w 8820000"/>
                <a:gd name="connsiteY2" fmla="*/ 0 h 2605078"/>
                <a:gd name="connsiteX3" fmla="*/ 8559492 w 8820000"/>
                <a:gd name="connsiteY3" fmla="*/ 0 h 2605078"/>
                <a:gd name="connsiteX4" fmla="*/ 8743699 w 8820000"/>
                <a:gd name="connsiteY4" fmla="*/ 76301 h 2605078"/>
                <a:gd name="connsiteX5" fmla="*/ 8820000 w 8820000"/>
                <a:gd name="connsiteY5" fmla="*/ 260508 h 2605078"/>
                <a:gd name="connsiteX6" fmla="*/ 8820000 w 8820000"/>
                <a:gd name="connsiteY6" fmla="*/ 2344570 h 2605078"/>
                <a:gd name="connsiteX7" fmla="*/ 8743699 w 8820000"/>
                <a:gd name="connsiteY7" fmla="*/ 2528777 h 2605078"/>
                <a:gd name="connsiteX8" fmla="*/ 8559492 w 8820000"/>
                <a:gd name="connsiteY8" fmla="*/ 2605078 h 2605078"/>
                <a:gd name="connsiteX9" fmla="*/ 260508 w 8820000"/>
                <a:gd name="connsiteY9" fmla="*/ 2605078 h 2605078"/>
                <a:gd name="connsiteX10" fmla="*/ 76301 w 8820000"/>
                <a:gd name="connsiteY10" fmla="*/ 2528777 h 2605078"/>
                <a:gd name="connsiteX11" fmla="*/ 0 w 8820000"/>
                <a:gd name="connsiteY11" fmla="*/ 2344570 h 2605078"/>
                <a:gd name="connsiteX12" fmla="*/ 0 w 8820000"/>
                <a:gd name="connsiteY12" fmla="*/ 260508 h 2605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20000" h="2605078">
                  <a:moveTo>
                    <a:pt x="0" y="260508"/>
                  </a:moveTo>
                  <a:cubicBezTo>
                    <a:pt x="0" y="191417"/>
                    <a:pt x="27446" y="125156"/>
                    <a:pt x="76301" y="76301"/>
                  </a:cubicBezTo>
                  <a:cubicBezTo>
                    <a:pt x="125156" y="27446"/>
                    <a:pt x="191417" y="0"/>
                    <a:pt x="260508" y="0"/>
                  </a:cubicBezTo>
                  <a:lnTo>
                    <a:pt x="8559492" y="0"/>
                  </a:lnTo>
                  <a:cubicBezTo>
                    <a:pt x="8628583" y="0"/>
                    <a:pt x="8694844" y="27446"/>
                    <a:pt x="8743699" y="76301"/>
                  </a:cubicBezTo>
                  <a:cubicBezTo>
                    <a:pt x="8792554" y="125156"/>
                    <a:pt x="8820000" y="191417"/>
                    <a:pt x="8820000" y="260508"/>
                  </a:cubicBezTo>
                  <a:lnTo>
                    <a:pt x="8820000" y="2344570"/>
                  </a:lnTo>
                  <a:cubicBezTo>
                    <a:pt x="8820000" y="2413661"/>
                    <a:pt x="8792554" y="2479922"/>
                    <a:pt x="8743699" y="2528777"/>
                  </a:cubicBezTo>
                  <a:cubicBezTo>
                    <a:pt x="8694844" y="2577632"/>
                    <a:pt x="8628583" y="2605078"/>
                    <a:pt x="8559492" y="2605078"/>
                  </a:cubicBezTo>
                  <a:lnTo>
                    <a:pt x="260508" y="2605078"/>
                  </a:lnTo>
                  <a:cubicBezTo>
                    <a:pt x="191417" y="2605078"/>
                    <a:pt x="125156" y="2577632"/>
                    <a:pt x="76301" y="2528777"/>
                  </a:cubicBezTo>
                  <a:cubicBezTo>
                    <a:pt x="27446" y="2479922"/>
                    <a:pt x="0" y="2413661"/>
                    <a:pt x="0" y="2344570"/>
                  </a:cubicBezTo>
                  <a:lnTo>
                    <a:pt x="0" y="260508"/>
                  </a:lnTo>
                  <a:close/>
                </a:path>
              </a:pathLst>
            </a:custGeom>
            <a:gradFill rotWithShape="0">
              <a:gsLst>
                <a:gs pos="0">
                  <a:srgbClr val="990000"/>
                </a:gs>
                <a:gs pos="25000">
                  <a:srgbClr val="960000"/>
                </a:gs>
                <a:gs pos="100000">
                  <a:srgbClr val="680000"/>
                </a:gs>
              </a:gsLst>
              <a:lin ang="16200000" scaled="1"/>
            </a:gradFill>
            <a:ln w="3175">
              <a:solidFill>
                <a:srgbClr val="D9FFFF"/>
              </a:solidFill>
            </a:ln>
            <a:effectLst>
              <a:outerShdw blurRad="40005" dist="20320" dir="5400000" algn="tl" rotWithShape="0">
                <a:prstClr val="black">
                  <a:alpha val="38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6907" tIns="152400" rIns="152401" bIns="152400" numCol="1" spcCol="1270" anchor="ctr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4000" b="1" kern="1200" dirty="0" smtClean="0">
                  <a:solidFill>
                    <a:schemeClr val="bg1"/>
                  </a:solidFill>
                  <a:latin typeface="Trebuchet MS" pitchFamily="34" charset="0"/>
                </a:rPr>
                <a:t>MEDICINE &amp; HEALTH PROFESSIONS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b="1" dirty="0" err="1" smtClean="0">
                  <a:solidFill>
                    <a:schemeClr val="bg1"/>
                  </a:solidFill>
                  <a:latin typeface="Trebuchet MS" pitchFamily="34" charset="0"/>
                </a:rPr>
                <a:t>Internships</a:t>
              </a:r>
              <a:r>
                <a:rPr lang="it-IT" b="1" dirty="0" smtClean="0">
                  <a:solidFill>
                    <a:schemeClr val="bg1"/>
                  </a:solidFill>
                  <a:latin typeface="Trebuchet MS" pitchFamily="34" charset="0"/>
                </a:rPr>
                <a:t> are </a:t>
              </a:r>
              <a:r>
                <a:rPr lang="it-IT" dirty="0" err="1" smtClean="0">
                  <a:solidFill>
                    <a:schemeClr val="bg1"/>
                  </a:solidFill>
                  <a:latin typeface="Trebuchet MS" pitchFamily="34" charset="0"/>
                </a:rPr>
                <a:t>widespread</a:t>
              </a:r>
              <a:r>
                <a:rPr lang="it-IT" dirty="0" smtClean="0">
                  <a:solidFill>
                    <a:schemeClr val="bg1"/>
                  </a:solidFill>
                  <a:latin typeface="Trebuchet MS" pitchFamily="34" charset="0"/>
                </a:rPr>
                <a:t> </a:t>
              </a:r>
              <a:r>
                <a:rPr lang="it-IT" b="1" dirty="0" smtClean="0">
                  <a:solidFill>
                    <a:schemeClr val="bg1"/>
                  </a:solidFill>
                  <a:latin typeface="Trebuchet MS" pitchFamily="34" charset="0"/>
                </a:rPr>
                <a:t>in </a:t>
              </a:r>
              <a:r>
                <a:rPr lang="it-IT" b="1" dirty="0" err="1" smtClean="0">
                  <a:solidFill>
                    <a:schemeClr val="bg1"/>
                  </a:solidFill>
                  <a:latin typeface="Trebuchet MS" pitchFamily="34" charset="0"/>
                </a:rPr>
                <a:t>all</a:t>
              </a:r>
              <a:r>
                <a:rPr lang="it-IT" b="1" dirty="0" smtClean="0">
                  <a:solidFill>
                    <a:schemeClr val="bg1"/>
                  </a:solidFill>
                  <a:latin typeface="Trebuchet MS" pitchFamily="34" charset="0"/>
                </a:rPr>
                <a:t> 32 </a:t>
              </a:r>
              <a:r>
                <a:rPr lang="it-IT" b="1" dirty="0" err="1" smtClean="0">
                  <a:solidFill>
                    <a:schemeClr val="bg1"/>
                  </a:solidFill>
                  <a:latin typeface="Trebuchet MS" pitchFamily="34" charset="0"/>
                </a:rPr>
                <a:t>universities</a:t>
              </a:r>
              <a:r>
                <a:rPr lang="it-IT" b="1" dirty="0" smtClean="0">
                  <a:solidFill>
                    <a:schemeClr val="bg1"/>
                  </a:solidFill>
                  <a:latin typeface="Trebuchet MS" pitchFamily="34" charset="0"/>
                </a:rPr>
                <a:t> </a:t>
              </a:r>
              <a:r>
                <a:rPr lang="it-IT" b="1" dirty="0" err="1" smtClean="0">
                  <a:solidFill>
                    <a:schemeClr val="bg1"/>
                  </a:solidFill>
                  <a:latin typeface="Trebuchet MS" pitchFamily="34" charset="0"/>
                </a:rPr>
                <a:t>offering</a:t>
              </a:r>
              <a:r>
                <a:rPr lang="it-IT" b="1" dirty="0" smtClean="0">
                  <a:solidFill>
                    <a:schemeClr val="bg1"/>
                  </a:solidFill>
                  <a:latin typeface="Trebuchet MS" pitchFamily="34" charset="0"/>
                </a:rPr>
                <a:t> </a:t>
              </a:r>
              <a:r>
                <a:rPr lang="it-IT" b="1" dirty="0" err="1" smtClean="0">
                  <a:solidFill>
                    <a:schemeClr val="bg1"/>
                  </a:solidFill>
                  <a:latin typeface="Trebuchet MS" pitchFamily="34" charset="0"/>
                </a:rPr>
                <a:t>relevant</a:t>
              </a:r>
              <a:r>
                <a:rPr lang="it-IT" b="1" dirty="0" smtClean="0">
                  <a:solidFill>
                    <a:schemeClr val="bg1"/>
                  </a:solidFill>
                  <a:latin typeface="Trebuchet MS" pitchFamily="34" charset="0"/>
                </a:rPr>
                <a:t> </a:t>
              </a:r>
              <a:r>
                <a:rPr lang="it-IT" b="1" dirty="0" err="1" smtClean="0">
                  <a:solidFill>
                    <a:schemeClr val="bg1"/>
                  </a:solidFill>
                  <a:latin typeface="Trebuchet MS" pitchFamily="34" charset="0"/>
                </a:rPr>
                <a:t>programmes</a:t>
              </a:r>
              <a:r>
                <a:rPr lang="it-IT" b="1" dirty="0" smtClean="0">
                  <a:solidFill>
                    <a:schemeClr val="bg1"/>
                  </a:solidFill>
                  <a:latin typeface="Trebuchet MS" pitchFamily="34" charset="0"/>
                </a:rPr>
                <a:t> </a:t>
              </a:r>
              <a:r>
                <a:rPr lang="it-IT" sz="1800" kern="1200" dirty="0" smtClean="0">
                  <a:solidFill>
                    <a:schemeClr val="bg1"/>
                  </a:solidFill>
                  <a:latin typeface="Trebuchet MS" pitchFamily="34" charset="0"/>
                </a:rPr>
                <a:t/>
              </a:r>
              <a:br>
                <a:rPr lang="it-IT" sz="1800" kern="1200" dirty="0" smtClean="0">
                  <a:solidFill>
                    <a:schemeClr val="bg1"/>
                  </a:solidFill>
                  <a:latin typeface="Trebuchet MS" pitchFamily="34" charset="0"/>
                </a:rPr>
              </a:br>
              <a:r>
                <a:rPr lang="it-IT" sz="1800" kern="1200" dirty="0" smtClean="0">
                  <a:solidFill>
                    <a:schemeClr val="bg1"/>
                  </a:solidFill>
                  <a:latin typeface="Trebuchet MS" pitchFamily="34" charset="0"/>
                </a:rPr>
                <a:t>(</a:t>
              </a:r>
              <a:r>
                <a:rPr lang="it-IT" sz="1800" b="1" kern="1200" dirty="0" smtClean="0">
                  <a:solidFill>
                    <a:schemeClr val="bg1"/>
                  </a:solidFill>
                  <a:latin typeface="Trebuchet MS" pitchFamily="34" charset="0"/>
                </a:rPr>
                <a:t>min = </a:t>
              </a:r>
              <a:r>
                <a:rPr lang="it-IT" sz="2000" b="1" kern="1200" dirty="0" smtClean="0">
                  <a:solidFill>
                    <a:schemeClr val="bg1"/>
                  </a:solidFill>
                  <a:latin typeface="Trebuchet MS" pitchFamily="34" charset="0"/>
                </a:rPr>
                <a:t>77%</a:t>
              </a:r>
              <a:r>
                <a:rPr lang="it-IT" sz="1800" kern="1200" dirty="0" smtClean="0">
                  <a:solidFill>
                    <a:schemeClr val="bg1"/>
                  </a:solidFill>
                  <a:latin typeface="Trebuchet MS" pitchFamily="34" charset="0"/>
                </a:rPr>
                <a:t>, </a:t>
              </a:r>
              <a:r>
                <a:rPr lang="it-IT" sz="1800" b="1" kern="1200" dirty="0" err="1" smtClean="0">
                  <a:solidFill>
                    <a:schemeClr val="bg1"/>
                  </a:solidFill>
                  <a:latin typeface="Trebuchet MS" pitchFamily="34" charset="0"/>
                </a:rPr>
                <a:t>max</a:t>
              </a:r>
              <a:r>
                <a:rPr lang="it-IT" sz="1800" b="1" kern="1200" dirty="0" smtClean="0">
                  <a:solidFill>
                    <a:schemeClr val="bg1"/>
                  </a:solidFill>
                  <a:latin typeface="Trebuchet MS" pitchFamily="34" charset="0"/>
                </a:rPr>
                <a:t> = </a:t>
              </a:r>
              <a:r>
                <a:rPr lang="it-IT" sz="2000" b="1" kern="1200" dirty="0" smtClean="0">
                  <a:solidFill>
                    <a:schemeClr val="bg1"/>
                  </a:solidFill>
                  <a:latin typeface="Trebuchet MS" pitchFamily="34" charset="0"/>
                </a:rPr>
                <a:t>94%</a:t>
              </a:r>
              <a:r>
                <a:rPr lang="it-IT" sz="1800" kern="1200" dirty="0" smtClean="0">
                  <a:solidFill>
                    <a:schemeClr val="bg1"/>
                  </a:solidFill>
                  <a:latin typeface="Trebuchet MS" pitchFamily="34" charset="0"/>
                </a:rPr>
                <a:t>)</a:t>
              </a:r>
              <a:endParaRPr lang="it-IT" sz="18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1" name="Figura a mano libera 10"/>
            <p:cNvSpPr/>
            <p:nvPr/>
          </p:nvSpPr>
          <p:spPr>
            <a:xfrm>
              <a:off x="185299" y="3915898"/>
              <a:ext cx="8820000" cy="2605078"/>
            </a:xfrm>
            <a:custGeom>
              <a:avLst/>
              <a:gdLst>
                <a:gd name="connsiteX0" fmla="*/ 0 w 8820000"/>
                <a:gd name="connsiteY0" fmla="*/ 260508 h 2605078"/>
                <a:gd name="connsiteX1" fmla="*/ 76301 w 8820000"/>
                <a:gd name="connsiteY1" fmla="*/ 76301 h 2605078"/>
                <a:gd name="connsiteX2" fmla="*/ 260508 w 8820000"/>
                <a:gd name="connsiteY2" fmla="*/ 0 h 2605078"/>
                <a:gd name="connsiteX3" fmla="*/ 8559492 w 8820000"/>
                <a:gd name="connsiteY3" fmla="*/ 0 h 2605078"/>
                <a:gd name="connsiteX4" fmla="*/ 8743699 w 8820000"/>
                <a:gd name="connsiteY4" fmla="*/ 76301 h 2605078"/>
                <a:gd name="connsiteX5" fmla="*/ 8820000 w 8820000"/>
                <a:gd name="connsiteY5" fmla="*/ 260508 h 2605078"/>
                <a:gd name="connsiteX6" fmla="*/ 8820000 w 8820000"/>
                <a:gd name="connsiteY6" fmla="*/ 2344570 h 2605078"/>
                <a:gd name="connsiteX7" fmla="*/ 8743699 w 8820000"/>
                <a:gd name="connsiteY7" fmla="*/ 2528777 h 2605078"/>
                <a:gd name="connsiteX8" fmla="*/ 8559492 w 8820000"/>
                <a:gd name="connsiteY8" fmla="*/ 2605078 h 2605078"/>
                <a:gd name="connsiteX9" fmla="*/ 260508 w 8820000"/>
                <a:gd name="connsiteY9" fmla="*/ 2605078 h 2605078"/>
                <a:gd name="connsiteX10" fmla="*/ 76301 w 8820000"/>
                <a:gd name="connsiteY10" fmla="*/ 2528777 h 2605078"/>
                <a:gd name="connsiteX11" fmla="*/ 0 w 8820000"/>
                <a:gd name="connsiteY11" fmla="*/ 2344570 h 2605078"/>
                <a:gd name="connsiteX12" fmla="*/ 0 w 8820000"/>
                <a:gd name="connsiteY12" fmla="*/ 260508 h 2605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820000" h="2605078">
                  <a:moveTo>
                    <a:pt x="0" y="260508"/>
                  </a:moveTo>
                  <a:cubicBezTo>
                    <a:pt x="0" y="191417"/>
                    <a:pt x="27446" y="125156"/>
                    <a:pt x="76301" y="76301"/>
                  </a:cubicBezTo>
                  <a:cubicBezTo>
                    <a:pt x="125156" y="27446"/>
                    <a:pt x="191417" y="0"/>
                    <a:pt x="260508" y="0"/>
                  </a:cubicBezTo>
                  <a:lnTo>
                    <a:pt x="8559492" y="0"/>
                  </a:lnTo>
                  <a:cubicBezTo>
                    <a:pt x="8628583" y="0"/>
                    <a:pt x="8694844" y="27446"/>
                    <a:pt x="8743699" y="76301"/>
                  </a:cubicBezTo>
                  <a:cubicBezTo>
                    <a:pt x="8792554" y="125156"/>
                    <a:pt x="8820000" y="191417"/>
                    <a:pt x="8820000" y="260508"/>
                  </a:cubicBezTo>
                  <a:lnTo>
                    <a:pt x="8820000" y="2344570"/>
                  </a:lnTo>
                  <a:cubicBezTo>
                    <a:pt x="8820000" y="2413661"/>
                    <a:pt x="8792554" y="2479922"/>
                    <a:pt x="8743699" y="2528777"/>
                  </a:cubicBezTo>
                  <a:cubicBezTo>
                    <a:pt x="8694844" y="2577632"/>
                    <a:pt x="8628583" y="2605078"/>
                    <a:pt x="8559492" y="2605078"/>
                  </a:cubicBezTo>
                  <a:lnTo>
                    <a:pt x="260508" y="2605078"/>
                  </a:lnTo>
                  <a:cubicBezTo>
                    <a:pt x="191417" y="2605078"/>
                    <a:pt x="125156" y="2577632"/>
                    <a:pt x="76301" y="2528777"/>
                  </a:cubicBezTo>
                  <a:cubicBezTo>
                    <a:pt x="27446" y="2479922"/>
                    <a:pt x="0" y="2413661"/>
                    <a:pt x="0" y="2344570"/>
                  </a:cubicBezTo>
                  <a:lnTo>
                    <a:pt x="0" y="260508"/>
                  </a:lnTo>
                  <a:close/>
                </a:path>
              </a:pathLst>
            </a:custGeom>
            <a:gradFill rotWithShape="0">
              <a:gsLst>
                <a:gs pos="0">
                  <a:srgbClr val="FFC000"/>
                </a:gs>
                <a:gs pos="25000">
                  <a:srgbClr val="FFCE33"/>
                </a:gs>
                <a:gs pos="100000">
                  <a:srgbClr val="FFEEC5"/>
                </a:gs>
              </a:gsLst>
              <a:lin ang="16200000" scaled="1"/>
            </a:gradFill>
            <a:ln w="3175">
              <a:solidFill>
                <a:schemeClr val="bg2">
                  <a:lumMod val="40000"/>
                  <a:lumOff val="6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76907" tIns="152400" rIns="152401" bIns="152400" numCol="1" spcCol="1270" anchor="ctr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4000" b="1" kern="1200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ECONOMICS-STATISTICS</a:t>
              </a:r>
            </a:p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Large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</a:t>
              </a: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differences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: in 12 </a:t>
              </a: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universities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(out </a:t>
              </a: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of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52) </a:t>
              </a: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interneships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involve </a:t>
              </a:r>
              <a:r>
                <a:rPr lang="it-IT" b="1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more </a:t>
              </a:r>
              <a:r>
                <a:rPr lang="it-IT" b="1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than</a:t>
              </a:r>
              <a:r>
                <a:rPr lang="it-IT" b="1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80% </a:t>
              </a: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of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</a:t>
              </a: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graduates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, </a:t>
              </a:r>
              <a:r>
                <a:rPr lang="it-IT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whereas</a:t>
              </a:r>
              <a:r>
                <a:rPr lang="it-IT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in </a:t>
              </a:r>
              <a:r>
                <a:rPr lang="it-IT" sz="1800" kern="1200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13 </a:t>
              </a:r>
              <a:r>
                <a:rPr lang="it-IT" sz="1800" kern="1200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universities</a:t>
              </a:r>
              <a:r>
                <a:rPr lang="it-IT" sz="1800" kern="1200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</a:t>
              </a:r>
              <a:r>
                <a:rPr lang="it-IT" sz="1800" b="1" kern="1200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less</a:t>
              </a:r>
              <a:r>
                <a:rPr lang="it-IT" sz="1800" b="1" kern="1200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</a:t>
              </a:r>
              <a:r>
                <a:rPr lang="it-IT" sz="1800" b="1" kern="1200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than</a:t>
              </a:r>
              <a:r>
                <a:rPr lang="it-IT" sz="1800" b="1" kern="1200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</a:t>
              </a:r>
              <a:r>
                <a:rPr lang="it-IT" sz="2000" b="1" kern="1200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20% </a:t>
              </a:r>
              <a:r>
                <a:rPr lang="it-IT" sz="1800" kern="1200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participate</a:t>
              </a:r>
              <a:r>
                <a:rPr lang="it-IT" sz="1800" kern="1200" dirty="0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 in </a:t>
              </a:r>
              <a:r>
                <a:rPr lang="it-IT" sz="1800" kern="1200" dirty="0" err="1" smtClean="0">
                  <a:solidFill>
                    <a:schemeClr val="tx2">
                      <a:lumMod val="75000"/>
                    </a:schemeClr>
                  </a:solidFill>
                  <a:latin typeface="Trebuchet MS" pitchFamily="34" charset="0"/>
                </a:rPr>
                <a:t>internships</a:t>
              </a:r>
              <a:endParaRPr lang="it-IT" sz="1800" kern="12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endParaRPr>
            </a:p>
          </p:txBody>
        </p:sp>
        <p:sp>
          <p:nvSpPr>
            <p:cNvPr id="12" name="Rettangolo arrotondato 11"/>
            <p:cNvSpPr/>
            <p:nvPr/>
          </p:nvSpPr>
          <p:spPr>
            <a:xfrm>
              <a:off x="445806" y="4176406"/>
              <a:ext cx="1764000" cy="2084062"/>
            </a:xfrm>
            <a:prstGeom prst="roundRect">
              <a:avLst>
                <a:gd name="adj" fmla="val 10000"/>
              </a:avLst>
            </a:prstGeom>
            <a:blipFill rotWithShape="0">
              <a:blip r:embed="rId3" cstate="print"/>
              <a:stretch>
                <a:fillRect/>
              </a:stretch>
            </a:blip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pic>
        <p:nvPicPr>
          <p:cNvPr id="5" name="Immagine 4" descr="MC900332574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189483"/>
            <a:ext cx="1821485" cy="1879092"/>
          </a:xfrm>
          <a:prstGeom prst="rect">
            <a:avLst/>
          </a:prstGeom>
        </p:spPr>
      </p:pic>
      <p:sp>
        <p:nvSpPr>
          <p:cNvPr id="14" name="Titolo 5"/>
          <p:cNvSpPr>
            <a:spLocks noGrp="1"/>
          </p:cNvSpPr>
          <p:nvPr>
            <p:ph type="title"/>
          </p:nvPr>
        </p:nvSpPr>
        <p:spPr>
          <a:xfrm>
            <a:off x="0" y="-19050"/>
            <a:ext cx="9144000" cy="7117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400" dirty="0" err="1" smtClean="0"/>
              <a:t>Internship</a:t>
            </a:r>
            <a:r>
              <a:rPr lang="it-IT" sz="2400" dirty="0" smtClean="0"/>
              <a:t>/Training </a:t>
            </a:r>
            <a:r>
              <a:rPr lang="it-IT" sz="2400" dirty="0" err="1" smtClean="0"/>
              <a:t>during</a:t>
            </a:r>
            <a:r>
              <a:rPr lang="it-IT" sz="2400" dirty="0" smtClean="0"/>
              <a:t> </a:t>
            </a:r>
            <a:r>
              <a:rPr lang="it-IT" sz="2400" dirty="0" err="1" smtClean="0"/>
              <a:t>University</a:t>
            </a:r>
            <a:r>
              <a:rPr lang="it-IT" sz="2400" dirty="0" smtClean="0"/>
              <a:t> </a:t>
            </a:r>
            <a:r>
              <a:rPr lang="it-IT" sz="2400" dirty="0" err="1" smtClean="0"/>
              <a:t>Studies</a:t>
            </a:r>
            <a:r>
              <a:rPr lang="it-IT" sz="2400" baseline="30000" dirty="0" err="1" smtClean="0"/>
              <a:t>*</a:t>
            </a:r>
            <a:endParaRPr lang="it-IT" i="1" dirty="0">
              <a:solidFill>
                <a:schemeClr val="tx2"/>
              </a:solidFill>
            </a:endParaRPr>
          </a:p>
        </p:txBody>
      </p:sp>
      <p:sp>
        <p:nvSpPr>
          <p:cNvPr id="15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16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dirty="0" err="1" smtClean="0"/>
              <a:t>Employment</a:t>
            </a:r>
            <a:r>
              <a:rPr lang="it-IT" dirty="0" smtClean="0"/>
              <a:t> and </a:t>
            </a:r>
            <a:r>
              <a:rPr lang="it-IT" dirty="0" err="1" smtClean="0"/>
              <a:t>Graduates</a:t>
            </a:r>
            <a:r>
              <a:rPr lang="it-IT" dirty="0" smtClean="0"/>
              <a:t>: </a:t>
            </a:r>
            <a:r>
              <a:rPr lang="it-IT" dirty="0" err="1" smtClean="0"/>
              <a:t>Factors</a:t>
            </a:r>
            <a:r>
              <a:rPr lang="it-IT" dirty="0" smtClean="0"/>
              <a:t> </a:t>
            </a:r>
            <a:r>
              <a:rPr lang="it-IT" dirty="0" err="1" smtClean="0"/>
              <a:t>Positively</a:t>
            </a:r>
            <a:r>
              <a:rPr lang="it-IT" dirty="0" smtClean="0"/>
              <a:t> </a:t>
            </a:r>
            <a:r>
              <a:rPr lang="it-IT" dirty="0" err="1" smtClean="0"/>
              <a:t>Affecting</a:t>
            </a:r>
            <a:r>
              <a:rPr lang="it-IT" dirty="0" smtClean="0"/>
              <a:t> </a:t>
            </a:r>
            <a:br>
              <a:rPr lang="it-IT" dirty="0" smtClean="0"/>
            </a:br>
            <a:r>
              <a:rPr lang="it-IT" dirty="0" smtClean="0"/>
              <a:t>the </a:t>
            </a:r>
            <a:r>
              <a:rPr lang="it-IT" dirty="0" err="1" smtClean="0"/>
              <a:t>Probability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at </a:t>
            </a:r>
            <a:r>
              <a:rPr lang="it-IT" u="sng" dirty="0" err="1" smtClean="0"/>
              <a:t>One</a:t>
            </a:r>
            <a:r>
              <a:rPr lang="it-IT" u="sng" dirty="0" smtClean="0"/>
              <a:t> </a:t>
            </a:r>
            <a:r>
              <a:rPr lang="it-IT" u="sng" dirty="0" err="1" smtClean="0"/>
              <a:t>Year</a:t>
            </a:r>
            <a:r>
              <a:rPr lang="it-IT" u="sng" dirty="0" smtClean="0"/>
              <a:t> </a:t>
            </a:r>
            <a:r>
              <a:rPr lang="it-IT" u="sng" dirty="0" err="1" smtClean="0"/>
              <a:t>after</a:t>
            </a:r>
            <a:r>
              <a:rPr lang="it-IT" u="sng" dirty="0" smtClean="0"/>
              <a:t> </a:t>
            </a:r>
            <a:r>
              <a:rPr lang="it-IT" u="sng" dirty="0" err="1" smtClean="0"/>
              <a:t>Graduation</a:t>
            </a:r>
            <a:endParaRPr lang="it-IT" u="sng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  <a:noFill/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422E8D"/>
                </a:solidFill>
              </a:rPr>
              <a:t>FIRST LEVEL </a:t>
            </a:r>
          </a:p>
          <a:p>
            <a:r>
              <a:rPr lang="en-US" dirty="0" smtClean="0">
                <a:solidFill>
                  <a:srgbClr val="422E8D"/>
                </a:solidFill>
              </a:rPr>
              <a:t>AND MASTERS 2012</a:t>
            </a:r>
          </a:p>
          <a:p>
            <a:pPr marL="0">
              <a:buNone/>
            </a:pPr>
            <a:endParaRPr lang="it-IT" sz="1200" dirty="0" smtClean="0">
              <a:solidFill>
                <a:srgbClr val="422E8D"/>
              </a:solidFill>
            </a:endParaRPr>
          </a:p>
        </p:txBody>
      </p:sp>
      <p:sp>
        <p:nvSpPr>
          <p:cNvPr id="15" name="Segnaposto testo 9"/>
          <p:cNvSpPr>
            <a:spLocks noGrp="1"/>
          </p:cNvSpPr>
          <p:nvPr>
            <p:ph type="body" sz="quarter" idx="15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200" dirty="0" smtClean="0">
                <a:solidFill>
                  <a:srgbClr val="422E8D"/>
                </a:solidFill>
              </a:rPr>
              <a:t>source: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200" dirty="0" err="1" smtClean="0">
                <a:solidFill>
                  <a:srgbClr val="422E8D"/>
                </a:solidFill>
              </a:rPr>
              <a:t>AlmaLaurea</a:t>
            </a:r>
            <a:r>
              <a:rPr lang="it-IT" sz="1200" dirty="0" smtClean="0">
                <a:solidFill>
                  <a:srgbClr val="422E8D"/>
                </a:solidFill>
              </a:rPr>
              <a:t>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200" dirty="0" smtClean="0">
                <a:solidFill>
                  <a:srgbClr val="422E8D"/>
                </a:solidFill>
              </a:rPr>
              <a:t>2014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t-IT" sz="1200" dirty="0" smtClean="0">
              <a:solidFill>
                <a:srgbClr val="422E8D"/>
              </a:solidFill>
            </a:endParaRPr>
          </a:p>
          <a:p>
            <a:pPr indent="0" fontAlgn="auto">
              <a:spcAft>
                <a:spcPts val="0"/>
              </a:spcAft>
              <a:defRPr/>
            </a:pPr>
            <a:r>
              <a:rPr lang="en-US" sz="1200" dirty="0" smtClean="0">
                <a:solidFill>
                  <a:srgbClr val="422E8D"/>
                </a:solidFill>
              </a:rPr>
              <a:t>logistic regression model</a:t>
            </a:r>
            <a:br>
              <a:rPr lang="en-US" sz="1200" dirty="0" smtClean="0">
                <a:solidFill>
                  <a:srgbClr val="422E8D"/>
                </a:solidFill>
              </a:rPr>
            </a:br>
            <a:r>
              <a:rPr lang="en-US" sz="1200" dirty="0" smtClean="0">
                <a:solidFill>
                  <a:srgbClr val="422E8D"/>
                </a:solidFill>
              </a:rPr>
              <a:t>(correct classification rate: 64%)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t-IT" sz="1200" dirty="0" smtClean="0">
              <a:solidFill>
                <a:srgbClr val="422E8D"/>
              </a:solidFill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11" name="Ovale 10"/>
          <p:cNvSpPr/>
          <p:nvPr/>
        </p:nvSpPr>
        <p:spPr>
          <a:xfrm>
            <a:off x="-252536" y="800100"/>
            <a:ext cx="1605567" cy="671671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 dirty="0">
              <a:solidFill>
                <a:srgbClr val="422E8D"/>
              </a:solidFill>
            </a:endParaRPr>
          </a:p>
        </p:txBody>
      </p:sp>
      <p:grpSp>
        <p:nvGrpSpPr>
          <p:cNvPr id="2" name="Gruppo 16"/>
          <p:cNvGrpSpPr/>
          <p:nvPr/>
        </p:nvGrpSpPr>
        <p:grpSpPr>
          <a:xfrm>
            <a:off x="3188369" y="2475594"/>
            <a:ext cx="2473996" cy="1371689"/>
            <a:chOff x="3291454" y="2403586"/>
            <a:chExt cx="2473996" cy="1371689"/>
          </a:xfrm>
        </p:grpSpPr>
        <p:sp>
          <p:nvSpPr>
            <p:cNvPr id="31" name="CasellaDiTesto 30"/>
            <p:cNvSpPr txBox="1"/>
            <p:nvPr/>
          </p:nvSpPr>
          <p:spPr>
            <a:xfrm>
              <a:off x="3291454" y="2574946"/>
              <a:ext cx="24739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2400" b="1" dirty="0" smtClean="0">
                  <a:solidFill>
                    <a:srgbClr val="422E8D"/>
                  </a:solidFill>
                  <a:latin typeface="Trebuchet MS" pitchFamily="34" charset="0"/>
                </a:rPr>
                <a:t>study</a:t>
              </a:r>
            </a:p>
            <a:p>
              <a:pPr algn="r"/>
              <a:r>
                <a:rPr lang="en-GB" sz="2400" b="1" dirty="0" smtClean="0">
                  <a:solidFill>
                    <a:srgbClr val="422E8D"/>
                  </a:solidFill>
                  <a:latin typeface="Trebuchet MS" pitchFamily="34" charset="0"/>
                </a:rPr>
                <a:t>experiences ABROAD </a:t>
              </a:r>
              <a:endParaRPr lang="en-GB" sz="2400" b="1" dirty="0">
                <a:solidFill>
                  <a:srgbClr val="422E8D"/>
                </a:solidFill>
                <a:latin typeface="Trebuchet MS" pitchFamily="34" charset="0"/>
              </a:endParaRPr>
            </a:p>
          </p:txBody>
        </p:sp>
        <p:sp>
          <p:nvSpPr>
            <p:cNvPr id="63" name="CasellaDiTesto 62"/>
            <p:cNvSpPr txBox="1"/>
            <p:nvPr/>
          </p:nvSpPr>
          <p:spPr>
            <a:xfrm>
              <a:off x="3904003" y="2403586"/>
              <a:ext cx="1274960" cy="11128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b="1" dirty="0" smtClean="0">
                  <a:solidFill>
                    <a:srgbClr val="422E8D"/>
                  </a:solidFill>
                  <a:latin typeface="+mn-lt"/>
                </a:rPr>
                <a:t>+9</a:t>
              </a:r>
              <a:r>
                <a:rPr lang="it-IT" sz="2600" b="1" dirty="0" smtClean="0">
                  <a:solidFill>
                    <a:srgbClr val="422E8D"/>
                  </a:solidFill>
                  <a:latin typeface="+mn-lt"/>
                </a:rPr>
                <a:t>%</a:t>
              </a:r>
              <a:endParaRPr lang="it-IT" sz="2600" b="1" dirty="0">
                <a:solidFill>
                  <a:srgbClr val="422E8D"/>
                </a:solidFill>
                <a:latin typeface="+mn-lt"/>
              </a:endParaRPr>
            </a:p>
          </p:txBody>
        </p:sp>
      </p:grpSp>
      <p:grpSp>
        <p:nvGrpSpPr>
          <p:cNvPr id="4" name="Gruppo 70"/>
          <p:cNvGrpSpPr/>
          <p:nvPr/>
        </p:nvGrpSpPr>
        <p:grpSpPr>
          <a:xfrm>
            <a:off x="1913816" y="4515567"/>
            <a:ext cx="4511924" cy="977626"/>
            <a:chOff x="1447107" y="4786988"/>
            <a:chExt cx="4511924" cy="977626"/>
          </a:xfrm>
        </p:grpSpPr>
        <p:sp>
          <p:nvSpPr>
            <p:cNvPr id="62" name="CasellaDiTesto 61"/>
            <p:cNvSpPr txBox="1"/>
            <p:nvPr/>
          </p:nvSpPr>
          <p:spPr>
            <a:xfrm>
              <a:off x="1619672" y="4933617"/>
              <a:ext cx="433935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2400" b="1" dirty="0" smtClean="0">
                  <a:solidFill>
                    <a:srgbClr val="422E8D"/>
                  </a:solidFill>
                  <a:latin typeface="Trebuchet MS" pitchFamily="34" charset="0"/>
                </a:rPr>
                <a:t>INTERNSHIP/TRAINING</a:t>
              </a:r>
              <a:br>
                <a:rPr lang="it-IT" sz="2400" b="1" dirty="0" smtClean="0">
                  <a:solidFill>
                    <a:srgbClr val="422E8D"/>
                  </a:solidFill>
                  <a:latin typeface="Trebuchet MS" pitchFamily="34" charset="0"/>
                </a:rPr>
              </a:br>
              <a:r>
                <a:rPr lang="it-IT" sz="2400" b="1" dirty="0" err="1" smtClean="0">
                  <a:solidFill>
                    <a:srgbClr val="422E8D"/>
                  </a:solidFill>
                  <a:latin typeface="Trebuchet MS" pitchFamily="34" charset="0"/>
                </a:rPr>
                <a:t>during</a:t>
              </a:r>
              <a:r>
                <a:rPr lang="it-IT" sz="2400" b="1" dirty="0" smtClean="0">
                  <a:solidFill>
                    <a:srgbClr val="422E8D"/>
                  </a:solidFill>
                  <a:latin typeface="Trebuchet MS" pitchFamily="34" charset="0"/>
                </a:rPr>
                <a:t> </a:t>
              </a:r>
              <a:r>
                <a:rPr lang="it-IT" sz="2400" b="1" dirty="0" err="1" smtClean="0">
                  <a:solidFill>
                    <a:srgbClr val="422E8D"/>
                  </a:solidFill>
                  <a:latin typeface="Trebuchet MS" pitchFamily="34" charset="0"/>
                </a:rPr>
                <a:t>university</a:t>
              </a:r>
              <a:endParaRPr lang="en-GB" sz="2400" b="1" dirty="0">
                <a:solidFill>
                  <a:srgbClr val="422E8D"/>
                </a:solidFill>
                <a:latin typeface="Trebuchet MS" pitchFamily="34" charset="0"/>
              </a:endParaRPr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1447107" y="4786988"/>
              <a:ext cx="143404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4000" b="1" dirty="0" smtClean="0">
                  <a:solidFill>
                    <a:srgbClr val="422E8D"/>
                  </a:solidFill>
                  <a:latin typeface="+mn-lt"/>
                </a:rPr>
                <a:t>+14</a:t>
              </a:r>
              <a:r>
                <a:rPr lang="it-IT" sz="2600" b="1" dirty="0" smtClean="0">
                  <a:solidFill>
                    <a:srgbClr val="422E8D"/>
                  </a:solidFill>
                  <a:latin typeface="+mn-lt"/>
                </a:rPr>
                <a:t>%</a:t>
              </a:r>
              <a:endParaRPr lang="it-IT" sz="2600" b="1" dirty="0">
                <a:solidFill>
                  <a:srgbClr val="422E8D"/>
                </a:solidFill>
                <a:latin typeface="+mn-lt"/>
              </a:endParaRPr>
            </a:p>
          </p:txBody>
        </p:sp>
      </p:grpSp>
      <p:pic>
        <p:nvPicPr>
          <p:cNvPr id="1057" name="Picture 33" descr="H:\Occupazione\immagini PPT\shutterstock_146828657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1988840"/>
            <a:ext cx="1728192" cy="1728192"/>
          </a:xfrm>
          <a:prstGeom prst="rect">
            <a:avLst/>
          </a:prstGeom>
          <a:noFill/>
        </p:spPr>
      </p:pic>
      <p:sp>
        <p:nvSpPr>
          <p:cNvPr id="69" name="CasellaDiTesto 68"/>
          <p:cNvSpPr txBox="1"/>
          <p:nvPr/>
        </p:nvSpPr>
        <p:spPr>
          <a:xfrm>
            <a:off x="751377" y="1136357"/>
            <a:ext cx="78843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600" i="1" dirty="0" smtClean="0">
                <a:solidFill>
                  <a:srgbClr val="422E8D"/>
                </a:solidFill>
                <a:latin typeface="+mn-lt"/>
              </a:rPr>
              <a:t>Under the </a:t>
            </a:r>
            <a:r>
              <a:rPr lang="it-IT" sz="2600" i="1" dirty="0" err="1" smtClean="0">
                <a:solidFill>
                  <a:srgbClr val="422E8D"/>
                </a:solidFill>
                <a:latin typeface="+mn-lt"/>
              </a:rPr>
              <a:t>same</a:t>
            </a:r>
            <a:r>
              <a:rPr lang="it-IT" sz="2600" i="1" dirty="0" smtClean="0">
                <a:solidFill>
                  <a:srgbClr val="422E8D"/>
                </a:solidFill>
                <a:latin typeface="+mn-lt"/>
              </a:rPr>
              <a:t> </a:t>
            </a:r>
            <a:r>
              <a:rPr lang="it-IT" sz="2600" i="1" dirty="0" err="1" smtClean="0">
                <a:solidFill>
                  <a:srgbClr val="422E8D"/>
                </a:solidFill>
                <a:latin typeface="+mn-lt"/>
              </a:rPr>
              <a:t>conditions…</a:t>
            </a:r>
            <a:endParaRPr lang="it-IT" sz="2600" i="1" dirty="0">
              <a:solidFill>
                <a:srgbClr val="422E8D"/>
              </a:solidFill>
              <a:latin typeface="+mn-lt"/>
            </a:endParaRPr>
          </a:p>
        </p:txBody>
      </p:sp>
      <p:pic>
        <p:nvPicPr>
          <p:cNvPr id="37890" name="Picture 2" descr="H:\Occupazione\2013\Risultati\elab_su richiesta\Helsinki\trainin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590194">
            <a:off x="6782622" y="3890602"/>
            <a:ext cx="1908000" cy="1526400"/>
          </a:xfrm>
          <a:prstGeom prst="rect">
            <a:avLst/>
          </a:prstGeom>
          <a:noFill/>
        </p:spPr>
      </p:pic>
      <p:sp>
        <p:nvSpPr>
          <p:cNvPr id="17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18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259632" y="1024756"/>
            <a:ext cx="7782768" cy="5644604"/>
          </a:xfrm>
        </p:spPr>
        <p:txBody>
          <a:bodyPr/>
          <a:lstStyle/>
          <a:p>
            <a:r>
              <a:rPr lang="it-IT" sz="2200" b="1" dirty="0" err="1" smtClean="0"/>
              <a:t>Services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to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families</a:t>
            </a:r>
            <a:r>
              <a:rPr lang="it-IT" sz="2200" b="1" dirty="0" smtClean="0"/>
              <a:t> and upper </a:t>
            </a:r>
            <a:r>
              <a:rPr lang="it-IT" sz="2200" b="1" dirty="0" err="1" smtClean="0"/>
              <a:t>secondary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students</a:t>
            </a:r>
            <a:r>
              <a:rPr lang="it-IT" sz="2200" dirty="0" smtClean="0"/>
              <a:t>: </a:t>
            </a:r>
          </a:p>
          <a:p>
            <a:pPr lvl="1"/>
            <a:r>
              <a:rPr lang="it-IT" sz="2200" dirty="0" smtClean="0"/>
              <a:t>AlmaDiploma: </a:t>
            </a:r>
            <a:r>
              <a:rPr lang="it-IT" sz="2200" dirty="0" err="1" smtClean="0"/>
              <a:t>for</a:t>
            </a:r>
            <a:r>
              <a:rPr lang="it-IT" sz="2200" dirty="0" smtClean="0"/>
              <a:t> upper </a:t>
            </a:r>
            <a:r>
              <a:rPr lang="it-IT" sz="2200" dirty="0" err="1" smtClean="0"/>
              <a:t>secondary</a:t>
            </a:r>
            <a:r>
              <a:rPr lang="it-IT" sz="2200" dirty="0" smtClean="0"/>
              <a:t> </a:t>
            </a:r>
            <a:r>
              <a:rPr lang="it-IT" sz="2200" dirty="0" err="1" smtClean="0"/>
              <a:t>schools</a:t>
            </a:r>
            <a:endParaRPr lang="it-IT" sz="2200" dirty="0" smtClean="0"/>
          </a:p>
          <a:p>
            <a:pPr lvl="1"/>
            <a:r>
              <a:rPr lang="it-IT" sz="2200" dirty="0" err="1" smtClean="0"/>
              <a:t>AlmaOrièntati</a:t>
            </a:r>
            <a:r>
              <a:rPr lang="it-IT" sz="2200" dirty="0" smtClean="0"/>
              <a:t>: on-line, </a:t>
            </a:r>
            <a:r>
              <a:rPr lang="it-IT" sz="2200" dirty="0" err="1" smtClean="0"/>
              <a:t>evidence-based</a:t>
            </a:r>
            <a:r>
              <a:rPr lang="it-IT" sz="2200" dirty="0" smtClean="0"/>
              <a:t> </a:t>
            </a:r>
            <a:r>
              <a:rPr lang="it-IT" sz="2200" dirty="0" err="1" smtClean="0"/>
              <a:t>orientation</a:t>
            </a:r>
            <a:r>
              <a:rPr lang="it-IT" sz="2200" dirty="0" smtClean="0"/>
              <a:t> </a:t>
            </a:r>
            <a:r>
              <a:rPr lang="it-IT" sz="2200" dirty="0" err="1" smtClean="0"/>
              <a:t>services</a:t>
            </a:r>
            <a:endParaRPr lang="it-IT" sz="2200" dirty="0" smtClean="0"/>
          </a:p>
          <a:p>
            <a:pPr lvl="1"/>
            <a:endParaRPr lang="it-IT" sz="2200" dirty="0" smtClean="0"/>
          </a:p>
          <a:p>
            <a:r>
              <a:rPr lang="it-IT" sz="2200" b="1" dirty="0" err="1" smtClean="0"/>
              <a:t>Services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to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graduates</a:t>
            </a:r>
            <a:r>
              <a:rPr lang="it-IT" sz="2200" dirty="0" smtClean="0"/>
              <a:t>: </a:t>
            </a:r>
          </a:p>
          <a:p>
            <a:pPr lvl="1"/>
            <a:r>
              <a:rPr lang="it-IT" sz="2200" dirty="0" smtClean="0"/>
              <a:t>job </a:t>
            </a:r>
            <a:r>
              <a:rPr lang="it-IT" sz="2200" dirty="0" err="1" smtClean="0"/>
              <a:t>candidacies</a:t>
            </a:r>
            <a:r>
              <a:rPr lang="it-IT" sz="2200" dirty="0" smtClean="0"/>
              <a:t> via video</a:t>
            </a:r>
          </a:p>
          <a:p>
            <a:pPr lvl="1"/>
            <a:r>
              <a:rPr lang="it-IT" sz="2200" dirty="0" err="1" smtClean="0"/>
              <a:t>multilingual</a:t>
            </a:r>
            <a:r>
              <a:rPr lang="it-IT" sz="2200" dirty="0" smtClean="0"/>
              <a:t> </a:t>
            </a:r>
            <a:r>
              <a:rPr lang="it-IT" sz="2200" dirty="0" err="1" smtClean="0"/>
              <a:t>CVs</a:t>
            </a:r>
            <a:endParaRPr lang="it-IT" sz="2200" dirty="0" smtClean="0"/>
          </a:p>
          <a:p>
            <a:pPr lvl="1"/>
            <a:endParaRPr lang="it-IT" sz="2200" dirty="0" smtClean="0"/>
          </a:p>
          <a:p>
            <a:pPr>
              <a:spcBef>
                <a:spcPts val="1800"/>
              </a:spcBef>
            </a:pPr>
            <a:r>
              <a:rPr lang="it-IT" sz="2200" b="1" dirty="0" err="1" smtClean="0"/>
              <a:t>Services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to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employers</a:t>
            </a:r>
            <a:r>
              <a:rPr lang="it-IT" sz="2200" dirty="0" smtClean="0"/>
              <a:t>:</a:t>
            </a:r>
          </a:p>
          <a:p>
            <a:pPr lvl="1"/>
            <a:r>
              <a:rPr lang="it-IT" sz="2200" dirty="0" err="1" smtClean="0"/>
              <a:t>new</a:t>
            </a:r>
            <a:r>
              <a:rPr lang="it-IT" sz="2200" dirty="0" smtClean="0"/>
              <a:t> </a:t>
            </a:r>
            <a:r>
              <a:rPr lang="it-IT" sz="2200" dirty="0" err="1" smtClean="0"/>
              <a:t>offices</a:t>
            </a:r>
            <a:r>
              <a:rPr lang="it-IT" sz="2200" dirty="0" smtClean="0"/>
              <a:t> (</a:t>
            </a:r>
            <a:r>
              <a:rPr lang="it-IT" sz="2200" dirty="0" err="1" smtClean="0"/>
              <a:t>Rome</a:t>
            </a:r>
            <a:r>
              <a:rPr lang="it-IT" sz="2200" dirty="0" smtClean="0"/>
              <a:t>, Milan, Padova)</a:t>
            </a:r>
          </a:p>
          <a:p>
            <a:pPr lvl="1"/>
            <a:r>
              <a:rPr lang="it-IT" sz="2200" dirty="0" err="1" smtClean="0"/>
              <a:t>pre-screening</a:t>
            </a:r>
            <a:r>
              <a:rPr lang="it-IT" sz="2200" dirty="0" smtClean="0"/>
              <a:t> and </a:t>
            </a:r>
            <a:r>
              <a:rPr lang="it-IT" sz="2200" dirty="0" err="1" smtClean="0"/>
              <a:t>selection</a:t>
            </a:r>
            <a:endParaRPr lang="it-IT" sz="2200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it-IT" sz="2600" dirty="0" err="1" smtClean="0"/>
              <a:t>Additional</a:t>
            </a:r>
            <a:r>
              <a:rPr lang="it-IT" sz="2600" dirty="0" smtClean="0"/>
              <a:t> </a:t>
            </a:r>
            <a:r>
              <a:rPr lang="it-IT" sz="2600" cap="small" dirty="0" err="1" smtClean="0"/>
              <a:t>AlmaLaurea</a:t>
            </a:r>
            <a:r>
              <a:rPr lang="it-IT" sz="2600" dirty="0" smtClean="0"/>
              <a:t>  </a:t>
            </a:r>
            <a:r>
              <a:rPr lang="it-IT" sz="2600" dirty="0" err="1" smtClean="0"/>
              <a:t>Activities</a:t>
            </a:r>
            <a:endParaRPr lang="it-IT" sz="2600" cap="small" dirty="0"/>
          </a:p>
        </p:txBody>
      </p:sp>
      <p:sp>
        <p:nvSpPr>
          <p:cNvPr id="7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8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259632" y="1052736"/>
            <a:ext cx="7782768" cy="3888432"/>
          </a:xfrm>
        </p:spPr>
        <p:txBody>
          <a:bodyPr/>
          <a:lstStyle/>
          <a:p>
            <a:pPr marL="342900" lvl="1" indent="-342900">
              <a:spcBef>
                <a:spcPts val="1800"/>
              </a:spcBef>
              <a:buBlip>
                <a:blip r:embed="rId3"/>
              </a:buBlip>
            </a:pPr>
            <a:r>
              <a:rPr lang="it-IT" sz="2200" b="1" dirty="0" err="1" smtClean="0"/>
              <a:t>Services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for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universities</a:t>
            </a:r>
            <a:r>
              <a:rPr lang="it-IT" sz="2200" dirty="0" smtClean="0"/>
              <a:t>:</a:t>
            </a:r>
          </a:p>
          <a:p>
            <a:pPr lvl="1"/>
            <a:r>
              <a:rPr lang="it-IT" sz="2200" dirty="0" err="1" smtClean="0"/>
              <a:t>placement</a:t>
            </a:r>
            <a:r>
              <a:rPr lang="it-IT" sz="2200" dirty="0" smtClean="0"/>
              <a:t> </a:t>
            </a:r>
            <a:r>
              <a:rPr lang="it-IT" sz="2200" dirty="0" err="1" smtClean="0"/>
              <a:t>platforms</a:t>
            </a:r>
            <a:endParaRPr lang="it-IT" sz="2200" dirty="0" smtClean="0"/>
          </a:p>
          <a:p>
            <a:pPr lvl="1"/>
            <a:r>
              <a:rPr lang="it-IT" sz="2200" dirty="0" err="1" smtClean="0"/>
              <a:t>transparency</a:t>
            </a:r>
            <a:r>
              <a:rPr lang="it-IT" sz="2200" dirty="0" smtClean="0"/>
              <a:t> </a:t>
            </a:r>
            <a:r>
              <a:rPr lang="it-IT" sz="2200" dirty="0" err="1" smtClean="0"/>
              <a:t>requirements</a:t>
            </a:r>
            <a:r>
              <a:rPr lang="it-IT" sz="2200" dirty="0" smtClean="0"/>
              <a:t> </a:t>
            </a:r>
            <a:r>
              <a:rPr lang="it-IT" sz="2200" dirty="0" err="1" smtClean="0"/>
              <a:t>for</a:t>
            </a:r>
            <a:r>
              <a:rPr lang="it-IT" sz="2200" dirty="0" smtClean="0"/>
              <a:t> </a:t>
            </a:r>
            <a:r>
              <a:rPr lang="it-IT" sz="2200" dirty="0" err="1" smtClean="0"/>
              <a:t>higher</a:t>
            </a:r>
            <a:r>
              <a:rPr lang="it-IT" sz="2200" dirty="0" smtClean="0"/>
              <a:t> </a:t>
            </a:r>
            <a:r>
              <a:rPr lang="it-IT" sz="2200" dirty="0" err="1" smtClean="0"/>
              <a:t>education</a:t>
            </a:r>
            <a:r>
              <a:rPr lang="it-IT" sz="2200" dirty="0" smtClean="0"/>
              <a:t> </a:t>
            </a:r>
            <a:r>
              <a:rPr lang="it-IT" sz="2200" dirty="0" err="1" smtClean="0"/>
              <a:t>institutions</a:t>
            </a:r>
            <a:endParaRPr lang="it-IT" sz="2200" dirty="0" smtClean="0"/>
          </a:p>
          <a:p>
            <a:pPr lvl="1"/>
            <a:r>
              <a:rPr lang="it-IT" sz="2200" dirty="0" err="1" smtClean="0"/>
              <a:t>annual</a:t>
            </a:r>
            <a:r>
              <a:rPr lang="it-IT" sz="2200" dirty="0" smtClean="0"/>
              <a:t> </a:t>
            </a:r>
            <a:r>
              <a:rPr lang="it-IT" sz="2200" dirty="0" err="1" smtClean="0"/>
              <a:t>comprehensive</a:t>
            </a:r>
            <a:r>
              <a:rPr lang="it-IT" sz="2200" dirty="0" smtClean="0"/>
              <a:t> </a:t>
            </a:r>
            <a:r>
              <a:rPr lang="it-IT" sz="2200" dirty="0" err="1" smtClean="0"/>
              <a:t>profile</a:t>
            </a:r>
            <a:endParaRPr lang="it-IT" sz="2200" dirty="0" smtClean="0"/>
          </a:p>
          <a:p>
            <a:pPr lvl="1"/>
            <a:endParaRPr lang="it-IT" sz="2200" dirty="0" smtClean="0"/>
          </a:p>
          <a:p>
            <a:pPr>
              <a:spcBef>
                <a:spcPts val="1800"/>
              </a:spcBef>
            </a:pPr>
            <a:r>
              <a:rPr lang="it-IT" sz="2200" b="1" dirty="0" err="1" smtClean="0"/>
              <a:t>Other</a:t>
            </a:r>
            <a:r>
              <a:rPr lang="it-IT" sz="2200" dirty="0" smtClean="0"/>
              <a:t>:</a:t>
            </a:r>
          </a:p>
          <a:p>
            <a:pPr lvl="1"/>
            <a:r>
              <a:rPr lang="it-IT" sz="2200" dirty="0" err="1" smtClean="0"/>
              <a:t>Ministry</a:t>
            </a:r>
            <a:r>
              <a:rPr lang="it-IT" sz="2200" dirty="0" smtClean="0"/>
              <a:t> </a:t>
            </a:r>
            <a:r>
              <a:rPr lang="it-IT" sz="2200" dirty="0" err="1" smtClean="0"/>
              <a:t>indicators</a:t>
            </a:r>
            <a:r>
              <a:rPr lang="it-IT" sz="2200" dirty="0" smtClean="0"/>
              <a:t> </a:t>
            </a:r>
            <a:r>
              <a:rPr lang="it-IT" sz="2200" dirty="0" err="1" smtClean="0"/>
              <a:t>for</a:t>
            </a:r>
            <a:r>
              <a:rPr lang="it-IT" sz="2200" dirty="0" smtClean="0"/>
              <a:t> </a:t>
            </a:r>
            <a:r>
              <a:rPr lang="it-IT" sz="2200" dirty="0" err="1" smtClean="0"/>
              <a:t>three-year</a:t>
            </a:r>
            <a:r>
              <a:rPr lang="it-IT" sz="2200" dirty="0" smtClean="0"/>
              <a:t> planning (2013-2015)</a:t>
            </a:r>
          </a:p>
          <a:p>
            <a:pPr lvl="1"/>
            <a:r>
              <a:rPr lang="it-IT" sz="2200" dirty="0" err="1" smtClean="0"/>
              <a:t>expansion</a:t>
            </a:r>
            <a:r>
              <a:rPr lang="it-IT" sz="2200" dirty="0" smtClean="0"/>
              <a:t> </a:t>
            </a:r>
            <a:r>
              <a:rPr lang="it-IT" sz="2200" dirty="0" err="1" smtClean="0"/>
              <a:t>of</a:t>
            </a:r>
            <a:r>
              <a:rPr lang="it-IT" sz="2200" dirty="0" smtClean="0"/>
              <a:t> </a:t>
            </a:r>
            <a:r>
              <a:rPr lang="it-IT" sz="2200" dirty="0" err="1" smtClean="0"/>
              <a:t>services</a:t>
            </a:r>
            <a:r>
              <a:rPr lang="it-IT" sz="2200" dirty="0" smtClean="0"/>
              <a:t> </a:t>
            </a:r>
            <a:r>
              <a:rPr lang="it-IT" sz="2200" dirty="0" err="1" smtClean="0"/>
              <a:t>to</a:t>
            </a:r>
            <a:r>
              <a:rPr lang="it-IT" sz="2200" dirty="0" smtClean="0"/>
              <a:t> </a:t>
            </a:r>
            <a:r>
              <a:rPr lang="it-IT" sz="2200" dirty="0" err="1" smtClean="0"/>
              <a:t>higher</a:t>
            </a:r>
            <a:r>
              <a:rPr lang="it-IT" sz="2200" dirty="0" smtClean="0"/>
              <a:t> </a:t>
            </a:r>
            <a:r>
              <a:rPr lang="it-IT" sz="2200" dirty="0" err="1" smtClean="0"/>
              <a:t>artistic</a:t>
            </a:r>
            <a:r>
              <a:rPr lang="it-IT" sz="2200" dirty="0" smtClean="0"/>
              <a:t> and musical </a:t>
            </a:r>
            <a:r>
              <a:rPr lang="it-IT" sz="2200" dirty="0" err="1" smtClean="0"/>
              <a:t>education</a:t>
            </a:r>
            <a:endParaRPr lang="it-IT" sz="2200" dirty="0" smtClean="0"/>
          </a:p>
          <a:p>
            <a:pPr lvl="1"/>
            <a:r>
              <a:rPr lang="it-IT" sz="2200" dirty="0" err="1" smtClean="0"/>
              <a:t>expansion</a:t>
            </a:r>
            <a:r>
              <a:rPr lang="it-IT" sz="2200" dirty="0" smtClean="0"/>
              <a:t> </a:t>
            </a:r>
            <a:r>
              <a:rPr lang="it-IT" sz="2200" dirty="0" err="1" smtClean="0"/>
              <a:t>of</a:t>
            </a:r>
            <a:r>
              <a:rPr lang="it-IT" sz="2200" dirty="0" smtClean="0"/>
              <a:t> </a:t>
            </a:r>
            <a:r>
              <a:rPr lang="it-IT" sz="2200" dirty="0" err="1" smtClean="0"/>
              <a:t>services</a:t>
            </a:r>
            <a:r>
              <a:rPr lang="it-IT" sz="2200" dirty="0" smtClean="0"/>
              <a:t> </a:t>
            </a:r>
            <a:r>
              <a:rPr lang="it-IT" sz="2200" dirty="0" err="1" smtClean="0"/>
              <a:t>to</a:t>
            </a:r>
            <a:r>
              <a:rPr lang="it-IT" sz="2200" dirty="0" smtClean="0"/>
              <a:t> </a:t>
            </a:r>
            <a:r>
              <a:rPr lang="it-IT" sz="2200" dirty="0" err="1" smtClean="0"/>
              <a:t>other</a:t>
            </a:r>
            <a:r>
              <a:rPr lang="it-IT" sz="2200" dirty="0" smtClean="0"/>
              <a:t> post-graduate </a:t>
            </a:r>
            <a:r>
              <a:rPr lang="it-IT" sz="2200" dirty="0" err="1" smtClean="0"/>
              <a:t>programmes</a:t>
            </a:r>
            <a:r>
              <a:rPr lang="it-IT" sz="2200" dirty="0" smtClean="0"/>
              <a:t>, </a:t>
            </a:r>
            <a:r>
              <a:rPr lang="it-IT" sz="2200" dirty="0" err="1" smtClean="0"/>
              <a:t>including</a:t>
            </a:r>
            <a:r>
              <a:rPr lang="it-IT" sz="2200" dirty="0" smtClean="0"/>
              <a:t> </a:t>
            </a:r>
            <a:r>
              <a:rPr lang="it-IT" sz="2200" dirty="0" err="1" smtClean="0"/>
              <a:t>doctorates</a:t>
            </a:r>
            <a:endParaRPr lang="it-IT" sz="2200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it-IT" sz="2600" dirty="0" err="1" smtClean="0"/>
              <a:t>Additional</a:t>
            </a:r>
            <a:r>
              <a:rPr lang="it-IT" sz="2600" dirty="0" smtClean="0"/>
              <a:t> </a:t>
            </a:r>
            <a:r>
              <a:rPr lang="it-IT" sz="2600" cap="small" dirty="0" err="1" smtClean="0"/>
              <a:t>AlmaLaurea</a:t>
            </a:r>
            <a:r>
              <a:rPr lang="it-IT" sz="2600" dirty="0" smtClean="0"/>
              <a:t>  </a:t>
            </a:r>
            <a:r>
              <a:rPr lang="it-IT" sz="2600" dirty="0" err="1" smtClean="0"/>
              <a:t>Activities</a:t>
            </a:r>
            <a:endParaRPr lang="it-IT" sz="2600" cap="small" dirty="0"/>
          </a:p>
        </p:txBody>
      </p:sp>
      <p:sp>
        <p:nvSpPr>
          <p:cNvPr id="5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7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907704" y="3573016"/>
            <a:ext cx="511212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200" dirty="0" smtClean="0">
                <a:solidFill>
                  <a:srgbClr val="422E8D"/>
                </a:solidFill>
                <a:cs typeface="Arial" charset="0"/>
              </a:rPr>
              <a:t>The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>
                <a:solidFill>
                  <a:srgbClr val="422E8D"/>
                </a:solidFill>
                <a:latin typeface="+mn-lt"/>
                <a:cs typeface="Arial" charset="0"/>
              </a:rPr>
              <a:t>AlmaLaurea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model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was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presented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>
                <a:solidFill>
                  <a:srgbClr val="422E8D"/>
                </a:solidFill>
                <a:latin typeface="+mn-lt"/>
                <a:cs typeface="Arial" charset="0"/>
              </a:rPr>
              <a:t/>
            </a:r>
            <a:br>
              <a:rPr lang="it-IT" sz="2200" dirty="0">
                <a:solidFill>
                  <a:srgbClr val="422E8D"/>
                </a:solidFill>
                <a:latin typeface="+mn-lt"/>
                <a:cs typeface="Arial" charset="0"/>
              </a:rPr>
            </a:b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at the </a:t>
            </a:r>
            <a:r>
              <a:rPr lang="it-IT" sz="2400" b="1" dirty="0">
                <a:solidFill>
                  <a:srgbClr val="C00000"/>
                </a:solidFill>
                <a:latin typeface="+mn-lt"/>
                <a:cs typeface="Arial" charset="0"/>
              </a:rPr>
              <a:t>World </a:t>
            </a:r>
            <a:r>
              <a:rPr lang="it-IT" sz="2400" b="1" dirty="0" err="1">
                <a:solidFill>
                  <a:srgbClr val="C00000"/>
                </a:solidFill>
                <a:latin typeface="+mn-lt"/>
                <a:cs typeface="Arial" charset="0"/>
              </a:rPr>
              <a:t>Bank</a:t>
            </a:r>
            <a:r>
              <a:rPr lang="it-IT" sz="2400" b="1" dirty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(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June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2013)</a:t>
            </a:r>
            <a:endParaRPr lang="it-IT" sz="2200" dirty="0">
              <a:solidFill>
                <a:srgbClr val="422E8D"/>
              </a:solidFill>
              <a:latin typeface="+mn-lt"/>
              <a:cs typeface="Arial" charset="0"/>
            </a:endParaRPr>
          </a:p>
        </p:txBody>
      </p:sp>
      <p:pic>
        <p:nvPicPr>
          <p:cNvPr id="7" name="Picture 2" descr="C:\Users\galeazzi\AppData\Local\Microsoft\Windows\Temporary Internet Files\Content.IE5\777NR8Q0\MC90017437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3212976"/>
            <a:ext cx="1854200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1547664" y="764705"/>
            <a:ext cx="72008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The European Commission has approved 3 three-year collaboration projects</a:t>
            </a:r>
            <a:r>
              <a:rPr lang="en-US" sz="2200" dirty="0" smtClean="0">
                <a:solidFill>
                  <a:srgbClr val="422E8D"/>
                </a:solidFill>
                <a:cs typeface="Arial" charset="0"/>
              </a:rPr>
              <a:t> 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with various universities from the Mediterranean area (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Morocco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Tunisia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Armenia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Serbia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Bosnia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,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Croatia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and </a:t>
            </a:r>
            <a:r>
              <a:rPr lang="en-US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Montenegro</a:t>
            </a:r>
            <a:r>
              <a:rPr lang="en-US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)</a:t>
            </a:r>
            <a:endParaRPr lang="en-US" sz="2200" dirty="0">
              <a:solidFill>
                <a:srgbClr val="422E8D"/>
              </a:solidFill>
              <a:latin typeface="+mn-lt"/>
              <a:cs typeface="Arial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403648" y="5085184"/>
            <a:ext cx="7488832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200" dirty="0">
                <a:solidFill>
                  <a:srgbClr val="422E8D"/>
                </a:solidFill>
                <a:latin typeface="+mn-lt"/>
                <a:cs typeface="Arial" charset="0"/>
              </a:rPr>
              <a:t>AlmaLaurea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is</a:t>
            </a:r>
            <a:r>
              <a:rPr lang="it-IT" sz="2200" dirty="0" smtClean="0">
                <a:solidFill>
                  <a:srgbClr val="422E8D"/>
                </a:solidFill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cs typeface="Arial" charset="0"/>
              </a:rPr>
              <a:t>also</a:t>
            </a:r>
            <a:r>
              <a:rPr lang="it-IT" sz="2200" dirty="0" smtClean="0">
                <a:solidFill>
                  <a:srgbClr val="422E8D"/>
                </a:solidFill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cs typeface="Arial" charset="0"/>
              </a:rPr>
              <a:t>developing</a:t>
            </a:r>
            <a:r>
              <a:rPr lang="it-IT" sz="2200" dirty="0" smtClean="0">
                <a:solidFill>
                  <a:srgbClr val="422E8D"/>
                </a:solidFill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new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collaborations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with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</a:rPr>
              <a:t>u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niversities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200" dirty="0" err="1" smtClean="0">
                <a:solidFill>
                  <a:srgbClr val="422E8D"/>
                </a:solidFill>
                <a:latin typeface="+mn-lt"/>
                <a:cs typeface="Arial" charset="0"/>
              </a:rPr>
              <a:t>from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South </a:t>
            </a:r>
            <a:r>
              <a:rPr lang="it-IT" sz="2400" b="1" dirty="0">
                <a:solidFill>
                  <a:srgbClr val="C00000"/>
                </a:solidFill>
                <a:latin typeface="+mn-lt"/>
                <a:cs typeface="Arial" charset="0"/>
              </a:rPr>
              <a:t>America </a:t>
            </a:r>
            <a:r>
              <a:rPr lang="it-IT" sz="2200" dirty="0" smtClean="0">
                <a:solidFill>
                  <a:srgbClr val="422E8D"/>
                </a:solidFill>
                <a:cs typeface="Arial" charset="0"/>
              </a:rPr>
              <a:t>and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 </a:t>
            </a:r>
            <a:r>
              <a:rPr lang="it-IT" sz="2400" b="1" dirty="0" err="1" smtClean="0">
                <a:solidFill>
                  <a:srgbClr val="C00000"/>
                </a:solidFill>
                <a:latin typeface="+mn-lt"/>
                <a:cs typeface="Arial" charset="0"/>
              </a:rPr>
              <a:t>South-East</a:t>
            </a:r>
            <a:r>
              <a:rPr lang="it-IT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 </a:t>
            </a:r>
            <a:r>
              <a:rPr lang="it-IT" sz="2400" b="1" dirty="0" smtClean="0">
                <a:solidFill>
                  <a:srgbClr val="C00000"/>
                </a:solidFill>
                <a:cs typeface="Arial" charset="0"/>
              </a:rPr>
              <a:t>A</a:t>
            </a:r>
            <a:r>
              <a:rPr lang="it-IT" sz="2400" b="1" dirty="0" smtClean="0">
                <a:solidFill>
                  <a:srgbClr val="C00000"/>
                </a:solidFill>
                <a:latin typeface="+mn-lt"/>
                <a:cs typeface="Arial" charset="0"/>
              </a:rPr>
              <a:t>sia</a:t>
            </a:r>
            <a:r>
              <a:rPr lang="it-IT" sz="2200" dirty="0" smtClean="0">
                <a:solidFill>
                  <a:srgbClr val="422E8D"/>
                </a:solidFill>
                <a:latin typeface="+mn-lt"/>
                <a:cs typeface="Arial" charset="0"/>
              </a:rPr>
              <a:t>,</a:t>
            </a:r>
            <a:endParaRPr lang="it-IT" sz="2200" dirty="0">
              <a:solidFill>
                <a:srgbClr val="422E8D"/>
              </a:solidFill>
              <a:latin typeface="+mn-lt"/>
              <a:cs typeface="Arial" charset="0"/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G. Gasperoni</a:t>
            </a:r>
            <a:endParaRPr lang="it-IT" dirty="0"/>
          </a:p>
        </p:txBody>
      </p:sp>
      <p:sp>
        <p:nvSpPr>
          <p:cNvPr id="12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259632" y="949672"/>
            <a:ext cx="7026672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indent="-342900" defTabSz="914400" latinLnBrk="0">
              <a:lnSpc>
                <a:spcPct val="90000"/>
              </a:lnSpc>
              <a:spcBef>
                <a:spcPts val="12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GB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Sharp drop in number of 19-year-olds over last 25 years</a:t>
            </a:r>
          </a:p>
          <a:p>
            <a:pPr marL="342900" marR="0" indent="-342900" defTabSz="914400" latinLnBrk="0">
              <a:lnSpc>
                <a:spcPct val="90000"/>
              </a:lnSpc>
              <a:spcBef>
                <a:spcPts val="12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GB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Low incidence of higher education degree holders in both older and younger population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ts val="1200"/>
              </a:spcBef>
              <a:buBlip>
                <a:blip r:embed="rId3"/>
              </a:buBlip>
            </a:pPr>
            <a:r>
              <a:rPr lang="en-GB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Prevalence of small and medium businesses in economy</a:t>
            </a:r>
          </a:p>
          <a:p>
            <a:pPr marL="342900" lvl="0" indent="-342900" eaLnBrk="1" hangingPunct="1">
              <a:lnSpc>
                <a:spcPct val="90000"/>
              </a:lnSpc>
              <a:spcBef>
                <a:spcPts val="1200"/>
              </a:spcBef>
              <a:buBlip>
                <a:blip r:embed="rId3"/>
              </a:buBlip>
            </a:pPr>
            <a:r>
              <a:rPr lang="en-GB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Decreased public expenditure on higher education</a:t>
            </a:r>
          </a:p>
          <a:p>
            <a:pPr marL="342900" marR="0" indent="-342900" defTabSz="914400" latinLnBrk="0">
              <a:lnSpc>
                <a:spcPct val="90000"/>
              </a:lnSpc>
              <a:spcBef>
                <a:spcPts val="12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GB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Low expenditure (public and private) on research and development</a:t>
            </a:r>
          </a:p>
          <a:p>
            <a:pPr marL="342900" marR="0" indent="-342900" defTabSz="914400" latinLnBrk="0">
              <a:lnSpc>
                <a:spcPct val="90000"/>
              </a:lnSpc>
              <a:spcBef>
                <a:spcPts val="12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GB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Introduction of assessment and accountability measures in higher education (</a:t>
            </a:r>
            <a:r>
              <a:rPr lang="en-GB" sz="2400" dirty="0" err="1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ANVUR</a:t>
            </a:r>
            <a:r>
              <a:rPr lang="en-GB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 – National University and Research System Evaluation Agency)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it-IT" sz="2600" dirty="0" err="1" smtClean="0"/>
              <a:t>Italian</a:t>
            </a:r>
            <a:r>
              <a:rPr lang="it-IT" sz="2600" dirty="0" smtClean="0"/>
              <a:t> </a:t>
            </a:r>
            <a:r>
              <a:rPr lang="it-IT" sz="2600" dirty="0" err="1" smtClean="0"/>
              <a:t>Context</a:t>
            </a:r>
            <a:endParaRPr lang="it-IT" sz="2600" dirty="0"/>
          </a:p>
        </p:txBody>
      </p:sp>
      <p:sp>
        <p:nvSpPr>
          <p:cNvPr id="11" name="Segnaposto contenuto 7"/>
          <p:cNvSpPr txBox="1">
            <a:spLocks/>
          </p:cNvSpPr>
          <p:nvPr/>
        </p:nvSpPr>
        <p:spPr bwMode="auto">
          <a:xfrm>
            <a:off x="1259632" y="4293096"/>
            <a:ext cx="77827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endParaRPr lang="it-IT" sz="2400" dirty="0" smtClean="0">
              <a:solidFill>
                <a:srgbClr val="422E8D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8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 anchor="ctr" anchorCtr="0">
            <a:noAutofit/>
          </a:bodyPr>
          <a:lstStyle/>
          <a:p>
            <a:r>
              <a:rPr lang="en-US" sz="2600" dirty="0" smtClean="0"/>
              <a:t>Managers by Level of Education</a:t>
            </a:r>
            <a:endParaRPr lang="it-IT" sz="2600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marL="0">
              <a:buNone/>
            </a:pPr>
            <a:endParaRPr lang="it-IT" sz="1200" dirty="0"/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endParaRPr lang="it-IT" dirty="0" smtClean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t-IT" dirty="0" smtClean="0"/>
              <a:t>source: </a:t>
            </a:r>
          </a:p>
          <a:p>
            <a:r>
              <a:rPr lang="it-IT" dirty="0" err="1" smtClean="0"/>
              <a:t>AlmaLaurea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elaboration</a:t>
            </a:r>
            <a:r>
              <a:rPr lang="it-IT" dirty="0" smtClean="0"/>
              <a:t> </a:t>
            </a:r>
          </a:p>
          <a:p>
            <a:r>
              <a:rPr lang="it-IT" dirty="0" smtClean="0"/>
              <a:t>on Eurostat </a:t>
            </a:r>
          </a:p>
          <a:p>
            <a:r>
              <a:rPr lang="it-IT" dirty="0" smtClean="0"/>
              <a:t>data, 2012</a:t>
            </a:r>
          </a:p>
          <a:p>
            <a:endParaRPr lang="it-IT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403648" y="1556792"/>
          <a:ext cx="7138392" cy="3546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55"/>
                <a:gridCol w="1634379"/>
                <a:gridCol w="1634379"/>
                <a:gridCol w="1634379"/>
              </a:tblGrid>
              <a:tr h="1177750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FFFF"/>
                          </a:solidFill>
                          <a:latin typeface="+mj-lt"/>
                        </a:rPr>
                        <a:t/>
                      </a:r>
                      <a:br>
                        <a:rPr lang="it-IT" b="1" dirty="0" smtClean="0">
                          <a:solidFill>
                            <a:srgbClr val="FFFFFF"/>
                          </a:solidFill>
                          <a:latin typeface="+mj-lt"/>
                        </a:rPr>
                      </a:br>
                      <a:r>
                        <a:rPr lang="it-IT" b="1" dirty="0" err="1" smtClean="0">
                          <a:solidFill>
                            <a:srgbClr val="FFFFFF"/>
                          </a:solidFill>
                          <a:latin typeface="+mj-lt"/>
                        </a:rPr>
                        <a:t>Country</a:t>
                      </a:r>
                      <a:r>
                        <a:rPr lang="it-IT" b="1" dirty="0" smtClean="0">
                          <a:solidFill>
                            <a:srgbClr val="FFFFFF"/>
                          </a:solidFill>
                          <a:latin typeface="+mj-lt"/>
                        </a:rPr>
                        <a:t>/Area</a:t>
                      </a:r>
                      <a:endParaRPr lang="it-IT" b="1" dirty="0">
                        <a:solidFill>
                          <a:srgbClr val="FFFFFF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 err="1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Compulsory</a:t>
                      </a:r>
                      <a:r>
                        <a:rPr lang="it-IT" sz="1800" b="1" kern="1200" dirty="0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 err="1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Schooling</a:t>
                      </a:r>
                      <a:r>
                        <a:rPr lang="it-IT" sz="1800" b="1" kern="1200" baseline="0" dirty="0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 or</a:t>
                      </a:r>
                    </a:p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baseline="0" dirty="0" err="1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Lower</a:t>
                      </a:r>
                      <a:endParaRPr lang="en-US" sz="1800" b="1" kern="1200" dirty="0" smtClean="0">
                        <a:solidFill>
                          <a:srgbClr val="FFFFFF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Secondary School Qualification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it-IT" sz="1800" b="1" kern="1200" dirty="0" err="1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Degree</a:t>
                      </a:r>
                      <a:r>
                        <a:rPr lang="it-IT" sz="1800" b="1" kern="1200" dirty="0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 or</a:t>
                      </a:r>
                      <a:r>
                        <a:rPr lang="it-IT" sz="1800" b="1" kern="1200" baseline="0" dirty="0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baseline="0" dirty="0" err="1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Higher</a:t>
                      </a:r>
                      <a:r>
                        <a:rPr lang="it-IT" sz="1800" b="1" kern="1200" baseline="0" dirty="0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baseline="0" dirty="0" err="1" smtClean="0">
                          <a:solidFill>
                            <a:srgbClr val="FFFFFF"/>
                          </a:solidFill>
                          <a:latin typeface="+mj-lt"/>
                          <a:ea typeface="+mn-ea"/>
                          <a:cs typeface="+mn-cs"/>
                        </a:rPr>
                        <a:t>Qualification</a:t>
                      </a:r>
                      <a:endParaRPr lang="en-US" sz="1800" b="1" kern="1200" dirty="0" smtClean="0">
                        <a:solidFill>
                          <a:srgbClr val="FFFFFF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</a:tr>
              <a:tr h="338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1" i="0" u="none" strike="noStrike" dirty="0" err="1">
                          <a:solidFill>
                            <a:srgbClr val="422E8D"/>
                          </a:solidFill>
                          <a:latin typeface="Calibri"/>
                        </a:rPr>
                        <a:t>EU27</a:t>
                      </a:r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53</a:t>
                      </a:r>
                    </a:p>
                  </a:txBody>
                  <a:tcPr marL="0" marR="0" marT="0" marB="0" anchor="ctr"/>
                </a:tc>
              </a:tr>
              <a:tr h="338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1" i="0" u="none" strike="noStrike" dirty="0" err="1">
                          <a:solidFill>
                            <a:srgbClr val="422E8D"/>
                          </a:solidFill>
                          <a:latin typeface="Calibri"/>
                        </a:rPr>
                        <a:t>EU15</a:t>
                      </a:r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/>
                </a:tc>
              </a:tr>
              <a:tr h="338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France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ctr"/>
                </a:tc>
              </a:tr>
              <a:tr h="338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1" i="0" u="none" strike="noStrike" dirty="0" err="1">
                          <a:solidFill>
                            <a:srgbClr val="422E8D"/>
                          </a:solidFill>
                          <a:latin typeface="Calibri"/>
                        </a:rPr>
                        <a:t>Spain</a:t>
                      </a:r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ctr"/>
                </a:tc>
              </a:tr>
              <a:tr h="338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1" i="0" u="none" strike="noStrike" dirty="0" err="1">
                          <a:solidFill>
                            <a:srgbClr val="422E8D"/>
                          </a:solidFill>
                          <a:latin typeface="Calibri"/>
                        </a:rPr>
                        <a:t>UK</a:t>
                      </a:r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0" marR="0" marT="0" marB="0" anchor="ctr"/>
                </a:tc>
              </a:tr>
              <a:tr h="338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Germany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44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0" marR="0" marT="0" marB="0" anchor="ctr"/>
                </a:tc>
              </a:tr>
              <a:tr h="3384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Italy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>
                          <a:solidFill>
                            <a:srgbClr val="422E8D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2000" b="1" i="0" u="none" strike="noStrike" dirty="0">
                          <a:solidFill>
                            <a:srgbClr val="422E8D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Segnaposto testo 10"/>
          <p:cNvSpPr txBox="1">
            <a:spLocks/>
          </p:cNvSpPr>
          <p:nvPr/>
        </p:nvSpPr>
        <p:spPr>
          <a:xfrm>
            <a:off x="0" y="5886449"/>
            <a:ext cx="1116013" cy="4000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rgbClr val="422E8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1259632" y="5662191"/>
            <a:ext cx="7783512" cy="7191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422E8D"/>
                </a:solidFill>
              </a:rPr>
              <a:t>The likelihood of recruiting graduates increases significantly with the educational attainment of entrepreneurs </a:t>
            </a:r>
            <a:r>
              <a:rPr lang="it-IT" b="1" dirty="0" smtClean="0">
                <a:solidFill>
                  <a:srgbClr val="422E8D"/>
                </a:solidFill>
              </a:rPr>
              <a:t>(</a:t>
            </a:r>
            <a:r>
              <a:rPr lang="it-IT" b="1" dirty="0" err="1" smtClean="0">
                <a:solidFill>
                  <a:srgbClr val="422E8D"/>
                </a:solidFill>
              </a:rPr>
              <a:t>Schivardi</a:t>
            </a:r>
            <a:r>
              <a:rPr lang="it-IT" b="1" dirty="0" smtClean="0">
                <a:solidFill>
                  <a:srgbClr val="422E8D"/>
                </a:solidFill>
              </a:rPr>
              <a:t> &amp; </a:t>
            </a:r>
            <a:r>
              <a:rPr lang="it-IT" b="1" dirty="0" err="1" smtClean="0">
                <a:solidFill>
                  <a:srgbClr val="422E8D"/>
                </a:solidFill>
              </a:rPr>
              <a:t>Torrini</a:t>
            </a:r>
            <a:r>
              <a:rPr lang="it-IT" b="1" dirty="0" smtClean="0">
                <a:solidFill>
                  <a:srgbClr val="422E8D"/>
                </a:solidFill>
              </a:rPr>
              <a:t>, 2011)</a:t>
            </a:r>
            <a:endParaRPr lang="it-IT" b="1" dirty="0">
              <a:solidFill>
                <a:srgbClr val="422E8D"/>
              </a:solidFill>
            </a:endParaRPr>
          </a:p>
        </p:txBody>
      </p:sp>
      <p:sp>
        <p:nvSpPr>
          <p:cNvPr id="13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14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Grafico 19"/>
          <p:cNvGraphicFramePr>
            <a:graphicFrameLocks/>
          </p:cNvGraphicFramePr>
          <p:nvPr/>
        </p:nvGraphicFramePr>
        <p:xfrm>
          <a:off x="1208088" y="785813"/>
          <a:ext cx="7684392" cy="543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uppo 37"/>
          <p:cNvGrpSpPr>
            <a:grpSpLocks/>
          </p:cNvGrpSpPr>
          <p:nvPr/>
        </p:nvGrpSpPr>
        <p:grpSpPr bwMode="auto">
          <a:xfrm>
            <a:off x="7062318" y="4364945"/>
            <a:ext cx="1296987" cy="307975"/>
            <a:chOff x="7596335" y="4345359"/>
            <a:chExt cx="1296113" cy="307777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7596335" y="4345359"/>
              <a:ext cx="1161267" cy="307777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dirty="0" err="1" smtClean="0">
                  <a:solidFill>
                    <a:srgbClr val="422E8D"/>
                  </a:solidFill>
                  <a:latin typeface="+mj-lt"/>
                </a:rPr>
                <a:t>Germany</a:t>
              </a:r>
              <a:endParaRPr lang="it-IT" sz="1400" b="1" dirty="0">
                <a:solidFill>
                  <a:srgbClr val="422E8D"/>
                </a:solidFill>
                <a:latin typeface="+mj-lt"/>
              </a:endParaRPr>
            </a:p>
          </p:txBody>
        </p:sp>
        <p:pic>
          <p:nvPicPr>
            <p:cNvPr id="95254" name="Picture 6" descr="Germany Fla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604448" y="4355376"/>
              <a:ext cx="288000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5233" name="Titolo 3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600" dirty="0" smtClean="0"/>
              <a:t>Employed as Manager or Professional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sz="2000" i="1" dirty="0" smtClean="0"/>
              <a:t>(high skilled occupations)</a:t>
            </a:r>
            <a:endParaRPr lang="it-IT" sz="2000" dirty="0" smtClean="0"/>
          </a:p>
        </p:txBody>
      </p:sp>
      <p:sp>
        <p:nvSpPr>
          <p:cNvPr id="64" name="Segnaposto testo 63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it-IT" sz="1200" dirty="0">
              <a:solidFill>
                <a:srgbClr val="422E8D"/>
              </a:solidFill>
            </a:endParaRPr>
          </a:p>
        </p:txBody>
      </p:sp>
      <p:sp>
        <p:nvSpPr>
          <p:cNvPr id="38" name="Segnaposto testo 3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IT" dirty="0" err="1" smtClean="0"/>
              <a:t>percentage</a:t>
            </a:r>
            <a:r>
              <a:rPr lang="it-IT" dirty="0" smtClean="0"/>
              <a:t> </a:t>
            </a:r>
            <a:r>
              <a:rPr lang="it-IT" dirty="0" err="1" smtClean="0"/>
              <a:t>values</a:t>
            </a:r>
            <a:endParaRPr lang="it-IT" dirty="0" smtClean="0"/>
          </a:p>
        </p:txBody>
      </p:sp>
      <p:sp>
        <p:nvSpPr>
          <p:cNvPr id="39" name="Segnaposto testo 3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it-IT" dirty="0" smtClean="0"/>
              <a:t>source: </a:t>
            </a:r>
            <a:r>
              <a:rPr lang="it-IT" dirty="0" err="1" smtClean="0"/>
              <a:t>elaboration</a:t>
            </a:r>
            <a:r>
              <a:rPr lang="it-IT" dirty="0" smtClean="0"/>
              <a:t> </a:t>
            </a:r>
          </a:p>
          <a:p>
            <a:r>
              <a:rPr lang="it-IT" dirty="0" smtClean="0"/>
              <a:t>on Eurostat data,</a:t>
            </a:r>
            <a:br>
              <a:rPr lang="it-IT" dirty="0" smtClean="0"/>
            </a:br>
            <a:r>
              <a:rPr lang="it-IT" dirty="0" err="1" smtClean="0"/>
              <a:t>2007-2012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Classific</a:t>
            </a:r>
            <a:r>
              <a:rPr lang="it-IT" dirty="0" smtClean="0"/>
              <a:t>. </a:t>
            </a:r>
            <a:r>
              <a:rPr lang="it-IT" dirty="0" err="1" smtClean="0"/>
              <a:t>Isco</a:t>
            </a:r>
            <a:r>
              <a:rPr lang="it-IT" dirty="0" smtClean="0"/>
              <a:t> 88 1, 2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95237" name="AutoShape 4" descr="data:image/jpeg;base64,/9j/4AAQSkZJRgABAQAAAQABAAD/2wCEAAkGBhANDw8PDQ8PDw0NDw4QDxANDw8NDw0NFBAVFBQQEhIXGyYeGBkjGhISHy8gJCcpLDA4FR4xNTAqNSgrMCkBCQoKDgwOGA8PGiwkHyQuKSopKSwpLCkpLCwqKiwsKSosLSwpLCwpLCktLCwpKSkpKiwuKiwpKSwsKSksLCkpMf/AABEIAMwAzAMBIgACEQEDEQH/xAAcAAEAAQUBAQAAAAAAAAAAAAAABwIDBAUGAQj/xABEEAACAgACBQcJBQYEBwAAAAAAAQIDBBEFBhIhMQcTQVFhc7EiIyRxgZGhssEUMkJSciVidIKi0TM1U8IVNENjktLw/8QAGgEBAAMBAQEAAAAAAAAAAAAAAAMEBQIBBv/EACwRAAIBAwMCBQQCAwAAAAAAAAABAgMEERIhMQUyE0FxgcEiUbHRYXIkM6H/2gAMAwEAAhEDEQA/AJxAAAAAAAAAAAAALVmKhHjJeriwC6DClpSPQpP4Ft6UfRBe1tgGxBrP+JT6o/H+56tJy6Yx+KANkDAjpTrg/Y8y9DSEH05etAGSDyM0+DT9R6AAAAAAAAAAAAAAAAAAAADV6e1io0fXt3y3vPYrjk7LH1RX14HjeOTxtRWWbKc1FNyaSSbbbySS6WzjdPcptFGcMKvtFi3bWezTF/q4y9nvOM0xrJjNL2c1BSVTfk0VN7OXXN9Pre43GhtRa4ZTxT5yfHm47q163xl4EDqOW0SjK4nUeKS2+5haO07pDSWLp2pWOqN0HKFKddMY5/iy4+1skmvR/wCZ5ereYOBrjBwjCKjFNZRilFL2G9yJKaxyT0IuKeXlmPHBwXRn6y6qorhFe5FzIZEhYKcjxwT4pe5FeQyALMsNB/hXs3Fmej10Nr17zMyPMgDh+UOOKw+CdmDdsbYXVS2sO5bSjm820uKOV1d5aL6moaQrV8FudtSVd0e1x+7L4MlXSzyr/micPp3VDC43Nzhzdr/6tSUZZ/vLhL2nDznY1bSdF09FWOd+fM7bQesmG0hXzmEtjYlltR4Tg+qcHvRsz500jq/jdD2q+mclGL8nEUZrLsmuj1PcSHqRyswxTjh8fs1Yh5KNq8mq59T/ACSfu9XAKX3Objp7jHxKL1R/6iSAeJ58D07MwAAAAAAAAAAGp1l1hr0fRK2e+T8mqHTZZluXq6WzxvG7PJSUVlmPrZrZXo2vflPETT5qrPj+/LqivjwXZF2GwmJ0tfK22be/y7JfdguiEF4Is0wu0pinK2Tc5vasn0Qh1JdC6EjvsHh4UwjXWtmEVuX1fWys26j/AIMtydeWX2lWjNG1YWGxTHL80nvlN9cmZm2WFM92zvgnTS2RmYSXnIfqR0KRzWBl52v9cTpySBYpPKZ5kegHZMAAAMjzI9ABrdO7qf5onOc4dDrG8qP54eJyvOHLNC3jmBfm1JNSSaayae9NdTRwOteoa8q/BR7Z0Lf63X/6+47bnDznDl7lylUlSeYnL8nnKZLDOOEx826c1Gu6b30vgoTf5e3o9XCZq7FJJxeafUQZrtqwpKWKw8cpLfdBfiX+ol19Zs+S3X51yjgcVPOD3Yecnw/7Tfh7uoReNmc3drGpDx6S9V8kxA8jLNZrgz0kMUAAAAAAottjCMpzajGCcpN8FFLNtkI616xS0hiZWb1TDONMX+GGf3sut8X7Oo7blR0/zdUcJW/Lv8q3LopT3R9rX9JHeisNzt1cHwck3+lb34FWtLL0oy7yrql4aOv1bwHMUptectylLrS6I+7xNupmMplSmFsFiKwjJUypSMdSKlIZGoz9Hy89V+uJ1hx+jX56r9cTsCanwW7d5TAAJCyAAAAAAajWh5Yd/rh4nHc4ddra8sM+8r8TiHYRy5Nizjmn7mRzh5zhjOw8dh4WXAyXYRjrPov7JiXzecYT85U1u2d/BPsf0JDdhz2umGVmHVn4qZJ/yy3P6P2Hj4J7Z6J48md5yZa5fbqOaul6RTlGef410T9uXwZ3Z8x6s6blgMVXfFvZT2bEumtvf7uPsPpHRmOjfVGyLTUknuJIvKMfqFt4FXbh7r9GWADozweSkkm20klm29yS62enO6/aS+z6PuaeUrUqY9fl7n/TtHjeFk5nLTFyIn1g0q8birr3wnN7CfRUt0V7kveZGrUfPN/lg/i0jURRt9XpZWS7Yf7kUE8swFLM8s6hTLimYkZlyMyTJYcjKUytSMaMi5GRzk4cjY6Lfn6u8idocRol+fp7yP1O3LFHhl+zeYsAAmLoAAAAABo9cnlhH3lfzHAOw7zXd5YOXeVfMR07CKfJ9F02GaOf5ZfdhS7THdhS7DkuumZLtMLS3l0XRfTXP4LP6FTsMbHXeas7ufys9I1DDRwbJj5INYecp+zzflUvZWf5Pw/Dd7CHTo+T/Srw2Ohvyjb5L9a3r6+88g8M76nR8Sg35rf9n0YC3RZtRjJdKRcJz5EEd8reN3YWhPi7LZL1JRj4z9xIhEnKjiNrHxj/AKdFa98pS+pFWeIlW7likzkomfoqzZtj25r3mDEvVvLJrit5SMPOHk6mMy7GZgUX7ST60ZEZnWSZyMuMi7GRixkXoSOWyNyNpod+kU94vBndHBaGfpFHeLwZ3pat+Gadg8xl6gAFg0QAAAAADnde3lgpd5V85GjsJJ5QHlgZd7T86ItdhBPk+s6RDNv7v4LzsKHYWHYUOw5NCUC+7DB0viNmmfXLKPvZcdhptM4naaguEd79b/8Avie5I408yRqmV4S7m7K5rdsTi/Ynv+GZQylnhNUipRcX5n01qxi+dw1cuxG2ON5M8XzmEhnx2V4HZFk+CaxsCG+Uj/Mre7o+REyEOcpMctJWdtdPyZfQhrdpRvf9fuc3EuwLUS7ApMxWZ+Bvy8l8Hw7GbKMzSwM/D357nx8TzJ4peRsYTL8JGFCZfhM8bOGzc6El6TR3i8GSCRzoKXpNHeLwZIxbtuGa/TX9EvUAAtGoAAAAAAcxyivLAT72n50RPKwlblKeWj597R86IglMr1O4+06JHNq/7P8ACLsrC3KwtSmWrLclmzg05RK8RidiLfu7WaSyTbbfF72XsRc5vs6EWGenijpKJFDKmUsEUibuSSfo6XVFeBIRHXJFH0depeBIpaPgZ9zBFXKvhtnF02ZbrKMs+uUJvP4SiSqcLysYHaw9NyX+Da4vsjNZeMYkdVZiyndR1UmRjEvQLES7FlBmEzIgy9BmPFl6DOWRMzarusy4TNdBl+uZyRtm+0BL0rD97HwZJhFmrtnpeG76PgyUy5a8M2el9kvUAAtmsAAAAAAcnynPLR0++o+dENysJh5VHlo2ffYf5yFJ2Fap3H3HQV/iP+z/AAi5ZdkYltjfE9ky3JnBrySRRItsrkUM9IJMoZQypleGr27IR65L+50tynWnohKX2TZOnJdhtjDJ9h3Bz2pOE5rCw7UjoSyfBg1msujPteEvp/FOD2eya3x+KRsw0HueNZWGfOq3bnua4rqZcize696G+yY2bSyrvzth1Zt+Wvfv9poIszpLDwfPVIOEnFmRFl2LMeLLsWcEDRkwkX4SMSMi9GRyyNo3WrkvTMN30PqSyRDq3L0zC9/D6kvFy24ZsdM7JeoABaNUAAAAAA47lX/yyffYf5yEWybOVl/syXf4f5yEGyvU7j7fobxa+7+DxsobPWyhs4NWTKWyhsqbKGz0gkzxm51RwDvxUFlmk0aRslHko0DnLnZLhv8AaSQW5h9Wr6KWhcy/BK+jqObqhHqSMkJAmPlgAADmde9X/tuGewvPVeXX2tLfH2r6ENrdue5rr6GfRMlmsiJuULVh4a14iqPmrX5aS3Qm+n1Px9ZXrQz9SM+8o6lrXucnFlyMixFlyLKhktGRGRdjIxoyLkZHhG0brVqXpuF7+smNEL6sy9Nwn8RX4k0Fu34Zr9O7JeoABZNMAAAAAA4rlcf7Ml3+H+Yg9sm/lff7Mf8AEUfMyDWyvU7j7Lorxbe7+A2UthsobODUlINlDZ62eRi5NJcWdIgqTUU5S4Rm6G0fLEXRglms0fRGqmh1hcPCOWTyWZwnJlqjlldZHtWaJVistxPFYR8Vd3DuKjn5eXoegA6KoAAAMXSOAhiK5V2JOMk00+pmUACDdZtXJ4C1ppumT8iXV+6+01CkTzpnQ1eLrlXZFNNdJDusWrNuAm805U5+TLqXVL+5UqUsboybm10/VDg1ikVqRjqRWpFcz2jc6tS9Nwn8RX4k2qRBmrkvTML39fiTTG0tW/DNXp/bL1MsFhWlStLJol0FvnRzoBcGZadpblaAcfywS/Zj/iKPFkGtk1crlmejX/EUeLISzIJ8n1vSHi3938HrZS2eNhJt5Le2cmlOoorMnsOO5cWdtqHqbLE2Kc15OaZRqZqNZipxlNPZ3ZtroJu0RomGFrUIJLJE0Y4PlL++dd6Idv5L2BwUaIKEVkkjJAOzLAAAAAAAAABiaQ0dDERcbIpprpMsAES6zagWUNzwyzhx2Or1HHyTi3GScZLimsmfRE4KSyazRzWntR6MUm1FKXQ1ueZDOknwU6tpGe8dmRZq9L0zC9/X4kyRtI2t1NxGBvrujF2wqsjPLhJpPgmdPh9bsPLdZKVE+q+Lh/VvXxFKDjnJ7a0pUk1I6VWlStNdRjIWLOucZrrhJTXwL3OExbMznTznTE50c6AZTtKHaY8rfgarHa1YTD587iKk1+GMucl/4xzANRyrzz0c+/o8WQu2SVrfrEtKU/ZsLTa07ITdk0oryc9yjx6enIw9A8mFtrTsTS7SNxyzZtL+FvQ04y8s4rB6OsvaUIvf2Ek6n8mrlszuWS3PJ9J3OgdR6MKk9lOS60dJCCiskskdKKRRuLupcP6nt9vIx8Bo6GHiowikkZQB0VAAAAAAAAAAAAAAAAAACmcFLiszW43VzD3/AHoLf2G0ABxWL5NaW9qpuEuuLcX70YNmpGMr/wALGYhJcM7JS8cyQwARtLVvSq4Y233Qf+0oeqmlJ/ext/sko+CRJgAIyXJpdb/zF9tneWTn4s2uA5MMPXvkkzuAAavBauYej7sFu7DZQgo8FkVAAAAAAAAAAAAAA//Z"/>
          <p:cNvSpPr>
            <a:spLocks noChangeAspect="1" noChangeArrowheads="1"/>
          </p:cNvSpPr>
          <p:nvPr/>
        </p:nvSpPr>
        <p:spPr bwMode="auto">
          <a:xfrm>
            <a:off x="63500" y="-939800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5238" name="AutoShape 6" descr="data:image/jpeg;base64,/9j/4AAQSkZJRgABAQAAAQABAAD/2wCEAAkGBhANDw8PDQ8PDw0NDw4QDxANDw8NDw0NFBAVFBQQEhIXGyYeGBkjGhISHy8gJCcpLDA4FR4xNTAqNSgrMCkBCQoKDgwOGA8PGiwkHyQuKSopKSwpLCkpLCwqKiwsKSosLSwpLCwpLCktLCwpKSkpKiwuKiwpKSwsKSksLCkpMf/AABEIAMwAzAMBIgACEQEDEQH/xAAcAAEAAQUBAQAAAAAAAAAAAAAABwIDBAUGAQj/xABEEAACAgACBQcJBQYEBwAAAAAAAQIDBBEFBhIhMQcTQVFhc7EiIyRxgZGhssEUMkJSciVidIKi0TM1U8IVNENjktLw/8QAGgEBAAMBAQEAAAAAAAAAAAAAAAMEBQIBBv/EACwRAAIBAwMCBQQCAwAAAAAAAAABAgMEERIhMQUyE0FxgcEiUbHRYXIkM6H/2gAMAwEAAhEDEQA/AJxAAAAAAAAAAAAALVmKhHjJeriwC6DClpSPQpP4Ft6UfRBe1tgGxBrP+JT6o/H+56tJy6Yx+KANkDAjpTrg/Y8y9DSEH05etAGSDyM0+DT9R6AAAAAAAAAAAAAAAAAAAADV6e1io0fXt3y3vPYrjk7LH1RX14HjeOTxtRWWbKc1FNyaSSbbbySS6WzjdPcptFGcMKvtFi3bWezTF/q4y9nvOM0xrJjNL2c1BSVTfk0VN7OXXN9Pre43GhtRa4ZTxT5yfHm47q163xl4EDqOW0SjK4nUeKS2+5haO07pDSWLp2pWOqN0HKFKddMY5/iy4+1skmvR/wCZ5ereYOBrjBwjCKjFNZRilFL2G9yJKaxyT0IuKeXlmPHBwXRn6y6qorhFe5FzIZEhYKcjxwT4pe5FeQyALMsNB/hXs3Fmej10Nr17zMyPMgDh+UOOKw+CdmDdsbYXVS2sO5bSjm820uKOV1d5aL6moaQrV8FudtSVd0e1x+7L4MlXSzyr/micPp3VDC43Nzhzdr/6tSUZZ/vLhL2nDznY1bSdF09FWOd+fM7bQesmG0hXzmEtjYlltR4Tg+qcHvRsz500jq/jdD2q+mclGL8nEUZrLsmuj1PcSHqRyswxTjh8fs1Yh5KNq8mq59T/ACSfu9XAKX3Objp7jHxKL1R/6iSAeJ58D07MwAAAAAAAAAAGp1l1hr0fRK2e+T8mqHTZZluXq6WzxvG7PJSUVlmPrZrZXo2vflPETT5qrPj+/LqivjwXZF2GwmJ0tfK22be/y7JfdguiEF4Is0wu0pinK2Tc5vasn0Qh1JdC6EjvsHh4UwjXWtmEVuX1fWys26j/AIMtydeWX2lWjNG1YWGxTHL80nvlN9cmZm2WFM92zvgnTS2RmYSXnIfqR0KRzWBl52v9cTpySBYpPKZ5kegHZMAAAMjzI9ABrdO7qf5onOc4dDrG8qP54eJyvOHLNC3jmBfm1JNSSaayae9NdTRwOteoa8q/BR7Z0Lf63X/6+47bnDznDl7lylUlSeYnL8nnKZLDOOEx826c1Gu6b30vgoTf5e3o9XCZq7FJJxeafUQZrtqwpKWKw8cpLfdBfiX+ol19Zs+S3X51yjgcVPOD3Yecnw/7Tfh7uoReNmc3drGpDx6S9V8kxA8jLNZrgz0kMUAAAAAAottjCMpzajGCcpN8FFLNtkI616xS0hiZWb1TDONMX+GGf3sut8X7Oo7blR0/zdUcJW/Lv8q3LopT3R9rX9JHeisNzt1cHwck3+lb34FWtLL0oy7yrql4aOv1bwHMUptectylLrS6I+7xNupmMplSmFsFiKwjJUypSMdSKlIZGoz9Hy89V+uJ1hx+jX56r9cTsCanwW7d5TAAJCyAAAAAAajWh5Yd/rh4nHc4ddra8sM+8r8TiHYRy5Nizjmn7mRzh5zhjOw8dh4WXAyXYRjrPov7JiXzecYT85U1u2d/BPsf0JDdhz2umGVmHVn4qZJ/yy3P6P2Hj4J7Z6J48md5yZa5fbqOaul6RTlGef410T9uXwZ3Z8x6s6blgMVXfFvZT2bEumtvf7uPsPpHRmOjfVGyLTUknuJIvKMfqFt4FXbh7r9GWADozweSkkm20klm29yS62enO6/aS+z6PuaeUrUqY9fl7n/TtHjeFk5nLTFyIn1g0q8birr3wnN7CfRUt0V7kveZGrUfPN/lg/i0jURRt9XpZWS7Yf7kUE8swFLM8s6hTLimYkZlyMyTJYcjKUytSMaMi5GRzk4cjY6Lfn6u8idocRol+fp7yP1O3LFHhl+zeYsAAmLoAAAAABo9cnlhH3lfzHAOw7zXd5YOXeVfMR07CKfJ9F02GaOf5ZfdhS7THdhS7DkuumZLtMLS3l0XRfTXP4LP6FTsMbHXeas7ufys9I1DDRwbJj5INYecp+zzflUvZWf5Pw/Dd7CHTo+T/Srw2Ohvyjb5L9a3r6+88g8M76nR8Sg35rf9n0YC3RZtRjJdKRcJz5EEd8reN3YWhPi7LZL1JRj4z9xIhEnKjiNrHxj/AKdFa98pS+pFWeIlW7likzkomfoqzZtj25r3mDEvVvLJrit5SMPOHk6mMy7GZgUX7ST60ZEZnWSZyMuMi7GRixkXoSOWyNyNpod+kU94vBndHBaGfpFHeLwZ3pat+Gadg8xl6gAFg0QAAAAADnde3lgpd5V85GjsJJ5QHlgZd7T86ItdhBPk+s6RDNv7v4LzsKHYWHYUOw5NCUC+7DB0viNmmfXLKPvZcdhptM4naaguEd79b/8Avie5I408yRqmV4S7m7K5rdsTi/Ynv+GZQylnhNUipRcX5n01qxi+dw1cuxG2ON5M8XzmEhnx2V4HZFk+CaxsCG+Uj/Mre7o+REyEOcpMctJWdtdPyZfQhrdpRvf9fuc3EuwLUS7ApMxWZ+Bvy8l8Hw7GbKMzSwM/D357nx8TzJ4peRsYTL8JGFCZfhM8bOGzc6El6TR3i8GSCRzoKXpNHeLwZIxbtuGa/TX9EvUAAtGoAAAAAAcxyivLAT72n50RPKwlblKeWj597R86IglMr1O4+06JHNq/7P8ACLsrC3KwtSmWrLclmzg05RK8RidiLfu7WaSyTbbfF72XsRc5vs6EWGenijpKJFDKmUsEUibuSSfo6XVFeBIRHXJFH0depeBIpaPgZ9zBFXKvhtnF02ZbrKMs+uUJvP4SiSqcLysYHaw9NyX+Da4vsjNZeMYkdVZiyndR1UmRjEvQLES7FlBmEzIgy9BmPFl6DOWRMzarusy4TNdBl+uZyRtm+0BL0rD97HwZJhFmrtnpeG76PgyUy5a8M2el9kvUAAtmsAAAAAAcnynPLR0++o+dENysJh5VHlo2ffYf5yFJ2Fap3H3HQV/iP+z/AAi5ZdkYltjfE9ky3JnBrySRRItsrkUM9IJMoZQypleGr27IR65L+50tynWnohKX2TZOnJdhtjDJ9h3Bz2pOE5rCw7UjoSyfBg1msujPteEvp/FOD2eya3x+KRsw0HueNZWGfOq3bnua4rqZcize696G+yY2bSyrvzth1Zt+Wvfv9poIszpLDwfPVIOEnFmRFl2LMeLLsWcEDRkwkX4SMSMi9GRyyNo3WrkvTMN30PqSyRDq3L0zC9/D6kvFy24ZsdM7JeoABaNUAAAAAA47lX/yyffYf5yEWybOVl/syXf4f5yEGyvU7j7fobxa+7+DxsobPWyhs4NWTKWyhsqbKGz0gkzxm51RwDvxUFlmk0aRslHko0DnLnZLhv8AaSQW5h9Wr6KWhcy/BK+jqObqhHqSMkJAmPlgAADmde9X/tuGewvPVeXX2tLfH2r6ENrdue5rr6GfRMlmsiJuULVh4a14iqPmrX5aS3Qm+n1Px9ZXrQz9SM+8o6lrXucnFlyMixFlyLKhktGRGRdjIxoyLkZHhG0brVqXpuF7+smNEL6sy9Nwn8RX4k0Fu34Zr9O7JeoABZNMAAAAAA4rlcf7Ml3+H+Yg9sm/lff7Mf8AEUfMyDWyvU7j7Lorxbe7+A2UthsobODUlINlDZ62eRi5NJcWdIgqTUU5S4Rm6G0fLEXRglms0fRGqmh1hcPCOWTyWZwnJlqjlldZHtWaJVistxPFYR8Vd3DuKjn5eXoegA6KoAAAMXSOAhiK5V2JOMk00+pmUACDdZtXJ4C1ppumT8iXV+6+01CkTzpnQ1eLrlXZFNNdJDusWrNuAm805U5+TLqXVL+5UqUsboybm10/VDg1ikVqRjqRWpFcz2jc6tS9Nwn8RX4k2qRBmrkvTML39fiTTG0tW/DNXp/bL1MsFhWlStLJol0FvnRzoBcGZadpblaAcfywS/Zj/iKPFkGtk1crlmejX/EUeLISzIJ8n1vSHi3938HrZS2eNhJt5Le2cmlOoorMnsOO5cWdtqHqbLE2Kc15OaZRqZqNZipxlNPZ3ZtroJu0RomGFrUIJLJE0Y4PlL++dd6Idv5L2BwUaIKEVkkjJAOzLAAAAAAAAABiaQ0dDERcbIpprpMsAES6zagWUNzwyzhx2Or1HHyTi3GScZLimsmfRE4KSyazRzWntR6MUm1FKXQ1ueZDOknwU6tpGe8dmRZq9L0zC9/X4kyRtI2t1NxGBvrujF2wqsjPLhJpPgmdPh9bsPLdZKVE+q+Lh/VvXxFKDjnJ7a0pUk1I6VWlStNdRjIWLOucZrrhJTXwL3OExbMznTznTE50c6AZTtKHaY8rfgarHa1YTD587iKk1+GMucl/4xzANRyrzz0c+/o8WQu2SVrfrEtKU/ZsLTa07ITdk0oryc9yjx6enIw9A8mFtrTsTS7SNxyzZtL+FvQ04y8s4rB6OsvaUIvf2Ek6n8mrlszuWS3PJ9J3OgdR6MKk9lOS60dJCCiskskdKKRRuLupcP6nt9vIx8Bo6GHiowikkZQB0VAAAAAAAAAAAAAAAAAACmcFLiszW43VzD3/AHoLf2G0ABxWL5NaW9qpuEuuLcX70YNmpGMr/wALGYhJcM7JS8cyQwARtLVvSq4Y233Qf+0oeqmlJ/ext/sko+CRJgAIyXJpdb/zF9tneWTn4s2uA5MMPXvkkzuAAavBauYej7sFu7DZQgo8FkVAAAAAAAAAAAAAA//Z"/>
          <p:cNvSpPr>
            <a:spLocks noChangeAspect="1" noChangeArrowheads="1"/>
          </p:cNvSpPr>
          <p:nvPr/>
        </p:nvSpPr>
        <p:spPr bwMode="auto">
          <a:xfrm>
            <a:off x="63500" y="-939800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5239" name="AutoShape 8" descr="data:image/jpeg;base64,/9j/4AAQSkZJRgABAQAAAQABAAD/2wCEAAkGBhANDw8PDQ8PDw0NDw4QDxANDw8NDw0NFBAVFBQQEhIXGyYeGBkjGhISHy8gJCcpLDA4FR4xNTAqNSgrMCkBCQoKDgwOGA8PGiwkHyQuKSopKSwpLCkpLCwqKiwsKSosLSwpLCwpLCktLCwpKSkpKiwuKiwpKSwsKSksLCkpMf/AABEIAMwAzAMBIgACEQEDEQH/xAAcAAEAAQUBAQAAAAAAAAAAAAAABwIDBAUGAQj/xABEEAACAgACBQcJBQYEBwAAAAAAAQIDBBEFBhIhMQcTQVFhc7EiIyRxgZGhssEUMkJSciVidIKi0TM1U8IVNENjktLw/8QAGgEBAAMBAQEAAAAAAAAAAAAAAAMEBQIBBv/EACwRAAIBAwMCBQQCAwAAAAAAAAABAgMEERIhMQUyE0FxgcEiUbHRYXIkM6H/2gAMAwEAAhEDEQA/AJxAAAAAAAAAAAAALVmKhHjJeriwC6DClpSPQpP4Ft6UfRBe1tgGxBrP+JT6o/H+56tJy6Yx+KANkDAjpTrg/Y8y9DSEH05etAGSDyM0+DT9R6AAAAAAAAAAAAAAAAAAAADV6e1io0fXt3y3vPYrjk7LH1RX14HjeOTxtRWWbKc1FNyaSSbbbySS6WzjdPcptFGcMKvtFi3bWezTF/q4y9nvOM0xrJjNL2c1BSVTfk0VN7OXXN9Pre43GhtRa4ZTxT5yfHm47q163xl4EDqOW0SjK4nUeKS2+5haO07pDSWLp2pWOqN0HKFKddMY5/iy4+1skmvR/wCZ5ereYOBrjBwjCKjFNZRilFL2G9yJKaxyT0IuKeXlmPHBwXRn6y6qorhFe5FzIZEhYKcjxwT4pe5FeQyALMsNB/hXs3Fmej10Nr17zMyPMgDh+UOOKw+CdmDdsbYXVS2sO5bSjm820uKOV1d5aL6moaQrV8FudtSVd0e1x+7L4MlXSzyr/micPp3VDC43Nzhzdr/6tSUZZ/vLhL2nDznY1bSdF09FWOd+fM7bQesmG0hXzmEtjYlltR4Tg+qcHvRsz500jq/jdD2q+mclGL8nEUZrLsmuj1PcSHqRyswxTjh8fs1Yh5KNq8mq59T/ACSfu9XAKX3Objp7jHxKL1R/6iSAeJ58D07MwAAAAAAAAAAGp1l1hr0fRK2e+T8mqHTZZluXq6WzxvG7PJSUVlmPrZrZXo2vflPETT5qrPj+/LqivjwXZF2GwmJ0tfK22be/y7JfdguiEF4Is0wu0pinK2Tc5vasn0Qh1JdC6EjvsHh4UwjXWtmEVuX1fWys26j/AIMtydeWX2lWjNG1YWGxTHL80nvlN9cmZm2WFM92zvgnTS2RmYSXnIfqR0KRzWBl52v9cTpySBYpPKZ5kegHZMAAAMjzI9ABrdO7qf5onOc4dDrG8qP54eJyvOHLNC3jmBfm1JNSSaayae9NdTRwOteoa8q/BR7Z0Lf63X/6+47bnDznDl7lylUlSeYnL8nnKZLDOOEx826c1Gu6b30vgoTf5e3o9XCZq7FJJxeafUQZrtqwpKWKw8cpLfdBfiX+ol19Zs+S3X51yjgcVPOD3Yecnw/7Tfh7uoReNmc3drGpDx6S9V8kxA8jLNZrgz0kMUAAAAAAottjCMpzajGCcpN8FFLNtkI616xS0hiZWb1TDONMX+GGf3sut8X7Oo7blR0/zdUcJW/Lv8q3LopT3R9rX9JHeisNzt1cHwck3+lb34FWtLL0oy7yrql4aOv1bwHMUptectylLrS6I+7xNupmMplSmFsFiKwjJUypSMdSKlIZGoz9Hy89V+uJ1hx+jX56r9cTsCanwW7d5TAAJCyAAAAAAajWh5Yd/rh4nHc4ddra8sM+8r8TiHYRy5Nizjmn7mRzh5zhjOw8dh4WXAyXYRjrPov7JiXzecYT85U1u2d/BPsf0JDdhz2umGVmHVn4qZJ/yy3P6P2Hj4J7Z6J48md5yZa5fbqOaul6RTlGef410T9uXwZ3Z8x6s6blgMVXfFvZT2bEumtvf7uPsPpHRmOjfVGyLTUknuJIvKMfqFt4FXbh7r9GWADozweSkkm20klm29yS62enO6/aS+z6PuaeUrUqY9fl7n/TtHjeFk5nLTFyIn1g0q8birr3wnN7CfRUt0V7kveZGrUfPN/lg/i0jURRt9XpZWS7Yf7kUE8swFLM8s6hTLimYkZlyMyTJYcjKUytSMaMi5GRzk4cjY6Lfn6u8idocRol+fp7yP1O3LFHhl+zeYsAAmLoAAAAABo9cnlhH3lfzHAOw7zXd5YOXeVfMR07CKfJ9F02GaOf5ZfdhS7THdhS7DkuumZLtMLS3l0XRfTXP4LP6FTsMbHXeas7ufys9I1DDRwbJj5INYecp+zzflUvZWf5Pw/Dd7CHTo+T/Srw2Ohvyjb5L9a3r6+88g8M76nR8Sg35rf9n0YC3RZtRjJdKRcJz5EEd8reN3YWhPi7LZL1JRj4z9xIhEnKjiNrHxj/AKdFa98pS+pFWeIlW7likzkomfoqzZtj25r3mDEvVvLJrit5SMPOHk6mMy7GZgUX7ST60ZEZnWSZyMuMi7GRixkXoSOWyNyNpod+kU94vBndHBaGfpFHeLwZ3pat+Gadg8xl6gAFg0QAAAAADnde3lgpd5V85GjsJJ5QHlgZd7T86ItdhBPk+s6RDNv7v4LzsKHYWHYUOw5NCUC+7DB0viNmmfXLKPvZcdhptM4naaguEd79b/8Avie5I408yRqmV4S7m7K5rdsTi/Ynv+GZQylnhNUipRcX5n01qxi+dw1cuxG2ON5M8XzmEhnx2V4HZFk+CaxsCG+Uj/Mre7o+REyEOcpMctJWdtdPyZfQhrdpRvf9fuc3EuwLUS7ApMxWZ+Bvy8l8Hw7GbKMzSwM/D357nx8TzJ4peRsYTL8JGFCZfhM8bOGzc6El6TR3i8GSCRzoKXpNHeLwZIxbtuGa/TX9EvUAAtGoAAAAAAcxyivLAT72n50RPKwlblKeWj597R86IglMr1O4+06JHNq/7P8ACLsrC3KwtSmWrLclmzg05RK8RidiLfu7WaSyTbbfF72XsRc5vs6EWGenijpKJFDKmUsEUibuSSfo6XVFeBIRHXJFH0depeBIpaPgZ9zBFXKvhtnF02ZbrKMs+uUJvP4SiSqcLysYHaw9NyX+Da4vsjNZeMYkdVZiyndR1UmRjEvQLES7FlBmEzIgy9BmPFl6DOWRMzarusy4TNdBl+uZyRtm+0BL0rD97HwZJhFmrtnpeG76PgyUy5a8M2el9kvUAAtmsAAAAAAcnynPLR0++o+dENysJh5VHlo2ffYf5yFJ2Fap3H3HQV/iP+z/AAi5ZdkYltjfE9ky3JnBrySRRItsrkUM9IJMoZQypleGr27IR65L+50tynWnohKX2TZOnJdhtjDJ9h3Bz2pOE5rCw7UjoSyfBg1msujPteEvp/FOD2eya3x+KRsw0HueNZWGfOq3bnua4rqZcize696G+yY2bSyrvzth1Zt+Wvfv9poIszpLDwfPVIOEnFmRFl2LMeLLsWcEDRkwkX4SMSMi9GRyyNo3WrkvTMN30PqSyRDq3L0zC9/D6kvFy24ZsdM7JeoABaNUAAAAAA47lX/yyffYf5yEWybOVl/syXf4f5yEGyvU7j7fobxa+7+DxsobPWyhs4NWTKWyhsqbKGz0gkzxm51RwDvxUFlmk0aRslHko0DnLnZLhv8AaSQW5h9Wr6KWhcy/BK+jqObqhHqSMkJAmPlgAADmde9X/tuGewvPVeXX2tLfH2r6ENrdue5rr6GfRMlmsiJuULVh4a14iqPmrX5aS3Qm+n1Px9ZXrQz9SM+8o6lrXucnFlyMixFlyLKhktGRGRdjIxoyLkZHhG0brVqXpuF7+smNEL6sy9Nwn8RX4k0Fu34Zr9O7JeoABZNMAAAAAA4rlcf7Ml3+H+Yg9sm/lff7Mf8AEUfMyDWyvU7j7Lorxbe7+A2UthsobODUlINlDZ62eRi5NJcWdIgqTUU5S4Rm6G0fLEXRglms0fRGqmh1hcPCOWTyWZwnJlqjlldZHtWaJVistxPFYR8Vd3DuKjn5eXoegA6KoAAAMXSOAhiK5V2JOMk00+pmUACDdZtXJ4C1ppumT8iXV+6+01CkTzpnQ1eLrlXZFNNdJDusWrNuAm805U5+TLqXVL+5UqUsboybm10/VDg1ikVqRjqRWpFcz2jc6tS9Nwn8RX4k2qRBmrkvTML39fiTTG0tW/DNXp/bL1MsFhWlStLJol0FvnRzoBcGZadpblaAcfywS/Zj/iKPFkGtk1crlmejX/EUeLISzIJ8n1vSHi3938HrZS2eNhJt5Le2cmlOoorMnsOO5cWdtqHqbLE2Kc15OaZRqZqNZipxlNPZ3ZtroJu0RomGFrUIJLJE0Y4PlL++dd6Idv5L2BwUaIKEVkkjJAOzLAAAAAAAAABiaQ0dDERcbIpprpMsAES6zagWUNzwyzhx2Or1HHyTi3GScZLimsmfRE4KSyazRzWntR6MUm1FKXQ1ueZDOknwU6tpGe8dmRZq9L0zC9/X4kyRtI2t1NxGBvrujF2wqsjPLhJpPgmdPh9bsPLdZKVE+q+Lh/VvXxFKDjnJ7a0pUk1I6VWlStNdRjIWLOucZrrhJTXwL3OExbMznTznTE50c6AZTtKHaY8rfgarHa1YTD587iKk1+GMucl/4xzANRyrzz0c+/o8WQu2SVrfrEtKU/ZsLTa07ITdk0oryc9yjx6enIw9A8mFtrTsTS7SNxyzZtL+FvQ04y8s4rB6OsvaUIvf2Ek6n8mrlszuWS3PJ9J3OgdR6MKk9lOS60dJCCiskskdKKRRuLupcP6nt9vIx8Bo6GHiowikkZQB0VAAAAAAAAAAAAAAAAAACmcFLiszW43VzD3/AHoLf2G0ABxWL5NaW9qpuEuuLcX70YNmpGMr/wALGYhJcM7JS8cyQwARtLVvSq4Y233Qf+0oeqmlJ/ext/sko+CRJgAIyXJpdb/zF9tneWTn4s2uA5MMPXvkkzuAAavBauYej7sFu7DZQgo8FkVAAAAAAAAAAAAAA//Z"/>
          <p:cNvSpPr>
            <a:spLocks noChangeAspect="1" noChangeArrowheads="1"/>
          </p:cNvSpPr>
          <p:nvPr/>
        </p:nvSpPr>
        <p:spPr bwMode="auto">
          <a:xfrm>
            <a:off x="63500" y="-939800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5240" name="AutoShape 18" descr="data:image/jpeg;base64,/9j/4AAQSkZJRgABAQAAAQABAAD/2wCEAAkGBhAQDxEQEBAQEBAWEhQQFRUPDxAPEhUQFBYWFBQQFBYXGyYeGBkjGRIUHy8gJCkpLS4tFR4xNTAqNSY3LCkBCQoKDgwOGQ8PGiwcHyQwMiwpKSoyLC4pKiouLS01KTUsMC0vMCopKTAvKSwvLCwsLCwuLCwqLS4qLTUsKS8sNf/AABEIAMwAzAMBIgACEQEDEQH/xAAcAAABBAMBAAAAAAAAAAAAAAAAAQQFBgIDBwj/xABGEAABAwICBgYIAwQHCQAAAAABAAIDBBEFEgYTITFBUQciYXGR0RUyUlOBk6GiFLHBI0JUcjNDYmN0kuEXJDSCg7TS0/H/xAAbAQABBQEBAAAAAAAAAAAAAAAAAQIDBAUGB//EADcRAAIBAgMEBwcEAgMBAAAAAAABAgMRBBIhBTFBURNSYXGRoeEUIjJTscHwBhUWgUJDNHLRI//aAAwDAQACEQMRAD8A7ihCEACEIQAIQhAAhCEACEKBxfTrD6W4lqo8w/cYda+/KzL2PegfCEpu0VfuJ5C5tX9OFI24hp55TzcWQtP5n6KEqunSoJ/ZUkLB/eSSSH6BqbnRchs7ES/xt32OyIXEv9t1f7ik/wAs3/sWUfThWg9anpSOzXN/N5SZ0SfteI5LxO1oXKqPp1Yba6icBxMU7X+DXNb+aseG9LWGTWDpXQO5TsLRflmFx9UuZEE8DiIb4P8ArX6FyQtNLWRytD4pGSMO50b2vb4g2W5OKbVgQhCABCEIAEIQgAQhCABCEIAEIQgAQhQ2k2llNh8WsndtPqRtsZHnk0cu07AgdCEpvLFXZLySBoLnEBoBJJIAAG8k8AufaT9MVNBmjpG/ipRszXLYQf5t7/hs7Vz7HtLq/GJdUwOERPVgiJy29qQ/vd52din9H+jWJln1Z1r9+rbcRjvO930Cjcm9xswwNKgs2Id31UV+qx/F8WcWh0r2HYWQjVQgcnEbD/zEqSwvonkdY1EzY/7MQzu/zGwH1XQ4I2saGMa1jRua0BoHcAtmdGXmPljJJZaSUUV+i6OsPj3xOmPOZ7nfQWCmafBKWMWZTQN/6MZPiRdb86XOlsirKpUl8UmzaxrQLAADkAAPotMtDC/14on/AM0THfmEudGdKR2ZFVehmHy+tSxg84wYz9pCr2I9FEDrmCaSM8pAJG+IsR9Vds6TOksieFerDdJnJJ9GMTw5xlhMgA/rKV7jsHtNG23eFYdHemieMhlbGJmbtZGAyUdpb6rvor1rFBY7ohS1dy5mrk95GA11/wC0Nzvim2a3Fj2inW0rxv2reXbA9JKatj1lNK2QcRue08nNO0KTXnTEdH63C5RPE9waD1Zobi3Y8cO47F0PQjpZZUFsFblimOxsg6sbzyPsOPh3bk5S5lPEbPcY9JReaPmjpCEgN9yVPMwEIQgAQhCABCEIAEIUHpfpTFh1M6Z/WeerGy+18ltg7hvJ5IHQg5yUY6tjTTjTiLDYeElQ8HVx3+Gd9tzB9dw7OM0dDV4vUummeTt68jvVaODGDd3NCbwMqMUrXPleXPec738GsHADgBuAXTqGljgjbFG3KxosB+ZPMnmor5jooU44KFo6ze98jLB8IhpY8kLbe047XOPNxUhrE11iXWJxTacndjnWJc6a6xLrEgZBznRnTbWJdYgXIOM6M6b6xGsQGQcZ0Z031iTWIDIONYjWJvrEmsSiZDe8ggggEEWIO0EciqDpXoGOtNSDtdEPqY//AB8FdtYk1iRq5JSqSpO8Sr9HnSY6AtpaxxMXqskcdsZ3Bjz7Pbw7t3Zo5A4Ag3C4ZptowHB1VC2zhtkaOI94O3mpPot0+LHNoqh12nZC5x3f3RP5eCIytoxuLwsakOnpLvR2JCRrri4SqQxQQhCABCEIARzgASdgG34Ln+kuFwV8wfMxzw0ZWDO4AN4kAG1zx+HJWjSKtytEQ3u2n+Xl8f0ULSRXcB2/RcjtnaE+lWHoytbe1zfD8+xZo3h7ydmJgmiFJTsOriyl1i7rOJ7BtUoMGh9j7inLVsapI4icYpZn4jnUnJ3bY1GCQex9xWQwOD2PuKetS3TfaqnWfiJnlzGXoOD2Pud5pfQkHsfc7zT26Lo9qqdZ+IueXMZehYPY+53mj0LB7H3O809ui6PaqnWfiGefNjP0LB7H3O80ehYPY+53mnl0XR7TU6z8Qzz5sZehYPY+53mj0JB7H3O809ui6PaqnWfiGeXNjL0JB7H3O80noOD2Pucn10XR7VU6z8Qzy5kecEg9j7isDgsHsfcVJFYOCVYqp1n4iZ5cyNdg0PsfcVU67QChZJcQkbcwtI8WO/Zt2WKvLkxxGO7b8j9Cq+Lr1ZUm4zaa13sfCrOL0bM9HcT/AKl5JIHVJNyW9varAqHIS0h7fWabjt5hXLDa0SxteOIW5sjG+1UPe+KOj+z/ADiVqkbMdIQha5GCQlKmONVGSB3M9UfH/S6hr1VRpyqPgripXditVlTrZXP4E7P5RuTjD29b4JlGFIUO89y8zhUc66nLe3cuW0JFq2tWpi2nd2rVdS7sR2FdM0cRflx8Ezqqt4lhDWuyknN6oFuF7/ooR+lTNZqooi59yA47Ly8rb9p2JrS6Q1EjZnG2eMB7QGgNbZ1nA8Sexa1HDSh7zXB73zTS0X3LCw1Rq703eZchIO7v2LK6qUemL9W2R8IILyzq3AsACdp47dystHVNljbIz1XC48lUr0JUlmat5r8/OA2pQnT1khxdF0l0XVLpCKwt0XSXRdHSBYW6LpLoujpAsLdF0l0l0nSBYyukckuhHSBY1uTaoF2u7inL03m3HuKc6l4tBYhJAnejFZklfCdx67e47x43WiQJhPLq5YpRwflP8rv9QPFR7ExPRYqK4S0/88wqK6OhIWuCTM0HmFsXoRVBQWk8v9GztLj8Ng/MqdVY0ifecDkwDxJKxduVMmDkubS+/wBiSmveGEYT6l2EJnGncS88zZZJlokDIGjM4hoG8k2CxocSimBMbw6xLTzuCW7u8FNMXpWzU0jHbAWjbycCMp8bKM0VwaSB8j5nsfIWho1Zu0MBvt7brZh0cqTm5a8ECSsGKYQRUNfDTi+0l+cMZYgN7w8G7r9iVtJIDm/EQgvJMeVhIdK39m1xPHqXuOZuoqo0/kka5kcOV9iA4ESW5m1kw0ciqa2cxfi5I7ML7tvbYQLBoIA3rdo4XE1I2qWTWmurf1+xoez1lFynZJLv08ywVOGSatjCxlRGx4BEJsWhjrBoBPrOBOY34Ky0sYjja2waGi1r7B2XWjCsJfAdXNViYu2tDo2sfs3m4N3fFZY1h4mhfGHC5ALXcM29pNt481SxtGvTsqukb7129l/sijKrn91u/df7m+nqWyND2EFp2iy2XUPo5g76djtYWF7jt1dw0AbgL8du9S91lVZRjNqLuhrST0Fui6S6LqPONFui6S6Lozi2Fui6xui6TOFjK6LrG6LozgD00qT1SnTkzqTwTKlW0GFiOkCjsUjzRSDjlLh3t2j8lJyBNZW32fBVqM3CSkuGorLHoxV6ymY7sCllUujya9Pl9klvgbK2r1lO6uUQVVx7/iHdzfyVqVVx4f7w7ub+SwP1B/xV/wBl9GS0viG0adRJrGnUS8/mWh0drHA7rJw+lbGSG8Wg8O1VXTPSF9JDHqwM8r9UHEF2UWvcN4ncAFDTNx4tLzr9ZlBAJpxdpO4s4Hfs3roNn4TpMDOU2o3ayyfCz114X3E8cM5JTckl2veMMAgD2yO1sUTszgC/MHEat5cBbhuv3HkprRKmacQqYg4NYaeRodCcoDXZOswndYG91H6GwRCCSepaCzWtibfMSHyDVuFhzzgX7StMekseH4rM7IJI9sJDT6rOru5kZbWXTYWbnjJRjd2XLTS17d11fvNCrJynWhdbrLv0NlJUyVWIwxZopHQxSsE0TzaZjI3Bst/atkGzZcFdOpmNyxNaLMyMAG6zcosPBUHSxkj54KqKN0NFBq42ujkjh1rJnNuKexBuWOy27FOY5BiH4kspQ5sDWRiPK+FgBDSCOt1jty79mxaW26ca1GkrpLMt+7jp3u+4xqFPpJ5W1HTiWapYGmw5LVdV/C8aqvxP4aqbZ+Qu6wY1w2m1snVe2wPWHHYp+64DalPocTKKVk9V3E1ShKi1GTT7VqmLdF0l0XWbnIxboukuhGcBboukui6TOAt0XWN0XSZwBx2JlMnTymsqrynmYWGkiayJ1ImsimgIL0eO2zjlLIPvKu6onRsb653OR58XEq9r1ml8Ee4pMFWtJGWlaebfyJ8wrKoXSaG7GP5G3wP/AMCzds0ukwc7cNfB6+Q6m7SISMp3EUyjKdRlebTRcGek2HQTQNdUSapsMjZ2vJAAc07jfeDusoqn0l9I4xHJSiT8PFA+KRxBa1wdcg24da1r7d63aeYcZ6RgDXPDaiJzmNuC9pdlLRb+ZWxtBFARHDGyJgY2zWNDRvO3ZvPat/C1HT2TWd762tyvZfe5PGcIJXV27pclz9DlR0Yc1z4/xDsomnZ6pteGITB1r7ze3wTDCMTaIZHvipnugLpf2z3CSUztEeUbeA29u7ZvVqqj+1l/xFf/ANo1QOJaMxyytlvlF6OJzWi19bCHOeDz6v1W1gcdHdiG7NJ3XfZ7rfEtOzea1eEsTTUW7PR/VcO8s+jePTGhp4DRwTsaG5dZUsaSWOzMOQg2IIGzfsCdYzpFNJDTVmqc1kVVeZkb83VicW7TYbLju3KHoIgwRlrYWzAtPVfHqhIQI3StfexdkbfKNt3XVq0JAMBG8fiZxt5a128KDE4+pKUG7NKasu+6/vsZHVjQpp1YxUrOz1fbfi1/a4m2jqqSsqBWwSF72wiAtPVLAXF5zN33N9+7ZsUsoP0GyLFpJYotVGaVodlGVj5HSO2gDYCAwX7/AImbWDtttYyd5X3f12GZVy6ZG7W0vvXYKhIhY+YiFQkQkzAF0XSISZwFukQhRuTYpi8ppKU4lKaSlOghGN5CmVXLla53stLvAE/onchUFpTUZKWQcX2jHe42P0utDDUnVqRguLSGN2RMdGEJFPmPHaruq9oTSaulZ3BWFerlIE1xOn1kT28bXHeNoTpIQmzgpxcZbnoBR4ynMbkYpTauZw4HrD47/qtUbl5ZiqEqFSVOW9Muxd1ccTzZY3GxOzcBc3OzYOO9b6XEnSyHNG+M5BbOzLexO0bTzVf0pgnlpwyAPLzI24jdkOTbe7swsL24qL0ToK6OrY+YVIjyvY4yyF42DqggvOy+42+JVujRzYKp/wDWMb6uLtd5dV28xeItS79rL/iK/f8A4RqwkYTG9/7sb8NkefZjMIaXfAuCtuJ4CydzX5ixwEgOUCztbHqi49obu7lr9DZAI2MikYWhhdKHguAi1R1zW3DxlFgARv8AirWDrUqqTclGySabS/y7d+mvkaLx8acU7N9yvxv+d5TaacZ20xie2FspisWi7GRMbIKgjnmBcTydvVv0Oe5lG2Utcc8kkzQBdxbJIS027QQfitR0KbcM/F1D6ewBidl2sG6Iv9Ys7Pqs9LKSd8cTKYSevtET9V1Q3Zc5m2F7cUzEVadStChCcVrdyv7qtfW74v7LUkxeLhVp5Yd7/OeuvdvLAazWm+RzLbOsLX7QhVPRSkrGTOdPr8joz/Syl/WBFrgvdlNr8ArYsnaUHHESvNVG9W1u8jMSsgQhCzxQQhCABCEJABISlWqR6EBrkcmkjltkcm0jlPBDTVI5VfHXGaqp6YbbHWu7zsb9Mx+KsVTMGtLnGzQC4nkBtJURoFRuqaqSqePWdcX4NGxo8LLqNgYbpK/SPdH6vcQ1XZWOk4dBkia3kAnKAELuysCEIQBFY/Q52ZgOs3b8OIVbjPYVeHC4suM9Kejk1NL+KgfKIXnrtY94DH+0ADsB/PvWDtPZKxclUi8r49vIuYSKqT6Nu19xd478j4JxGTyPguAjFJ/fTfNf5rIYrP76b5r/ADWI/wBOTf8AsXh6m0tly63kehWOPIrcCvO4xaf383zX+azGL1Hv5vmyeaif6Zn8xeHqPWypdfyPQt0Lz4MYqPfz/Ok81kMZqPfz/Ok80n8Zn8xeHqP/AGh9fyPQKW68/jGaj+In+dJ5pfTVR/ET/Ok80fxqp8xeHqO/Z31/I7/dF1wH01UfxE/zpPNHpqo/iJ/nSeaP41U+YvD1D9mfX8jv10XXADjNR/ET/Ok81icZqP4if50nmj+NT+YvD1E/Z31/I9AXRdefTjFR7+f50nmsTi9R7+f5snmj+Mz+YvD1EeyX1/I9BPcm0hPI+C4GcXqPfzfNk81gcWn9/N81/mnL9NTX+xeHqRvZUuv5Hd5CeR8E3eTyPguHHFJ/fTfNf5pG4jO4gCaYk/3r/NTR/Ts/mLw9SKezsicpTVl2HSNKq0vcyjj9Z5Bfbgzg34n6BdD0UwcU9O1trGyo3Rvoq4nXy3cd93kknvJXU2i2xdVgcHHCUVTWr4vmzn5yuxUIQrowEIQgATXEsPZPE6N7Q5rgQQdoIPBOkIA85aa6HSYfMbAugceo7l/Yd28jxVcBXp/G8EiqonRyNDgRbaFwXTDQiaheXAF8F9jt5aOTvNQyhxR0uA2ip2p1HrwfP1K4CsgVrBSgqM3VI2gpQVrBSgoHqRszJcy13S3SD8xszIzLXdF0C5jPMkzLC6LoEchSUhKxJSEpRjkKSsSUhKACTYbSlIZ1FFXk7IOwb1dtA9DXTyB7x1d6w0M0GkqHhzgcvaF27CMJZTxhjQBsU0Y2OUx+Odd5IfD9TdQ0TYmBjRYAJyhCeZYIQhAAhCEACEIQAJpiGGsmYWvAIPNO0IA4vph0WOjLpKYbN+Th8OX5LndRTvjcWyNLXDgRZeqnsBFiLqs6Q6CU9U03YL9yY4Jmrhtp1KXuz95eZ53ulurxjvRbPCSYrubyO36qoVeEzxGz43DuFwo3Fo3aO0KFTdK3Y9BvdF1hdLdMLykZ5kl1jdF0C5jK6S6xzJWgncCe4JbDJVIxV5Owt1iSn1Jgs0ps1h8Lq4YD0YSyEF4IHanqDMyvtWjDSPvPs3eJSqPDpJSA1p8F0nQ/o1Js+UWG/arzgOg8FOAcoLu5WRjABYCykUUjn8Ri6mIfvPTlwG9BhzIWhrAAnSEJxUBCEIAEIQgAQhCABCEIAEIQgAQhCAMXsB3i6ja3Rynl9Zg8FKIQBR8Q6L6eTcB4KAquh4fu/qF1dCB8Zyj8LscZf0QycP1Qzogfx/VdmQksh/T1es/FnKaXogH71vBT1B0Y07PWF1eEJSJtvVkXRaOU8XqsHgpJjANwsskIEBCEIAEIQgAQhCABCEIA/9k="/>
          <p:cNvSpPr>
            <a:spLocks noChangeAspect="1" noChangeArrowheads="1"/>
          </p:cNvSpPr>
          <p:nvPr/>
        </p:nvSpPr>
        <p:spPr bwMode="auto">
          <a:xfrm>
            <a:off x="63500" y="-939800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95241" name="AutoShape 20" descr="data:image/jpeg;base64,/9j/4AAQSkZJRgABAQAAAQABAAD/2wCEAAkGBhAQDxEQEBAQEBAWEhQQFRUPDxAPEhUQFBYWFBQQFBYXGyYeGBkjGRIUHy8gJCkpLS4tFR4xNTAqNSY3LCkBCQoKDgwOGQ8PGiwcHyQwMiwpKSoyLC4pKiouLS01KTUsMC0vMCopKTAvKSwvLCwsLCwuLCwqLS4qLTUsKS8sNf/AABEIAMwAzAMBIgACEQEDEQH/xAAcAAABBAMBAAAAAAAAAAAAAAAAAQQFBgIDBwj/xABGEAABAwICBgYIAwQHCQAAAAABAAIDBBEFEgYTITFBUQciYXGR0RUyUlOBk6GiFLHBI0JUcjNDYmN0kuEXJDSCg7TS0/H/xAAbAQABBQEBAAAAAAAAAAAAAAAAAQIDBAUGB//EADcRAAIBAgMEBwcEAgMBAAAAAAABAgMRBBIhBTFBURNSYXGRoeEUIjJTscHwBhUWgUJDNHLRI//aAAwDAQACEQMRAD8A7ihCEACEIQAIQhAAhCEACEKBxfTrD6W4lqo8w/cYda+/KzL2PegfCEpu0VfuJ5C5tX9OFI24hp55TzcWQtP5n6KEqunSoJ/ZUkLB/eSSSH6BqbnRchs7ES/xt32OyIXEv9t1f7ik/wAs3/sWUfThWg9anpSOzXN/N5SZ0SfteI5LxO1oXKqPp1Yba6icBxMU7X+DXNb+aseG9LWGTWDpXQO5TsLRflmFx9UuZEE8DiIb4P8ArX6FyQtNLWRytD4pGSMO50b2vb4g2W5OKbVgQhCABCEIAEIQgAQhCABCEIAEIQgAQhQ2k2llNh8WsndtPqRtsZHnk0cu07AgdCEpvLFXZLySBoLnEBoBJJIAAG8k8AufaT9MVNBmjpG/ipRszXLYQf5t7/hs7Vz7HtLq/GJdUwOERPVgiJy29qQ/vd52din9H+jWJln1Z1r9+rbcRjvO930Cjcm9xswwNKgs2Id31UV+qx/F8WcWh0r2HYWQjVQgcnEbD/zEqSwvonkdY1EzY/7MQzu/zGwH1XQ4I2saGMa1jRua0BoHcAtmdGXmPljJJZaSUUV+i6OsPj3xOmPOZ7nfQWCmafBKWMWZTQN/6MZPiRdb86XOlsirKpUl8UmzaxrQLAADkAAPotMtDC/14on/AM0THfmEudGdKR2ZFVehmHy+tSxg84wYz9pCr2I9FEDrmCaSM8pAJG+IsR9Vds6TOksieFerDdJnJJ9GMTw5xlhMgA/rKV7jsHtNG23eFYdHemieMhlbGJmbtZGAyUdpb6rvor1rFBY7ohS1dy5mrk95GA11/wC0Nzvim2a3Fj2inW0rxv2reXbA9JKatj1lNK2QcRue08nNO0KTXnTEdH63C5RPE9waD1Zobi3Y8cO47F0PQjpZZUFsFblimOxsg6sbzyPsOPh3bk5S5lPEbPcY9JReaPmjpCEgN9yVPMwEIQgAQhCABCEIAEIUHpfpTFh1M6Z/WeerGy+18ltg7hvJ5IHQg5yUY6tjTTjTiLDYeElQ8HVx3+Gd9tzB9dw7OM0dDV4vUummeTt68jvVaODGDd3NCbwMqMUrXPleXPec738GsHADgBuAXTqGljgjbFG3KxosB+ZPMnmor5jooU44KFo6ze98jLB8IhpY8kLbe047XOPNxUhrE11iXWJxTacndjnWJc6a6xLrEgZBznRnTbWJdYgXIOM6M6b6xGsQGQcZ0Z031iTWIDIONYjWJvrEmsSiZDe8ggggEEWIO0EciqDpXoGOtNSDtdEPqY//AB8FdtYk1iRq5JSqSpO8Sr9HnSY6AtpaxxMXqskcdsZ3Bjz7Pbw7t3Zo5A4Ag3C4ZptowHB1VC2zhtkaOI94O3mpPot0+LHNoqh12nZC5x3f3RP5eCIytoxuLwsakOnpLvR2JCRrri4SqQxQQhCABCEIARzgASdgG34Ln+kuFwV8wfMxzw0ZWDO4AN4kAG1zx+HJWjSKtytEQ3u2n+Xl8f0ULSRXcB2/RcjtnaE+lWHoytbe1zfD8+xZo3h7ydmJgmiFJTsOriyl1i7rOJ7BtUoMGh9j7inLVsapI4icYpZn4jnUnJ3bY1GCQex9xWQwOD2PuKetS3TfaqnWfiJnlzGXoOD2Pud5pfQkHsfc7zT26Lo9qqdZ+IueXMZehYPY+53mj0LB7H3O809ui6PaqnWfiGefNjP0LB7H3O80ehYPY+53mnl0XR7TU6z8Qzz5sZehYPY+53mj0JB7H3O809ui6PaqnWfiGeXNjL0JB7H3O80noOD2Pucn10XR7VU6z8Qzy5kecEg9j7isDgsHsfcVJFYOCVYqp1n4iZ5cyNdg0PsfcVU67QChZJcQkbcwtI8WO/Zt2WKvLkxxGO7b8j9Cq+Lr1ZUm4zaa13sfCrOL0bM9HcT/AKl5JIHVJNyW9varAqHIS0h7fWabjt5hXLDa0SxteOIW5sjG+1UPe+KOj+z/ADiVqkbMdIQha5GCQlKmONVGSB3M9UfH/S6hr1VRpyqPgripXditVlTrZXP4E7P5RuTjD29b4JlGFIUO89y8zhUc66nLe3cuW0JFq2tWpi2nd2rVdS7sR2FdM0cRflx8Ezqqt4lhDWuyknN6oFuF7/ooR+lTNZqooi59yA47Ly8rb9p2JrS6Q1EjZnG2eMB7QGgNbZ1nA8Sexa1HDSh7zXB73zTS0X3LCw1Rq703eZchIO7v2LK6qUemL9W2R8IILyzq3AsACdp47dystHVNljbIz1XC48lUr0JUlmat5r8/OA2pQnT1khxdF0l0XVLpCKwt0XSXRdHSBYW6LpLoujpAsLdF0l0l0nSBYyukckuhHSBY1uTaoF2u7inL03m3HuKc6l4tBYhJAnejFZklfCdx67e47x43WiQJhPLq5YpRwflP8rv9QPFR7ExPRYqK4S0/88wqK6OhIWuCTM0HmFsXoRVBQWk8v9GztLj8Ng/MqdVY0ifecDkwDxJKxduVMmDkubS+/wBiSmveGEYT6l2EJnGncS88zZZJlokDIGjM4hoG8k2CxocSimBMbw6xLTzuCW7u8FNMXpWzU0jHbAWjbycCMp8bKM0VwaSB8j5nsfIWho1Zu0MBvt7brZh0cqTm5a8ECSsGKYQRUNfDTi+0l+cMZYgN7w8G7r9iVtJIDm/EQgvJMeVhIdK39m1xPHqXuOZuoqo0/kka5kcOV9iA4ESW5m1kw0ciqa2cxfi5I7ML7tvbYQLBoIA3rdo4XE1I2qWTWmurf1+xoez1lFynZJLv08ywVOGSatjCxlRGx4BEJsWhjrBoBPrOBOY34Ky0sYjja2waGi1r7B2XWjCsJfAdXNViYu2tDo2sfs3m4N3fFZY1h4mhfGHC5ALXcM29pNt481SxtGvTsqukb7129l/sijKrn91u/df7m+nqWyND2EFp2iy2XUPo5g76djtYWF7jt1dw0AbgL8du9S91lVZRjNqLuhrST0Fui6S6LqPONFui6S6Lozi2Fui6xui6TOFjK6LrG6LozgD00qT1SnTkzqTwTKlW0GFiOkCjsUjzRSDjlLh3t2j8lJyBNZW32fBVqM3CSkuGorLHoxV6ymY7sCllUujya9Pl9klvgbK2r1lO6uUQVVx7/iHdzfyVqVVx4f7w7ub+SwP1B/xV/wBl9GS0viG0adRJrGnUS8/mWh0drHA7rJw+lbGSG8Wg8O1VXTPSF9JDHqwM8r9UHEF2UWvcN4ncAFDTNx4tLzr9ZlBAJpxdpO4s4Hfs3roNn4TpMDOU2o3ayyfCz114X3E8cM5JTckl2veMMAgD2yO1sUTszgC/MHEat5cBbhuv3HkprRKmacQqYg4NYaeRodCcoDXZOswndYG91H6GwRCCSepaCzWtibfMSHyDVuFhzzgX7StMekseH4rM7IJI9sJDT6rOru5kZbWXTYWbnjJRjd2XLTS17d11fvNCrJynWhdbrLv0NlJUyVWIwxZopHQxSsE0TzaZjI3Bst/atkGzZcFdOpmNyxNaLMyMAG6zcosPBUHSxkj54KqKN0NFBq42ujkjh1rJnNuKexBuWOy27FOY5BiH4kspQ5sDWRiPK+FgBDSCOt1jty79mxaW26ca1GkrpLMt+7jp3u+4xqFPpJ5W1HTiWapYGmw5LVdV/C8aqvxP4aqbZ+Qu6wY1w2m1snVe2wPWHHYp+64DalPocTKKVk9V3E1ShKi1GTT7VqmLdF0l0XWbnIxboukuhGcBboukui6TOAt0XWN0XSZwBx2JlMnTymsqrynmYWGkiayJ1ImsimgIL0eO2zjlLIPvKu6onRsb653OR58XEq9r1ml8Ee4pMFWtJGWlaebfyJ8wrKoXSaG7GP5G3wP/AMCzds0ukwc7cNfB6+Q6m7SISMp3EUyjKdRlebTRcGek2HQTQNdUSapsMjZ2vJAAc07jfeDusoqn0l9I4xHJSiT8PFA+KRxBa1wdcg24da1r7d63aeYcZ6RgDXPDaiJzmNuC9pdlLRb+ZWxtBFARHDGyJgY2zWNDRvO3ZvPat/C1HT2TWd762tyvZfe5PGcIJXV27pclz9DlR0Yc1z4/xDsomnZ6pteGITB1r7ze3wTDCMTaIZHvipnugLpf2z3CSUztEeUbeA29u7ZvVqqj+1l/xFf/ANo1QOJaMxyytlvlF6OJzWi19bCHOeDz6v1W1gcdHdiG7NJ3XfZ7rfEtOzea1eEsTTUW7PR/VcO8s+jePTGhp4DRwTsaG5dZUsaSWOzMOQg2IIGzfsCdYzpFNJDTVmqc1kVVeZkb83VicW7TYbLju3KHoIgwRlrYWzAtPVfHqhIQI3StfexdkbfKNt3XVq0JAMBG8fiZxt5a128KDE4+pKUG7NKasu+6/vsZHVjQpp1YxUrOz1fbfi1/a4m2jqqSsqBWwSF72wiAtPVLAXF5zN33N9+7ZsUsoP0GyLFpJYotVGaVodlGVj5HSO2gDYCAwX7/AImbWDtttYyd5X3f12GZVy6ZG7W0vvXYKhIhY+YiFQkQkzAF0XSISZwFukQhRuTYpi8ppKU4lKaSlOghGN5CmVXLla53stLvAE/onchUFpTUZKWQcX2jHe42P0utDDUnVqRguLSGN2RMdGEJFPmPHaruq9oTSaulZ3BWFerlIE1xOn1kT28bXHeNoTpIQmzgpxcZbnoBR4ynMbkYpTauZw4HrD47/qtUbl5ZiqEqFSVOW9Muxd1ccTzZY3GxOzcBc3OzYOO9b6XEnSyHNG+M5BbOzLexO0bTzVf0pgnlpwyAPLzI24jdkOTbe7swsL24qL0ToK6OrY+YVIjyvY4yyF42DqggvOy+42+JVujRzYKp/wDWMb6uLtd5dV28xeItS79rL/iK/f8A4RqwkYTG9/7sb8NkefZjMIaXfAuCtuJ4CydzX5ixwEgOUCztbHqi49obu7lr9DZAI2MikYWhhdKHguAi1R1zW3DxlFgARv8AirWDrUqqTclGySabS/y7d+mvkaLx8acU7N9yvxv+d5TaacZ20xie2FspisWi7GRMbIKgjnmBcTydvVv0Oe5lG2Utcc8kkzQBdxbJIS027QQfitR0KbcM/F1D6ewBidl2sG6Iv9Ys7Pqs9LKSd8cTKYSevtET9V1Q3Zc5m2F7cUzEVadStChCcVrdyv7qtfW74v7LUkxeLhVp5Yd7/OeuvdvLAazWm+RzLbOsLX7QhVPRSkrGTOdPr8joz/Syl/WBFrgvdlNr8ArYsnaUHHESvNVG9W1u8jMSsgQhCzxQQhCABCEJABISlWqR6EBrkcmkjltkcm0jlPBDTVI5VfHXGaqp6YbbHWu7zsb9Mx+KsVTMGtLnGzQC4nkBtJURoFRuqaqSqePWdcX4NGxo8LLqNgYbpK/SPdH6vcQ1XZWOk4dBkia3kAnKAELuysCEIQBFY/Q52ZgOs3b8OIVbjPYVeHC4suM9Kejk1NL+KgfKIXnrtY94DH+0ADsB/PvWDtPZKxclUi8r49vIuYSKqT6Nu19xd478j4JxGTyPguAjFJ/fTfNf5rIYrP76b5r/ADWI/wBOTf8AsXh6m0tly63kehWOPIrcCvO4xaf383zX+azGL1Hv5vmyeaif6Zn8xeHqPWypdfyPQt0Lz4MYqPfz/Ok81kMZqPfz/Ok80n8Zn8xeHqP/AGh9fyPQKW68/jGaj+In+dJ5pfTVR/ET/Ok80fxqp8xeHqO/Z31/I7/dF1wH01UfxE/zpPNHpqo/iJ/nSeaP41U+YvD1D9mfX8jv10XXADjNR/ET/Ok81icZqP4if50nmj+NT+YvD1E/Z31/I9AXRdefTjFR7+f50nmsTi9R7+f5snmj+Mz+YvD1EeyX1/I9BPcm0hPI+C4GcXqPfzfNk81gcWn9/N81/mnL9NTX+xeHqRvZUuv5Hd5CeR8E3eTyPguHHFJ/fTfNf5pG4jO4gCaYk/3r/NTR/Ts/mLw9SKezsicpTVl2HSNKq0vcyjj9Z5Bfbgzg34n6BdD0UwcU9O1trGyo3Rvoq4nXy3cd93kknvJXU2i2xdVgcHHCUVTWr4vmzn5yuxUIQrowEIQgATXEsPZPE6N7Q5rgQQdoIPBOkIA85aa6HSYfMbAugceo7l/Yd28jxVcBXp/G8EiqonRyNDgRbaFwXTDQiaheXAF8F9jt5aOTvNQyhxR0uA2ip2p1HrwfP1K4CsgVrBSgqM3VI2gpQVrBSgoHqRszJcy13S3SD8xszIzLXdF0C5jPMkzLC6LoEchSUhKxJSEpRjkKSsSUhKACTYbSlIZ1FFXk7IOwb1dtA9DXTyB7x1d6w0M0GkqHhzgcvaF27CMJZTxhjQBsU0Y2OUx+Odd5IfD9TdQ0TYmBjRYAJyhCeZYIQhAAhCEACEIQAJpiGGsmYWvAIPNO0IA4vph0WOjLpKYbN+Th8OX5LndRTvjcWyNLXDgRZeqnsBFiLqs6Q6CU9U03YL9yY4Jmrhtp1KXuz95eZ53ulurxjvRbPCSYrubyO36qoVeEzxGz43DuFwo3Fo3aO0KFTdK3Y9BvdF1hdLdMLykZ5kl1jdF0C5jK6S6xzJWgncCe4JbDJVIxV5Owt1iSn1Jgs0ps1h8Lq4YD0YSyEF4IHanqDMyvtWjDSPvPs3eJSqPDpJSA1p8F0nQ/o1Js+UWG/arzgOg8FOAcoLu5WRjABYCykUUjn8Ri6mIfvPTlwG9BhzIWhrAAnSEJxUBCEIAEIQgAQhCABCEIAEIQgAQhCAMXsB3i6ja3Rynl9Zg8FKIQBR8Q6L6eTcB4KAquh4fu/qF1dCB8Zyj8LscZf0QycP1Qzogfx/VdmQksh/T1es/FnKaXogH71vBT1B0Y07PWF1eEJSJtvVkXRaOU8XqsHgpJjANwsskIEBCEIAEIQgAQhCABCEIA/9k="/>
          <p:cNvSpPr>
            <a:spLocks noChangeAspect="1" noChangeArrowheads="1"/>
          </p:cNvSpPr>
          <p:nvPr/>
        </p:nvSpPr>
        <p:spPr bwMode="auto">
          <a:xfrm>
            <a:off x="63500" y="-939800"/>
            <a:ext cx="19431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/>
          </a:p>
        </p:txBody>
      </p:sp>
      <p:grpSp>
        <p:nvGrpSpPr>
          <p:cNvPr id="3" name="Gruppo 38"/>
          <p:cNvGrpSpPr>
            <a:grpSpLocks/>
          </p:cNvGrpSpPr>
          <p:nvPr/>
        </p:nvGrpSpPr>
        <p:grpSpPr bwMode="auto">
          <a:xfrm>
            <a:off x="7062318" y="5229200"/>
            <a:ext cx="1316037" cy="307975"/>
            <a:chOff x="7596335" y="5229200"/>
            <a:chExt cx="1315569" cy="307777"/>
          </a:xfrm>
        </p:grpSpPr>
        <p:sp>
          <p:nvSpPr>
            <p:cNvPr id="25" name="CasellaDiTesto 24"/>
            <p:cNvSpPr txBox="1"/>
            <p:nvPr/>
          </p:nvSpPr>
          <p:spPr>
            <a:xfrm>
              <a:off x="7596335" y="5229200"/>
              <a:ext cx="1161637" cy="307777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dirty="0" smtClean="0">
                  <a:solidFill>
                    <a:srgbClr val="422E8D"/>
                  </a:solidFill>
                  <a:latin typeface="+mj-lt"/>
                </a:rPr>
                <a:t>Italy</a:t>
              </a:r>
              <a:endParaRPr lang="it-IT" sz="1400" b="1" dirty="0">
                <a:solidFill>
                  <a:srgbClr val="422E8D"/>
                </a:solidFill>
                <a:latin typeface="+mj-lt"/>
              </a:endParaRPr>
            </a:p>
          </p:txBody>
        </p:sp>
        <p:pic>
          <p:nvPicPr>
            <p:cNvPr id="95266" name="Picture 10" descr="Italy Fla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623904" y="5238928"/>
              <a:ext cx="288000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o 36"/>
          <p:cNvGrpSpPr>
            <a:grpSpLocks/>
          </p:cNvGrpSpPr>
          <p:nvPr/>
        </p:nvGrpSpPr>
        <p:grpSpPr bwMode="auto">
          <a:xfrm>
            <a:off x="7062318" y="3984471"/>
            <a:ext cx="1296987" cy="307975"/>
            <a:chOff x="7596335" y="3961317"/>
            <a:chExt cx="1296113" cy="307777"/>
          </a:xfrm>
        </p:grpSpPr>
        <p:sp>
          <p:nvSpPr>
            <p:cNvPr id="26" name="CasellaDiTesto 25"/>
            <p:cNvSpPr txBox="1"/>
            <p:nvPr/>
          </p:nvSpPr>
          <p:spPr>
            <a:xfrm>
              <a:off x="7596335" y="3961317"/>
              <a:ext cx="1161267" cy="307777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dirty="0" err="1" smtClean="0">
                  <a:solidFill>
                    <a:srgbClr val="422E8D"/>
                  </a:solidFill>
                  <a:latin typeface="+mj-lt"/>
                </a:rPr>
                <a:t>Spain</a:t>
              </a:r>
              <a:endParaRPr lang="it-IT" sz="1400" b="1" dirty="0">
                <a:solidFill>
                  <a:srgbClr val="422E8D"/>
                </a:solidFill>
                <a:latin typeface="+mj-lt"/>
              </a:endParaRPr>
            </a:p>
          </p:txBody>
        </p:sp>
        <p:pic>
          <p:nvPicPr>
            <p:cNvPr id="95262" name="Picture 24" descr="Spain Fla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604448" y="3975880"/>
              <a:ext cx="288000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uppo 35"/>
          <p:cNvGrpSpPr>
            <a:grpSpLocks/>
          </p:cNvGrpSpPr>
          <p:nvPr/>
        </p:nvGrpSpPr>
        <p:grpSpPr bwMode="auto">
          <a:xfrm>
            <a:off x="7062318" y="3223521"/>
            <a:ext cx="1313710" cy="307975"/>
            <a:chOff x="7596335" y="3577274"/>
            <a:chExt cx="1312825" cy="307777"/>
          </a:xfrm>
        </p:grpSpPr>
        <p:sp>
          <p:nvSpPr>
            <p:cNvPr id="24" name="CasellaDiTesto 23"/>
            <p:cNvSpPr txBox="1"/>
            <p:nvPr/>
          </p:nvSpPr>
          <p:spPr>
            <a:xfrm>
              <a:off x="7596335" y="3577274"/>
              <a:ext cx="1161267" cy="307777"/>
            </a:xfrm>
            <a:prstGeom prst="rect">
              <a:avLst/>
            </a:prstGeom>
            <a:noFill/>
            <a:ln w="38100">
              <a:solidFill>
                <a:srgbClr val="FF99FF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dirty="0" smtClean="0">
                  <a:solidFill>
                    <a:srgbClr val="422E8D"/>
                  </a:solidFill>
                  <a:latin typeface="+mj-lt"/>
                </a:rPr>
                <a:t>France</a:t>
              </a:r>
              <a:endParaRPr lang="it-IT" sz="1400" b="1" dirty="0">
                <a:solidFill>
                  <a:srgbClr val="422E8D"/>
                </a:solidFill>
                <a:latin typeface="+mj-lt"/>
              </a:endParaRPr>
            </a:p>
          </p:txBody>
        </p:sp>
        <p:pic>
          <p:nvPicPr>
            <p:cNvPr id="95260" name="Picture 26" descr="France Flag Icon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621160" y="3587495"/>
              <a:ext cx="288000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uppo 51"/>
          <p:cNvGrpSpPr/>
          <p:nvPr/>
        </p:nvGrpSpPr>
        <p:grpSpPr>
          <a:xfrm>
            <a:off x="7062318" y="1041466"/>
            <a:ext cx="1292594" cy="307777"/>
            <a:chOff x="7062318" y="1041466"/>
            <a:chExt cx="1292594" cy="307777"/>
          </a:xfrm>
        </p:grpSpPr>
        <p:sp>
          <p:nvSpPr>
            <p:cNvPr id="22" name="CasellaDiTesto 21"/>
            <p:cNvSpPr txBox="1"/>
            <p:nvPr/>
          </p:nvSpPr>
          <p:spPr bwMode="auto">
            <a:xfrm>
              <a:off x="7062318" y="1041466"/>
              <a:ext cx="1162800" cy="307777"/>
            </a:xfrm>
            <a:prstGeom prst="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it-IT" sz="1400" b="1" dirty="0" smtClean="0">
                  <a:solidFill>
                    <a:srgbClr val="422E8D"/>
                  </a:solidFill>
                  <a:latin typeface="+mj-lt"/>
                </a:rPr>
                <a:t>UK</a:t>
              </a:r>
              <a:endParaRPr lang="it-IT" sz="1400" b="1" dirty="0">
                <a:solidFill>
                  <a:srgbClr val="422E8D"/>
                </a:solidFill>
                <a:latin typeface="+mj-lt"/>
              </a:endParaRPr>
            </a:p>
          </p:txBody>
        </p:sp>
        <p:pic>
          <p:nvPicPr>
            <p:cNvPr id="95258" name="Picture 28" descr="United Kingdom Flag Icon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066848" y="1041512"/>
              <a:ext cx="288064" cy="288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7" name="Gruppo 27"/>
          <p:cNvGrpSpPr>
            <a:grpSpLocks/>
          </p:cNvGrpSpPr>
          <p:nvPr/>
        </p:nvGrpSpPr>
        <p:grpSpPr bwMode="auto">
          <a:xfrm>
            <a:off x="7062318" y="2053887"/>
            <a:ext cx="1470122" cy="309600"/>
            <a:chOff x="7596333" y="1052736"/>
            <a:chExt cx="1469795" cy="309401"/>
          </a:xfrm>
        </p:grpSpPr>
        <p:sp>
          <p:nvSpPr>
            <p:cNvPr id="21" name="CasellaDiTesto 20"/>
            <p:cNvSpPr txBox="1"/>
            <p:nvPr/>
          </p:nvSpPr>
          <p:spPr>
            <a:xfrm>
              <a:off x="7596333" y="1052736"/>
              <a:ext cx="1295712" cy="309401"/>
            </a:xfrm>
            <a:prstGeom prst="rect">
              <a:avLst/>
            </a:prstGeom>
            <a:noFill/>
            <a:ln w="38100">
              <a:solidFill>
                <a:srgbClr val="FF9900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it-IT" sz="1400" b="1" dirty="0" err="1" smtClean="0">
                  <a:solidFill>
                    <a:srgbClr val="422E8D"/>
                  </a:solidFill>
                  <a:latin typeface="+mj-lt"/>
                </a:rPr>
                <a:t>Netherlands</a:t>
              </a:r>
              <a:endParaRPr lang="it-IT" sz="1400" b="1" dirty="0">
                <a:solidFill>
                  <a:srgbClr val="422E8D"/>
                </a:solidFill>
                <a:latin typeface="+mj-lt"/>
              </a:endParaRPr>
            </a:p>
          </p:txBody>
        </p:sp>
        <p:pic>
          <p:nvPicPr>
            <p:cNvPr id="95256" name="Picture 4" descr="Netherlands Fla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8778128" y="1067110"/>
              <a:ext cx="288000" cy="28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uppo 39"/>
          <p:cNvGrpSpPr/>
          <p:nvPr/>
        </p:nvGrpSpPr>
        <p:grpSpPr>
          <a:xfrm>
            <a:off x="7062318" y="3603996"/>
            <a:ext cx="1278641" cy="307975"/>
            <a:chOff x="7083946" y="3553073"/>
            <a:chExt cx="1278641" cy="307975"/>
          </a:xfrm>
        </p:grpSpPr>
        <p:sp>
          <p:nvSpPr>
            <p:cNvPr id="36" name="CasellaDiTesto 35"/>
            <p:cNvSpPr txBox="1"/>
            <p:nvPr/>
          </p:nvSpPr>
          <p:spPr bwMode="auto">
            <a:xfrm>
              <a:off x="7083946" y="3553073"/>
              <a:ext cx="1160462" cy="30797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FF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t-IT" sz="1400" b="1" dirty="0" smtClean="0">
                  <a:solidFill>
                    <a:srgbClr val="422E8D"/>
                  </a:solidFill>
                  <a:latin typeface="+mj-lt"/>
                </a:rPr>
                <a:t>EU27</a:t>
              </a:r>
              <a:endParaRPr lang="it-IT" sz="1400" b="1" dirty="0">
                <a:solidFill>
                  <a:srgbClr val="422E8D"/>
                </a:solidFill>
                <a:latin typeface="+mj-lt"/>
              </a:endParaRPr>
            </a:p>
          </p:txBody>
        </p:sp>
        <p:pic>
          <p:nvPicPr>
            <p:cNvPr id="37" name="Immagine 36" descr="Nuova immagine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100392" y="3573016"/>
              <a:ext cx="262195" cy="262195"/>
            </a:xfrm>
            <a:prstGeom prst="rect">
              <a:avLst/>
            </a:prstGeom>
          </p:spPr>
        </p:pic>
      </p:grpSp>
      <p:sp>
        <p:nvSpPr>
          <p:cNvPr id="143368" name="AutoShape 8" descr="http://download.shutterstock.com/gatekeeper/W3siZSI6MTM5NTk0MzY5NSwiYyI6Il9waG90b19zZXNzaW9uX2lkIiwiZGMiOiJpZGxfMTIxMTQ1NTQ1IiwicCI6InYxfDIxMDY0MTJ8MTIxMTQ1NTQ1IiwiayI6InBob3RvLzEyMTE0NTU0NS9odWdlLmpwZyIsIm0iOiIxIiwiZCI6InNodXR0ZXJzdG9jay1tZWRpYSJ9LCI0NlJyMkhhdTk2ZFhETzE1d3BqMysrdjVpUDAiXQ/shutterstock_12114554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370" name="AutoShape 10" descr="http://download.shutterstock.com/gatekeeper/W3siZSI6MTM5NTk0MzY5NSwiYyI6Il9waG90b19zZXNzaW9uX2lkIiwiZGMiOiJpZGxfMTIxMTQ1NTQ1IiwicCI6InYxfDIxMDY0MTJ8MTIxMTQ1NTQ1IiwiayI6InBob3RvLzEyMTE0NTU0NS9odWdlLmpwZyIsIm0iOiIxIiwiZCI6InNodXR0ZXJzdG9jay1tZWRpYSJ9LCI0NlJyMkhhdTk2ZFhETzE1d3BqMysrdjVpUDAiXQ/shutterstock_12114554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3372" name="AutoShape 12" descr="http://download.shutterstock.com/gatekeeper/W3siZSI6MTM5NTk0MzY5NSwiYyI6Il9waG90b19zZXNzaW9uX2lkIiwiZGMiOiJpZGxfMTIxMTQ1NTQ1IiwicCI6InYxfDIxMDY0MTJ8MTIxMTQ1NTQ1IiwiayI6InBob3RvLzEyMTE0NTU0NS9odWdlLmpwZyIsIm0iOiIxIiwiZCI6InNodXR0ZXJzdG9jay1tZWRpYSJ9LCI0NlJyMkhhdTk2ZFhETzE1d3BqMysrdjVpUDAiXQ/shutterstock_12114554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0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43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0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it-IT" sz="2600" cap="small" dirty="0" err="1" smtClean="0"/>
              <a:t>AlmaLaurea</a:t>
            </a:r>
            <a:r>
              <a:rPr lang="it-IT" sz="2600" dirty="0" smtClean="0"/>
              <a:t>’s </a:t>
            </a:r>
            <a:r>
              <a:rPr lang="it-IT" sz="2600" dirty="0" err="1" smtClean="0"/>
              <a:t>Mission</a:t>
            </a:r>
            <a:endParaRPr lang="it-IT" sz="2600" dirty="0"/>
          </a:p>
        </p:txBody>
      </p:sp>
      <p:sp>
        <p:nvSpPr>
          <p:cNvPr id="11" name="Segnaposto contenuto 7"/>
          <p:cNvSpPr txBox="1">
            <a:spLocks/>
          </p:cNvSpPr>
          <p:nvPr/>
        </p:nvSpPr>
        <p:spPr bwMode="auto">
          <a:xfrm>
            <a:off x="1259632" y="4293096"/>
            <a:ext cx="778276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</a:pPr>
            <a:endParaRPr lang="it-IT" sz="2400" dirty="0" smtClean="0">
              <a:solidFill>
                <a:srgbClr val="422E8D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259632" y="949672"/>
            <a:ext cx="7026672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indent="-457200" defTabSz="914400" latinLnBrk="0">
              <a:lnSpc>
                <a:spcPct val="9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In Italy </a:t>
            </a:r>
            <a:r>
              <a:rPr lang="en-US" sz="2400" dirty="0" err="1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AlmaLaurea</a:t>
            </a:r>
            <a:r>
              <a:rPr lang="en-US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 (AL) pursues</a:t>
            </a:r>
          </a:p>
          <a:p>
            <a:pPr marL="457200" marR="0" indent="-457200" defTabSz="914400" latinLnBrk="0">
              <a:lnSpc>
                <a:spcPct val="90000"/>
              </a:lnSpc>
              <a:spcBef>
                <a:spcPct val="20000"/>
              </a:spcBef>
              <a:buClrTx/>
              <a:buSzTx/>
              <a:tabLst/>
              <a:defRPr/>
            </a:pPr>
            <a:r>
              <a:rPr lang="en-US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the following main goals:</a:t>
            </a:r>
          </a:p>
          <a:p>
            <a:pPr marL="342900" marR="0" indent="-342900" defTabSz="914400" latinLnBrk="0">
              <a:lnSpc>
                <a:spcPct val="90000"/>
              </a:lnSpc>
              <a:spcBef>
                <a:spcPct val="20000"/>
              </a:spcBef>
              <a:buClrTx/>
              <a:buSzTx/>
              <a:buBlip>
                <a:blip r:embed="rId3"/>
              </a:buBlip>
              <a:tabLst/>
              <a:defRPr/>
            </a:pPr>
            <a:endParaRPr lang="en-US" sz="2400" dirty="0" smtClean="0">
              <a:solidFill>
                <a:srgbClr val="002060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342900" marR="0" indent="-342900" defTabSz="914400" latinLnBrk="0">
              <a:lnSpc>
                <a:spcPct val="90000"/>
              </a:lnSpc>
              <a:spcBef>
                <a:spcPct val="200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US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provide national/local governments and member universities with the most reliable and up-to-date information on the evolution of graduates’ academic careers</a:t>
            </a:r>
          </a:p>
          <a:p>
            <a:pPr marL="342900" marR="0" indent="-342900" defTabSz="914400" latinLnBrk="0">
              <a:lnSpc>
                <a:spcPct val="90000"/>
              </a:lnSpc>
              <a:spcBef>
                <a:spcPct val="20000"/>
              </a:spcBef>
              <a:buClrTx/>
              <a:buSzTx/>
              <a:buBlip>
                <a:blip r:embed="rId3"/>
              </a:buBlip>
              <a:tabLst/>
              <a:defRPr/>
            </a:pPr>
            <a:endParaRPr lang="en-US" sz="2400" dirty="0" smtClean="0">
              <a:solidFill>
                <a:srgbClr val="002060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342900" marR="0" indent="-342900" defTabSz="914400" latinLnBrk="0">
              <a:lnSpc>
                <a:spcPct val="90000"/>
              </a:lnSpc>
              <a:spcBef>
                <a:spcPct val="20000"/>
              </a:spcBef>
              <a:buClrTx/>
              <a:buSzTx/>
              <a:buBlip>
                <a:blip r:embed="rId3"/>
              </a:buBlip>
              <a:tabLst/>
              <a:defRPr/>
            </a:pPr>
            <a:r>
              <a:rPr lang="en-US" sz="2400" dirty="0" smtClean="0">
                <a:solidFill>
                  <a:srgbClr val="002060"/>
                </a:solidFill>
                <a:latin typeface="Trebuchet MS" pitchFamily="34" charset="0"/>
                <a:ea typeface="Verdana" pitchFamily="34" charset="0"/>
                <a:cs typeface="Verdana" pitchFamily="34" charset="0"/>
              </a:rPr>
              <a:t>foster graduates’ employability tracing their working achievements and promoting their access to successful careers and lifelong learning in a knowledge-based society and economy</a:t>
            </a:r>
            <a:endParaRPr lang="en-GB" sz="2400" dirty="0" smtClean="0">
              <a:solidFill>
                <a:srgbClr val="002060"/>
              </a:solidFill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8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9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mph" presetSubtype="2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pPr lvl="0"/>
            <a:r>
              <a:rPr lang="it-IT" sz="2600" dirty="0" smtClean="0"/>
              <a:t>The </a:t>
            </a:r>
            <a:r>
              <a:rPr lang="it-IT" sz="2600" cap="small" dirty="0" smtClean="0"/>
              <a:t>AlmaLaurea</a:t>
            </a:r>
            <a:r>
              <a:rPr lang="it-IT" sz="2600" dirty="0" smtClean="0"/>
              <a:t> System</a:t>
            </a:r>
            <a:endParaRPr lang="it-IT" sz="2600" dirty="0"/>
          </a:p>
        </p:txBody>
      </p:sp>
      <p:sp>
        <p:nvSpPr>
          <p:cNvPr id="13" name="Rettangolo arrotondato 12"/>
          <p:cNvSpPr/>
          <p:nvPr/>
        </p:nvSpPr>
        <p:spPr>
          <a:xfrm>
            <a:off x="916088" y="1783187"/>
            <a:ext cx="2952328" cy="2896977"/>
          </a:xfrm>
          <a:prstGeom prst="roundRect">
            <a:avLst/>
          </a:prstGeom>
          <a:solidFill>
            <a:srgbClr val="422E8D">
              <a:lumMod val="75000"/>
            </a:srgbClr>
          </a:solidFill>
          <a:ln w="25400" cap="flat" cmpd="sng" algn="ctr">
            <a:solidFill>
              <a:srgbClr val="816CCF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65 member </a:t>
            </a:r>
            <a:r>
              <a:rPr kumimoji="0" lang="en-US" sz="2400" b="1" i="0" u="none" strike="noStrike" kern="0" cap="none" spc="0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Universitites</a:t>
            </a:r>
            <a:r>
              <a:rPr kumimoji="0" lang="en-US" sz="2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Over 80%</a:t>
            </a:r>
            <a:r>
              <a:rPr kumimoji="0" lang="en-US" sz="18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/>
            </a:r>
            <a:br>
              <a:rPr kumimoji="0" lang="en-US" sz="18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</a:br>
            <a:r>
              <a:rPr kumimoji="0" lang="en-US" sz="18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of Italian graduates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AlmaLaurea’s</a:t>
            </a:r>
            <a:r>
              <a: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activities are based </a:t>
            </a:r>
            <a:br>
              <a: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on three pillars</a:t>
            </a:r>
            <a:endParaRPr kumimoji="0" lang="en-US" sz="1800" b="1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4863544" y="904909"/>
            <a:ext cx="3816424" cy="1440160"/>
          </a:xfrm>
          <a:prstGeom prst="roundRect">
            <a:avLst/>
          </a:prstGeom>
          <a:solidFill>
            <a:srgbClr val="8583BC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Graduate profile: an annual survey (based on the previous year’s data) and report on the internal efficiency of the higher education system</a:t>
            </a:r>
            <a:endParaRPr kumimoji="0" lang="en-US" sz="1600" b="1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4863544" y="4407204"/>
            <a:ext cx="3816424" cy="1819384"/>
          </a:xfrm>
          <a:prstGeom prst="roundRect">
            <a:avLst/>
          </a:prstGeom>
          <a:solidFill>
            <a:srgbClr val="8583BC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Online databank of graduates’ curricula: a powerful tool that improves the match between supply and demand of graduates and their transnational mobility (CVs are made available online three/four months before graduation time)</a:t>
            </a:r>
            <a:endParaRPr kumimoji="0" lang="en-US" sz="1600" b="1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4868992" y="2745182"/>
            <a:ext cx="3816424" cy="1440160"/>
          </a:xfrm>
          <a:prstGeom prst="roundRect">
            <a:avLst/>
          </a:prstGeom>
          <a:solidFill>
            <a:srgbClr val="8583BC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Graduates’ employment conditions: an annual survey </a:t>
            </a:r>
            <a:b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</a:br>
            <a:r>
              <a:rPr kumimoji="0" lang="en-US" sz="1600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and report on the external efficiency of the higher education system</a:t>
            </a:r>
            <a:endParaRPr kumimoji="0" lang="en-US" sz="1600" b="1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7" name="Connettore 7 9"/>
          <p:cNvCxnSpPr/>
          <p:nvPr/>
        </p:nvCxnSpPr>
        <p:spPr>
          <a:xfrm flipV="1">
            <a:off x="3868416" y="2140349"/>
            <a:ext cx="864096" cy="1348435"/>
          </a:xfrm>
          <a:prstGeom prst="curvedConnector2">
            <a:avLst/>
          </a:prstGeom>
          <a:noFill/>
          <a:ln w="38100" cap="flat" cmpd="sng" algn="ctr">
            <a:solidFill>
              <a:srgbClr val="816CCF">
                <a:shade val="95000"/>
                <a:satMod val="105000"/>
              </a:srgbClr>
            </a:solidFill>
            <a:prstDash val="solid"/>
            <a:headEnd type="none"/>
            <a:tailEnd type="triangle" w="lg" len="lg"/>
          </a:ln>
          <a:effectLst/>
        </p:spPr>
      </p:cxnSp>
      <p:cxnSp>
        <p:nvCxnSpPr>
          <p:cNvPr id="18" name="Connettore 7 9"/>
          <p:cNvCxnSpPr/>
          <p:nvPr/>
        </p:nvCxnSpPr>
        <p:spPr>
          <a:xfrm flipV="1">
            <a:off x="3868416" y="3480174"/>
            <a:ext cx="853700" cy="861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816CCF">
                <a:shade val="95000"/>
                <a:satMod val="105000"/>
              </a:srgbClr>
            </a:solidFill>
            <a:prstDash val="solid"/>
            <a:headEnd type="none"/>
            <a:tailEnd type="triangle" w="lg" len="lg"/>
          </a:ln>
          <a:effectLst/>
        </p:spPr>
      </p:cxnSp>
      <p:cxnSp>
        <p:nvCxnSpPr>
          <p:cNvPr id="19" name="Connettore 7 9"/>
          <p:cNvCxnSpPr/>
          <p:nvPr/>
        </p:nvCxnSpPr>
        <p:spPr>
          <a:xfrm>
            <a:off x="3868416" y="3488784"/>
            <a:ext cx="792088" cy="1332944"/>
          </a:xfrm>
          <a:prstGeom prst="curvedConnector2">
            <a:avLst/>
          </a:prstGeom>
          <a:noFill/>
          <a:ln w="38100" cap="flat" cmpd="sng" algn="ctr">
            <a:solidFill>
              <a:srgbClr val="816CCF">
                <a:shade val="95000"/>
                <a:satMod val="105000"/>
              </a:srgbClr>
            </a:solidFill>
            <a:prstDash val="solid"/>
            <a:headEnd type="none"/>
            <a:tailEnd type="triangle" w="lg" len="lg"/>
          </a:ln>
          <a:effectLst/>
        </p:spPr>
      </p:cxnSp>
      <p:sp>
        <p:nvSpPr>
          <p:cNvPr id="12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20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build="p" animBg="1"/>
      <p:bldP spid="15" grpId="0" build="p" animBg="1"/>
      <p:bldP spid="16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pPr lvl="0"/>
            <a:r>
              <a:rPr lang="it-IT" sz="2600" dirty="0" smtClean="0"/>
              <a:t>The </a:t>
            </a:r>
            <a:r>
              <a:rPr lang="it-IT" sz="2600" cap="small" dirty="0" smtClean="0"/>
              <a:t>AlmaLaurea</a:t>
            </a:r>
            <a:r>
              <a:rPr lang="it-IT" sz="2600" dirty="0" smtClean="0"/>
              <a:t> System</a:t>
            </a:r>
            <a:endParaRPr lang="it-IT" sz="2600" dirty="0"/>
          </a:p>
        </p:txBody>
      </p:sp>
      <p:cxnSp>
        <p:nvCxnSpPr>
          <p:cNvPr id="17" name="Connettore 7 9"/>
          <p:cNvCxnSpPr/>
          <p:nvPr/>
        </p:nvCxnSpPr>
        <p:spPr>
          <a:xfrm flipV="1">
            <a:off x="3868416" y="2140349"/>
            <a:ext cx="864096" cy="1348435"/>
          </a:xfrm>
          <a:prstGeom prst="curvedConnector2">
            <a:avLst/>
          </a:prstGeom>
          <a:noFill/>
          <a:ln w="38100" cap="flat" cmpd="sng" algn="ctr">
            <a:solidFill>
              <a:srgbClr val="7D67CD">
                <a:alpha val="30196"/>
              </a:srgbClr>
            </a:solidFill>
            <a:prstDash val="solid"/>
            <a:headEnd type="none"/>
            <a:tailEnd type="triangle" w="lg" len="lg"/>
          </a:ln>
          <a:effectLst/>
        </p:spPr>
      </p:cxnSp>
      <p:cxnSp>
        <p:nvCxnSpPr>
          <p:cNvPr id="18" name="Connettore 7 9"/>
          <p:cNvCxnSpPr/>
          <p:nvPr/>
        </p:nvCxnSpPr>
        <p:spPr>
          <a:xfrm flipV="1">
            <a:off x="3868416" y="3480174"/>
            <a:ext cx="853700" cy="861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rgbClr val="7D67CD">
                <a:alpha val="30196"/>
              </a:srgbClr>
            </a:solidFill>
            <a:prstDash val="solid"/>
            <a:headEnd type="none"/>
            <a:tailEnd type="triangle" w="lg" len="lg"/>
          </a:ln>
          <a:effectLst/>
        </p:spPr>
      </p:cxnSp>
      <p:cxnSp>
        <p:nvCxnSpPr>
          <p:cNvPr id="19" name="Connettore 7 9"/>
          <p:cNvCxnSpPr/>
          <p:nvPr/>
        </p:nvCxnSpPr>
        <p:spPr>
          <a:xfrm>
            <a:off x="3868416" y="3488784"/>
            <a:ext cx="792088" cy="1332944"/>
          </a:xfrm>
          <a:prstGeom prst="curvedConnector2">
            <a:avLst/>
          </a:prstGeom>
          <a:noFill/>
          <a:ln w="38100" cap="flat" cmpd="sng" algn="ctr">
            <a:solidFill>
              <a:srgbClr val="7D67CD">
                <a:alpha val="30196"/>
              </a:srgbClr>
            </a:solidFill>
            <a:prstDash val="solid"/>
            <a:headEnd type="none"/>
            <a:tailEnd type="triangle" w="lg" len="lg"/>
          </a:ln>
          <a:effectLst/>
        </p:spPr>
      </p:cxnSp>
      <p:sp>
        <p:nvSpPr>
          <p:cNvPr id="20" name="Rettangolo arrotondato 19"/>
          <p:cNvSpPr/>
          <p:nvPr/>
        </p:nvSpPr>
        <p:spPr>
          <a:xfrm>
            <a:off x="1701336" y="1783187"/>
            <a:ext cx="5559273" cy="3336130"/>
          </a:xfrm>
          <a:prstGeom prst="roundRect">
            <a:avLst/>
          </a:prstGeom>
          <a:solidFill>
            <a:srgbClr val="8583BC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This complete, periodic, well-timed and updated documentation is provided to the governing bodies of the universities that are part </a:t>
            </a:r>
            <a:br>
              <a:rPr kumimoji="0" lang="en-US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</a:br>
            <a:r>
              <a:rPr kumimoji="0" lang="en-US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of the consortium, to authorities dealing with teaching activities and career guidance </a:t>
            </a:r>
            <a:br>
              <a:rPr kumimoji="0" lang="en-US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</a:br>
            <a:r>
              <a:rPr kumimoji="0" lang="en-US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and made available to all the stakeholders involved in higher education issues – families, students, employers and policy-makers – </a:t>
            </a:r>
            <a:br>
              <a:rPr kumimoji="0" lang="en-US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</a:br>
            <a:r>
              <a:rPr kumimoji="0" lang="en-US" b="0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 pitchFamily="34" charset="0"/>
                <a:cs typeface="Arial"/>
              </a:rPr>
              <a:t>as a solid basis for fostering all decision-making processes and activity planning</a:t>
            </a:r>
            <a:endParaRPr kumimoji="0" lang="en-US" b="0" i="0" u="none" strike="noStrike" kern="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 pitchFamily="34" charset="0"/>
              <a:cs typeface="Arial"/>
            </a:endParaRPr>
          </a:p>
        </p:txBody>
      </p:sp>
      <p:sp>
        <p:nvSpPr>
          <p:cNvPr id="21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22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it-IT" sz="2600" dirty="0" smtClean="0"/>
              <a:t>Graduate </a:t>
            </a:r>
            <a:r>
              <a:rPr lang="it-IT" sz="2600" dirty="0" err="1" smtClean="0"/>
              <a:t>Profile</a:t>
            </a:r>
            <a:endParaRPr lang="it-IT" sz="2600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59632" y="949672"/>
            <a:ext cx="7026672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Systematic collection – via administrative records and end-of-</a:t>
            </a:r>
            <a:r>
              <a:rPr lang="en-US" sz="2400" dirty="0" err="1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programme</a:t>
            </a: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 questionnaire - of information concerning graduates’ performance, assessments, aspirations, further job and study intentions… for all member universities</a:t>
            </a:r>
          </a:p>
          <a:p>
            <a:pPr marL="342900" lvl="0" indent="-34290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</a:pPr>
            <a:endParaRPr lang="en-US" sz="2400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A yearly portrait of human resource assets created by universities (published only four months after the conclusion of data collection)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</a:pPr>
            <a:endParaRPr lang="en-US" sz="2400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The survey supplies information for each university, department and degree </a:t>
            </a:r>
            <a:r>
              <a:rPr lang="en-US" sz="2400" dirty="0" err="1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programme</a:t>
            </a:r>
            <a:endParaRPr lang="en-US" sz="2400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6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8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/>
          </a:bodyPr>
          <a:lstStyle/>
          <a:p>
            <a:r>
              <a:rPr lang="it-IT" sz="2600" dirty="0" err="1" smtClean="0"/>
              <a:t>Survey</a:t>
            </a:r>
            <a:r>
              <a:rPr lang="it-IT" sz="2600" dirty="0" smtClean="0"/>
              <a:t> </a:t>
            </a:r>
            <a:r>
              <a:rPr lang="it-IT" sz="2600" dirty="0" err="1" smtClean="0"/>
              <a:t>of</a:t>
            </a:r>
            <a:r>
              <a:rPr lang="it-IT" sz="2600" dirty="0" smtClean="0"/>
              <a:t> Graduate </a:t>
            </a:r>
            <a:r>
              <a:rPr lang="it-IT" sz="2600" dirty="0" err="1" smtClean="0"/>
              <a:t>Employment</a:t>
            </a:r>
            <a:endParaRPr lang="it-IT" sz="2600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1259632" y="949672"/>
            <a:ext cx="7026672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1000"/>
              </a:spcAft>
              <a:buBlip>
                <a:blip r:embed="rId3"/>
              </a:buBlip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Graduates are interviewed (via </a:t>
            </a:r>
            <a:r>
              <a:rPr lang="en-US" sz="2400" dirty="0" err="1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Cawi</a:t>
            </a: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 and </a:t>
            </a:r>
            <a:r>
              <a:rPr lang="en-US" sz="2400" dirty="0" err="1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Cati</a:t>
            </a: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) on their employment situation 1,3 and 5 years after graduation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A yearly portrait of the ability of the </a:t>
            </a:r>
            <a:r>
              <a:rPr lang="en-US" sz="2400" dirty="0" err="1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labour</a:t>
            </a: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 market to make use of the human resource assets created by the higher education system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	… the ability of universities to meet the needs of society and achieve their institutional goals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spcAft>
                <a:spcPts val="1000"/>
              </a:spcAft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	… and the ability of graduates to meet their aspirations</a:t>
            </a:r>
            <a:b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(published only four months after the conclusion of data collection)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Blip>
                <a:blip r:embed="rId3"/>
              </a:buBlip>
            </a:pPr>
            <a:r>
              <a:rPr lang="en-US" sz="2400" dirty="0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The survey supplies information for each university, department and degree </a:t>
            </a:r>
            <a:r>
              <a:rPr lang="en-US" sz="2400" dirty="0" err="1" smtClean="0">
                <a:latin typeface="Trebuchet MS" pitchFamily="34" charset="0"/>
                <a:ea typeface="Verdana" pitchFamily="34" charset="0"/>
                <a:cs typeface="Verdana" pitchFamily="34" charset="0"/>
              </a:rPr>
              <a:t>programme</a:t>
            </a:r>
            <a:endParaRPr lang="en-US" sz="2400" dirty="0" smtClean="0">
              <a:latin typeface="Trebuchet MS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6" name="Segnaposto piè di pagina 16"/>
          <p:cNvSpPr>
            <a:spLocks noGrp="1"/>
          </p:cNvSpPr>
          <p:nvPr>
            <p:ph type="ftr" sz="quarter" idx="10"/>
          </p:nvPr>
        </p:nvSpPr>
        <p:spPr>
          <a:xfrm>
            <a:off x="3124200" y="644842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G. </a:t>
            </a:r>
            <a:r>
              <a:rPr lang="it-IT" dirty="0" err="1" smtClean="0"/>
              <a:t>Gasperoni</a:t>
            </a:r>
            <a:endParaRPr lang="it-IT" dirty="0"/>
          </a:p>
        </p:txBody>
      </p:sp>
      <p:sp>
        <p:nvSpPr>
          <p:cNvPr id="8" name="Segnaposto piè di pagina 16"/>
          <p:cNvSpPr txBox="1">
            <a:spLocks/>
          </p:cNvSpPr>
          <p:nvPr/>
        </p:nvSpPr>
        <p:spPr>
          <a:xfrm>
            <a:off x="35496" y="64484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25 </a:t>
            </a:r>
            <a:r>
              <a:rPr lang="it-IT" sz="1200" dirty="0" err="1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September</a:t>
            </a:r>
            <a:r>
              <a:rPr lang="it-IT" sz="1200" dirty="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2014</a:t>
            </a:r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">
  <a:themeElements>
    <a:clrScheme name="Palette AlmaLaurea">
      <a:dk1>
        <a:srgbClr val="000000"/>
      </a:dk1>
      <a:lt1>
        <a:srgbClr val="FFFFFF"/>
      </a:lt1>
      <a:dk2>
        <a:srgbClr val="422E8D"/>
      </a:dk2>
      <a:lt2>
        <a:srgbClr val="FFB70B"/>
      </a:lt2>
      <a:accent1>
        <a:srgbClr val="816CCF"/>
      </a:accent1>
      <a:accent2>
        <a:srgbClr val="FFF799"/>
      </a:accent2>
      <a:accent3>
        <a:srgbClr val="3F469A"/>
      </a:accent3>
      <a:accent4>
        <a:srgbClr val="FFEB00"/>
      </a:accent4>
      <a:accent5>
        <a:srgbClr val="C86EF0"/>
      </a:accent5>
      <a:accent6>
        <a:srgbClr val="8583BC"/>
      </a:accent6>
      <a:hlink>
        <a:srgbClr val="0000FF"/>
      </a:hlink>
      <a:folHlink>
        <a:srgbClr val="A116E0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lette AlmaLaurea">
    <a:dk1>
      <a:srgbClr val="000000"/>
    </a:dk1>
    <a:lt1>
      <a:srgbClr val="FFFFFF"/>
    </a:lt1>
    <a:dk2>
      <a:srgbClr val="422E8D"/>
    </a:dk2>
    <a:lt2>
      <a:srgbClr val="FFB70B"/>
    </a:lt2>
    <a:accent1>
      <a:srgbClr val="816CCF"/>
    </a:accent1>
    <a:accent2>
      <a:srgbClr val="FFF799"/>
    </a:accent2>
    <a:accent3>
      <a:srgbClr val="3F469A"/>
    </a:accent3>
    <a:accent4>
      <a:srgbClr val="FFEB00"/>
    </a:accent4>
    <a:accent5>
      <a:srgbClr val="C86EF0"/>
    </a:accent5>
    <a:accent6>
      <a:srgbClr val="8583BC"/>
    </a:accent6>
    <a:hlink>
      <a:srgbClr val="0000FF"/>
    </a:hlink>
    <a:folHlink>
      <a:srgbClr val="A116E0"/>
    </a:folHlink>
  </a:clrScheme>
</a:themeOverride>
</file>

<file path=ppt/theme/themeOverride2.xml><?xml version="1.0" encoding="utf-8"?>
<a:themeOverride xmlns:a="http://schemas.openxmlformats.org/drawingml/2006/main">
  <a:clrScheme name="Palette AlmaLaurea">
    <a:dk1>
      <a:srgbClr val="000000"/>
    </a:dk1>
    <a:lt1>
      <a:srgbClr val="FFFFFF"/>
    </a:lt1>
    <a:dk2>
      <a:srgbClr val="422E8D"/>
    </a:dk2>
    <a:lt2>
      <a:srgbClr val="FFB70B"/>
    </a:lt2>
    <a:accent1>
      <a:srgbClr val="816CCF"/>
    </a:accent1>
    <a:accent2>
      <a:srgbClr val="FFF799"/>
    </a:accent2>
    <a:accent3>
      <a:srgbClr val="3F469A"/>
    </a:accent3>
    <a:accent4>
      <a:srgbClr val="FFEB00"/>
    </a:accent4>
    <a:accent5>
      <a:srgbClr val="C86EF0"/>
    </a:accent5>
    <a:accent6>
      <a:srgbClr val="8583BC"/>
    </a:accent6>
    <a:hlink>
      <a:srgbClr val="0000FF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AL</Template>
  <TotalTime>472</TotalTime>
  <Words>924</Words>
  <Application>Microsoft Office PowerPoint</Application>
  <PresentationFormat>Presentazione su schermo (4:3)</PresentationFormat>
  <Paragraphs>238</Paragraphs>
  <Slides>18</Slides>
  <Notes>17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0" baseType="lpstr">
      <vt:lpstr>AL</vt:lpstr>
      <vt:lpstr>Worksheet</vt:lpstr>
      <vt:lpstr>AlmaLaurea’s Role  in Helping Graduates  in the Job Market</vt:lpstr>
      <vt:lpstr>Italian Context</vt:lpstr>
      <vt:lpstr>Managers by Level of Education</vt:lpstr>
      <vt:lpstr>Employed as Manager or Professional (high skilled occupations)</vt:lpstr>
      <vt:lpstr>AlmaLaurea’s Mission</vt:lpstr>
      <vt:lpstr>The AlmaLaurea System</vt:lpstr>
      <vt:lpstr>The AlmaLaurea System</vt:lpstr>
      <vt:lpstr>Graduate Profile</vt:lpstr>
      <vt:lpstr>Survey of Graduate Employment</vt:lpstr>
      <vt:lpstr>Educational Level of Graduates’ Parents  (both parents with no tertiary degree)</vt:lpstr>
      <vt:lpstr>Employment Rate at One Year from Graduation by Kind of Degree Programme</vt:lpstr>
      <vt:lpstr>Internship/Training during University Studies*</vt:lpstr>
      <vt:lpstr>Internship/Training during University Studies*</vt:lpstr>
      <vt:lpstr>Internship/Training during University Studies*</vt:lpstr>
      <vt:lpstr>Employment and Graduates: Factors Positively Affecting  the Probability of Working at One Year after Graduation</vt:lpstr>
      <vt:lpstr>Additional AlmaLaurea  Activities</vt:lpstr>
      <vt:lpstr>Additional AlmaLaurea  Activities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ghiselli</dc:creator>
  <cp:lastModifiedBy>Gasperoni</cp:lastModifiedBy>
  <cp:revision>66</cp:revision>
  <dcterms:created xsi:type="dcterms:W3CDTF">2014-09-08T09:47:39Z</dcterms:created>
  <dcterms:modified xsi:type="dcterms:W3CDTF">2014-09-22T20:26:54Z</dcterms:modified>
</cp:coreProperties>
</file>