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4" r:id="rId5"/>
    <p:sldId id="265" r:id="rId6"/>
    <p:sldId id="272" r:id="rId7"/>
    <p:sldId id="273" r:id="rId8"/>
    <p:sldId id="269" r:id="rId9"/>
    <p:sldId id="270" r:id="rId10"/>
    <p:sldId id="266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  <p:clrMru>
    <a:srgbClr val="0489C7"/>
    <a:srgbClr val="5F5E5B"/>
    <a:srgbClr val="C7E47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24" y="-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88561-4F01-6440-ADA1-3D2EDAFBF257}" type="datetimeFigureOut">
              <a:rPr lang="en-US" smtClean="0"/>
              <a:pPr/>
              <a:t>9/22/14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14FAE-74BE-DF48-8470-52B9AD98DC6B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EC2D4-382E-3044-B24A-D8E2E780E970}" type="datetimeFigureOut">
              <a:rPr lang="en-US" smtClean="0"/>
              <a:pPr/>
              <a:t>9/22/14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491B1-48D4-1F45-AD3F-C1516693C7F6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51EA-AE97-9845-8C70-79901BB15832}" type="datetime1">
              <a:rPr lang="en-US" smtClean="0"/>
              <a:pPr/>
              <a:t>9/22/14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6233-BF6B-7C4C-AFE3-D84948803A23}" type="datetime1">
              <a:rPr lang="en-US" smtClean="0"/>
              <a:pPr/>
              <a:t>9/22/14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DF96-2172-284B-8EA3-3D31DADCD4D0}" type="datetime1">
              <a:rPr lang="en-US" smtClean="0"/>
              <a:pPr/>
              <a:t>9/22/14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BE5F-C3EA-0449-996F-9A0A49131940}" type="datetime1">
              <a:rPr lang="en-US" smtClean="0"/>
              <a:pPr/>
              <a:t>9/22/14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4C87-F5AE-5844-8BBD-FB3F3DD43399}" type="datetime1">
              <a:rPr lang="en-US" smtClean="0"/>
              <a:pPr/>
              <a:t>9/22/14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0127-4D50-C24F-9348-A61986B50E28}" type="datetime1">
              <a:rPr lang="en-US" smtClean="0"/>
              <a:pPr/>
              <a:t>9/22/14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E4B8-B665-FF45-A9F8-30B9919A176A}" type="datetime1">
              <a:rPr lang="en-US" smtClean="0"/>
              <a:pPr/>
              <a:t>9/22/14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44F5-4876-344F-A339-69EE9834C15B}" type="datetime1">
              <a:rPr lang="en-US" smtClean="0"/>
              <a:pPr/>
              <a:t>9/22/14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431E4-32A4-C14C-8752-E3465BA78BEE}" type="datetime1">
              <a:rPr lang="en-US" smtClean="0"/>
              <a:pPr/>
              <a:t>9/22/14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D9F5-B35D-D543-A071-774F7A40D012}" type="datetime1">
              <a:rPr lang="en-US" smtClean="0"/>
              <a:pPr/>
              <a:t>9/22/14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B1C6-88A2-8346-A1E6-8125A49847DD}" type="datetime1">
              <a:rPr lang="en-US" smtClean="0"/>
              <a:pPr/>
              <a:t>9/22/14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C0109-79A5-1147-99D5-CBBABC2D756E}" type="datetime1">
              <a:rPr lang="en-US" smtClean="0"/>
              <a:pPr/>
              <a:t>9/22/14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36745-E436-3444-8617-C87E56ADA910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c.europa.eu/digital-agenda/en/members" TargetMode="Externa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-sul.stanford.edu/weiser/Ubiq.html" TargetMode="External"/><Relationship Id="rId3" Type="http://schemas.openxmlformats.org/officeDocument/2006/relationships/hyperlink" Target="http://www.itu.int/en/ITU-T/studygroups/2013-2016/13/Pages/default.asp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hyperlink" Target="http://www.princeton.edu/~achaney/tmve/wiki100k/docs/Metcalfe_s_law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23745" y="3398250"/>
            <a:ext cx="774535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dirty="0" smtClean="0"/>
              <a:t>József Györkös</a:t>
            </a:r>
          </a:p>
          <a:p>
            <a:r>
              <a:rPr lang="sl-SI" sz="1400" dirty="0" smtClean="0"/>
              <a:t/>
            </a:r>
            <a:br>
              <a:rPr lang="sl-SI" sz="1400" dirty="0" smtClean="0"/>
            </a:br>
            <a:r>
              <a:rPr lang="sl-SI" sz="1400" dirty="0" smtClean="0"/>
              <a:t>University of Maribor, Faculty of Electrical Engineering and Computer Science, professor</a:t>
            </a:r>
          </a:p>
          <a:p>
            <a:r>
              <a:rPr lang="sl-SI" sz="1400" dirty="0" smtClean="0"/>
              <a:t>CONNECT Advisory Forum for Research and Innovation in ICT, chair</a:t>
            </a:r>
            <a:endParaRPr lang="sl-SI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825872" y="6454499"/>
            <a:ext cx="3706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 smtClean="0"/>
              <a:t>PRAXIS Forum, 25. </a:t>
            </a:r>
            <a:r>
              <a:rPr lang="sl-SI" sz="1400" dirty="0" smtClean="0"/>
              <a:t>September 2014</a:t>
            </a:r>
            <a:endParaRPr lang="sl-SI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1</a:t>
            </a:fld>
            <a:endParaRPr lang="sl-SI"/>
          </a:p>
        </p:txBody>
      </p:sp>
      <p:sp>
        <p:nvSpPr>
          <p:cNvPr id="10" name="TextBox 9"/>
          <p:cNvSpPr txBox="1"/>
          <p:nvPr/>
        </p:nvSpPr>
        <p:spPr>
          <a:xfrm>
            <a:off x="4584701" y="430768"/>
            <a:ext cx="3984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PRAXIS Forum 2014</a:t>
            </a:r>
            <a:br>
              <a:rPr lang="en-US" dirty="0" smtClean="0"/>
            </a:br>
            <a:r>
              <a:rPr lang="en-US" dirty="0" smtClean="0"/>
              <a:t>Project Work and Internship: impacts on</a:t>
            </a:r>
            <a:r>
              <a:rPr lang="en-US" dirty="0" smtClean="0"/>
              <a:t> labor </a:t>
            </a:r>
            <a:r>
              <a:rPr lang="en-US" dirty="0" smtClean="0"/>
              <a:t>market and society </a:t>
            </a:r>
          </a:p>
          <a:p>
            <a:pPr algn="r"/>
            <a:endParaRPr lang="sl-SI" dirty="0"/>
          </a:p>
        </p:txBody>
      </p:sp>
      <p:sp>
        <p:nvSpPr>
          <p:cNvPr id="11" name="TextBox 10"/>
          <p:cNvSpPr txBox="1"/>
          <p:nvPr/>
        </p:nvSpPr>
        <p:spPr>
          <a:xfrm>
            <a:off x="823745" y="2044700"/>
            <a:ext cx="8155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Societal Challenges in the Focus of ICT Research and Innovation: opportunities for young professionals</a:t>
            </a:r>
            <a:endParaRPr lang="sl-S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10</a:t>
            </a:fld>
            <a:endParaRPr lang="sl-SI"/>
          </a:p>
        </p:txBody>
      </p:sp>
      <p:sp>
        <p:nvSpPr>
          <p:cNvPr id="5" name="TextBox 4"/>
          <p:cNvSpPr txBox="1"/>
          <p:nvPr/>
        </p:nvSpPr>
        <p:spPr>
          <a:xfrm>
            <a:off x="317500" y="787400"/>
            <a:ext cx="85217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l-SI" sz="2400" b="1" dirty="0" smtClean="0">
                <a:solidFill>
                  <a:schemeClr val="tx2"/>
                </a:solidFill>
              </a:rPr>
              <a:t>Research potentials </a:t>
            </a:r>
          </a:p>
          <a:p>
            <a:pPr lvl="0"/>
            <a:endParaRPr lang="sl-SI" sz="1600" dirty="0" smtClean="0"/>
          </a:p>
          <a:p>
            <a:pPr lvl="0"/>
            <a:r>
              <a:rPr lang="sl-SI" sz="1600" dirty="0" smtClean="0"/>
              <a:t>i</a:t>
            </a:r>
            <a:r>
              <a:rPr lang="sl-SI" sz="1600" dirty="0" smtClean="0"/>
              <a:t>n the light of presented trends and challenges</a:t>
            </a:r>
            <a:endParaRPr lang="en-US" sz="1600" dirty="0" smtClean="0"/>
          </a:p>
          <a:p>
            <a:pPr lvl="0"/>
            <a:endParaRPr lang="en-GB" b="1" dirty="0" smtClean="0"/>
          </a:p>
          <a:p>
            <a:pPr lvl="0"/>
            <a:r>
              <a:rPr lang="en-GB" b="1" dirty="0" smtClean="0"/>
              <a:t>focusing on project work and internship / impacts on labour market and society:</a:t>
            </a:r>
          </a:p>
          <a:p>
            <a:pPr lvl="0"/>
            <a:endParaRPr lang="en-GB" b="1" dirty="0" smtClean="0"/>
          </a:p>
          <a:p>
            <a:pPr lvl="0"/>
            <a:endParaRPr lang="en-GB" b="1" dirty="0" smtClean="0"/>
          </a:p>
          <a:p>
            <a:pPr lvl="0"/>
            <a:r>
              <a:rPr lang="en-GB" b="1" dirty="0" smtClean="0"/>
              <a:t>I/H* 1: How a demanding technological expert area should be melted with requirements of cross-cutting societal aspects of implementation.</a:t>
            </a:r>
          </a:p>
          <a:p>
            <a:pPr lvl="0"/>
            <a:endParaRPr lang="en-GB" b="1" dirty="0" smtClean="0"/>
          </a:p>
          <a:p>
            <a:pPr lvl="0"/>
            <a:r>
              <a:rPr lang="en-GB" b="1" dirty="0" smtClean="0"/>
              <a:t>I/H 2: Technology readiness levels need to be examined from the aspect of young experts involvement.</a:t>
            </a:r>
          </a:p>
          <a:p>
            <a:pPr lvl="0"/>
            <a:endParaRPr lang="en-GB" b="1" dirty="0" smtClean="0"/>
          </a:p>
          <a:p>
            <a:pPr lvl="0"/>
            <a:r>
              <a:rPr lang="en-GB" b="1" dirty="0" smtClean="0"/>
              <a:t>I/H 3: Elements of Market adoption readiness levels should be investigated and methodologies need to be formulated considering the impact of hyper-scalability, early adopters foresight and the level of risk.</a:t>
            </a:r>
          </a:p>
          <a:p>
            <a:pPr lvl="0"/>
            <a:endParaRPr lang="en-GB" b="1" dirty="0" smtClean="0"/>
          </a:p>
          <a:p>
            <a:pPr lvl="0"/>
            <a:endParaRPr lang="en-GB" sz="1400" b="1" dirty="0" smtClean="0"/>
          </a:p>
          <a:p>
            <a:pPr lvl="0"/>
            <a:endParaRPr lang="en-GB" sz="1400" b="1" dirty="0" smtClean="0"/>
          </a:p>
          <a:p>
            <a:pPr lvl="0"/>
            <a:r>
              <a:rPr lang="en-GB" sz="1400" b="1" dirty="0" smtClean="0"/>
              <a:t>* Idea or hint that should be formulated as a research question.</a:t>
            </a:r>
          </a:p>
          <a:p>
            <a:pPr lvl="0"/>
            <a:endParaRPr lang="en-GB" sz="1400" b="1" dirty="0" smtClean="0"/>
          </a:p>
          <a:p>
            <a:pPr lvl="0"/>
            <a:endParaRPr lang="en-GB" sz="1400" b="1" dirty="0" smtClean="0"/>
          </a:p>
          <a:p>
            <a:pPr lvl="0"/>
            <a:endParaRPr lang="en-GB" sz="1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825872" y="6441799"/>
            <a:ext cx="3706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 smtClean="0"/>
              <a:t>PRAXIS Forum, 25. </a:t>
            </a:r>
            <a:r>
              <a:rPr lang="sl-SI" sz="1400" dirty="0" smtClean="0"/>
              <a:t>September 2014</a:t>
            </a:r>
            <a:endParaRPr lang="sl-SI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11</a:t>
            </a:fld>
            <a:endParaRPr lang="sl-SI"/>
          </a:p>
        </p:txBody>
      </p:sp>
      <p:sp>
        <p:nvSpPr>
          <p:cNvPr id="5" name="TextBox 4"/>
          <p:cNvSpPr txBox="1"/>
          <p:nvPr/>
        </p:nvSpPr>
        <p:spPr>
          <a:xfrm>
            <a:off x="823745" y="5294521"/>
            <a:ext cx="77453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7F7F7F"/>
                </a:solidFill>
              </a:rPr>
              <a:t>Societal Challenges in the Focus of ICT Research and Innovation: opportunities for young </a:t>
            </a:r>
            <a:r>
              <a:rPr lang="en-US" sz="2000" b="1" dirty="0" smtClean="0">
                <a:solidFill>
                  <a:srgbClr val="7F7F7F"/>
                </a:solidFill>
              </a:rPr>
              <a:t>professionals</a:t>
            </a:r>
            <a:r>
              <a:rPr lang="en-US" sz="2000" b="1" dirty="0" smtClean="0">
                <a:solidFill>
                  <a:srgbClr val="7F7F7F"/>
                </a:solidFill>
              </a:rPr>
              <a:t>, </a:t>
            </a:r>
            <a:br>
              <a:rPr lang="en-US" sz="2000" b="1" dirty="0" smtClean="0">
                <a:solidFill>
                  <a:srgbClr val="7F7F7F"/>
                </a:solidFill>
              </a:rPr>
            </a:br>
            <a:r>
              <a:rPr lang="sl-SI" sz="2000" dirty="0" smtClean="0">
                <a:solidFill>
                  <a:srgbClr val="7F7F7F"/>
                </a:solidFill>
              </a:rPr>
              <a:t>József </a:t>
            </a:r>
            <a:r>
              <a:rPr lang="sl-SI" sz="2000" dirty="0" smtClean="0">
                <a:solidFill>
                  <a:srgbClr val="7F7F7F"/>
                </a:solidFill>
              </a:rPr>
              <a:t>Györkös</a:t>
            </a:r>
          </a:p>
        </p:txBody>
      </p:sp>
      <p:sp>
        <p:nvSpPr>
          <p:cNvPr id="7" name="Slide Number Placeholder 8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236745-E436-3444-8617-C87E56ADA910}" type="slidenum">
              <a:rPr kumimoji="0" lang="sl-SI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l-SI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" y="812800"/>
            <a:ext cx="79976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Food for thought</a:t>
            </a:r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The </a:t>
            </a:r>
            <a:r>
              <a:rPr lang="sl-SI" dirty="0" smtClean="0"/>
              <a:t>European Digital Agenda is heavily focused on new jobs and employability.</a:t>
            </a:r>
            <a:r>
              <a:rPr lang="sl-SI" dirty="0" smtClean="0"/>
              <a:t> </a:t>
            </a:r>
            <a:br>
              <a:rPr lang="sl-SI" dirty="0" smtClean="0"/>
            </a:br>
            <a:r>
              <a:rPr lang="sl-SI" dirty="0" smtClean="0"/>
              <a:t>ICT job related opportunities are - besides expert knowledge obtained from the education system -  related to individual’s affinity, the individual’s capability of (cyber) social skills and sensitivity for cross-cutting potentials of ICT.</a:t>
            </a:r>
          </a:p>
          <a:p>
            <a:endParaRPr lang="sl-SI" dirty="0" smtClean="0"/>
          </a:p>
          <a:p>
            <a:endParaRPr lang="sl-SI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825872" y="6441799"/>
            <a:ext cx="3706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 smtClean="0"/>
              <a:t>PRAXIS Forum, 25. </a:t>
            </a:r>
            <a:r>
              <a:rPr lang="sl-SI" sz="1400" dirty="0" smtClean="0"/>
              <a:t>September 2014</a:t>
            </a:r>
            <a:endParaRPr lang="sl-SI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0141" y="700533"/>
            <a:ext cx="7419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1F497D"/>
                </a:solidFill>
              </a:rPr>
              <a:t>CONNECT Advisory Forum for ICT Research and Innovation (CAF)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0141" y="2459455"/>
            <a:ext cx="760932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Mandate</a:t>
            </a:r>
            <a:r>
              <a:rPr lang="en-US" sz="1600" dirty="0" smtClean="0"/>
              <a:t>: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to give consistent and consolidated advice to the Commission services during the preparation of the Horizon 2020 work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, regarding the relevant challenge/part of the Specific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. Advice should be provided on relevant objectives and scientific, technological and innovation priorities.</a:t>
            </a:r>
          </a:p>
          <a:p>
            <a:endParaRPr lang="sl-SI" dirty="0" smtClean="0"/>
          </a:p>
          <a:p>
            <a:r>
              <a:rPr lang="en-US" sz="1600" b="1" dirty="0" smtClean="0"/>
              <a:t>The </a:t>
            </a:r>
            <a:r>
              <a:rPr lang="en-US" sz="1600" b="1" dirty="0" err="1" smtClean="0"/>
              <a:t>CAF's</a:t>
            </a:r>
            <a:r>
              <a:rPr lang="en-US" sz="1600" b="1" dirty="0" smtClean="0"/>
              <a:t> role</a:t>
            </a:r>
            <a:r>
              <a:rPr lang="en-US" sz="1600" dirty="0" smtClean="0"/>
              <a:t>:</a:t>
            </a:r>
          </a:p>
          <a:p>
            <a:pPr marL="180975" indent="-180975">
              <a:buFont typeface="Arial"/>
              <a:buChar char="•"/>
            </a:pPr>
            <a:r>
              <a:rPr lang="en-US" sz="1600" dirty="0" smtClean="0"/>
              <a:t>to </a:t>
            </a:r>
            <a:r>
              <a:rPr lang="en-US" sz="1600" dirty="0"/>
              <a:t>advise on safeguarding the linkages and coherence of ICT across all the three priorities of </a:t>
            </a:r>
            <a:r>
              <a:rPr lang="en-US" sz="1600" dirty="0" smtClean="0"/>
              <a:t>H2020: "scientific excellence', "industrial leadership" and "societal challenges”,</a:t>
            </a:r>
          </a:p>
          <a:p>
            <a:pPr marL="180975" indent="-180975">
              <a:buFont typeface="Arial"/>
              <a:buChar char="•"/>
            </a:pPr>
            <a:r>
              <a:rPr lang="en-US" sz="1600" dirty="0" smtClean="0"/>
              <a:t> to bring the ICT research &amp; innovation closer to the potential users.</a:t>
            </a:r>
          </a:p>
          <a:p>
            <a:pPr marL="180975" indent="-180975">
              <a:buFont typeface="Arial"/>
              <a:buChar char="•"/>
            </a:pPr>
            <a:r>
              <a:rPr lang="en-US" sz="1600" dirty="0" smtClean="0"/>
              <a:t> to support outreach and dialogue with a wider group of stakeholders.</a:t>
            </a:r>
          </a:p>
          <a:p>
            <a:pPr marL="180975" indent="-180975">
              <a:buFont typeface="Arial"/>
              <a:buChar char="•"/>
            </a:pPr>
            <a:endParaRPr lang="sl-SI" sz="1600" dirty="0" smtClean="0"/>
          </a:p>
          <a:p>
            <a:r>
              <a:rPr lang="sl-SI" sz="1400" dirty="0" smtClean="0"/>
              <a:t>Members (selection based on the call on 14th September 2012) </a:t>
            </a:r>
            <a:r>
              <a:rPr lang="sl-SI" sz="1400" dirty="0" smtClean="0">
                <a:hlinkClick r:id="rId2"/>
              </a:rPr>
              <a:t>&gt;</a:t>
            </a:r>
            <a:r>
              <a:rPr lang="sl-SI" sz="1400" dirty="0" smtClean="0"/>
              <a:t>: </a:t>
            </a:r>
            <a:br>
              <a:rPr lang="sl-SI" sz="1400" dirty="0" smtClean="0"/>
            </a:br>
            <a:r>
              <a:rPr lang="sl-SI" sz="1400" dirty="0" smtClean="0"/>
              <a:t>27 (call-related) + 5 (nominated by commissionaire)</a:t>
            </a:r>
            <a:endParaRPr lang="sl-SI" sz="1400" dirty="0"/>
          </a:p>
        </p:txBody>
      </p:sp>
      <p:pic>
        <p:nvPicPr>
          <p:cNvPr id="6" name="Picture 5" descr="Screen Shot 2014-01-27 at 10.40.3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286923" y="1329936"/>
            <a:ext cx="5202542" cy="836773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2</a:t>
            </a:fld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2825872" y="6441799"/>
            <a:ext cx="3706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 smtClean="0"/>
              <a:t>PRAXIS Forum, 25. </a:t>
            </a:r>
            <a:r>
              <a:rPr lang="sl-SI" sz="1400" dirty="0" smtClean="0"/>
              <a:t>September 2014</a:t>
            </a:r>
            <a:endParaRPr lang="sl-SI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V="1">
            <a:off x="5676900" y="1993900"/>
            <a:ext cx="546100" cy="368300"/>
          </a:xfrm>
          <a:prstGeom prst="line">
            <a:avLst/>
          </a:prstGeom>
          <a:ln w="698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57200" y="1832034"/>
            <a:ext cx="822960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CAF is </a:t>
            </a:r>
            <a:r>
              <a:rPr lang="en-US" dirty="0"/>
              <a:t>primarily focused in the ICT theme under the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b="1" dirty="0" smtClean="0"/>
              <a:t>(a) industrial leadership in enabling technologies (LEIT-ICT)</a:t>
            </a:r>
            <a:r>
              <a:rPr lang="en-US" dirty="0" smtClean="0"/>
              <a:t> </a:t>
            </a:r>
            <a:r>
              <a:rPr lang="en-US" dirty="0"/>
              <a:t>priority of Horizon 2020 and also the contribution of ICT to the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b</a:t>
            </a:r>
            <a:r>
              <a:rPr lang="en-US" b="1" dirty="0" smtClean="0"/>
              <a:t>) 7 </a:t>
            </a:r>
            <a:r>
              <a:rPr lang="en-US" b="1" dirty="0"/>
              <a:t>societal challenges</a:t>
            </a:r>
            <a:r>
              <a:rPr lang="en-US" dirty="0"/>
              <a:t> that are part of the final version of Horizon </a:t>
            </a:r>
            <a:r>
              <a:rPr lang="en-US" dirty="0" smtClean="0"/>
              <a:t>2020 and</a:t>
            </a:r>
          </a:p>
          <a:p>
            <a:endParaRPr lang="en-US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c</a:t>
            </a:r>
            <a:r>
              <a:rPr lang="en-US" b="1" dirty="0" smtClean="0"/>
              <a:t>) </a:t>
            </a:r>
            <a:r>
              <a:rPr lang="en-US" dirty="0" smtClean="0"/>
              <a:t>on the </a:t>
            </a:r>
            <a:r>
              <a:rPr lang="en-US" dirty="0"/>
              <a:t>role of</a:t>
            </a:r>
            <a:r>
              <a:rPr lang="en-US" dirty="0" smtClean="0"/>
              <a:t> </a:t>
            </a:r>
            <a:r>
              <a:rPr lang="en-US" b="1" dirty="0" smtClean="0"/>
              <a:t>innovation </a:t>
            </a:r>
            <a:r>
              <a:rPr lang="en-US" dirty="0"/>
              <a:t>as a central and cross cutting dimension of Horizon 2020.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In June 2013 (</a:t>
            </a:r>
            <a:r>
              <a:rPr lang="en-US" dirty="0" err="1" smtClean="0"/>
              <a:t>d</a:t>
            </a:r>
            <a:r>
              <a:rPr lang="en-US" dirty="0" smtClean="0"/>
              <a:t>) </a:t>
            </a:r>
            <a:r>
              <a:rPr lang="en-US" b="1" dirty="0" smtClean="0"/>
              <a:t>Internet of Things (</a:t>
            </a:r>
            <a:r>
              <a:rPr lang="en-US" b="1" dirty="0" err="1" smtClean="0"/>
              <a:t>IoT</a:t>
            </a:r>
            <a:r>
              <a:rPr lang="en-US" b="1" dirty="0" smtClean="0"/>
              <a:t>) </a:t>
            </a:r>
            <a:r>
              <a:rPr lang="en-US" dirty="0" smtClean="0"/>
              <a:t>stakeholder group was established.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Ongoing task:</a:t>
            </a:r>
          </a:p>
          <a:p>
            <a:endParaRPr lang="en-US" dirty="0" smtClean="0"/>
          </a:p>
          <a:p>
            <a:r>
              <a:rPr lang="en-US" dirty="0" smtClean="0"/>
              <a:t>Horizon 2020 Research Beyond 2015</a:t>
            </a:r>
          </a:p>
          <a:p>
            <a:endParaRPr lang="sl-S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3</a:t>
            </a:fld>
            <a:endParaRPr lang="sl-SI"/>
          </a:p>
        </p:txBody>
      </p:sp>
      <p:sp>
        <p:nvSpPr>
          <p:cNvPr id="7" name="TextBox 6"/>
          <p:cNvSpPr txBox="1"/>
          <p:nvPr/>
        </p:nvSpPr>
        <p:spPr>
          <a:xfrm>
            <a:off x="6017682" y="238066"/>
            <a:ext cx="2923118" cy="1938992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Industrial Leadership:</a:t>
            </a:r>
          </a:p>
          <a:p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)  Components and Systems </a:t>
            </a: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2)  Next generation computing </a:t>
            </a: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3)  Future Internet, network infrastructures and cloud computing </a:t>
            </a: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4)  Digital content </a:t>
            </a: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5)  Robotics </a:t>
            </a: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6)  Micro and 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</a:rPr>
              <a:t>nano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-electronics, Photonics </a:t>
            </a: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sl-SI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25872" y="6441799"/>
            <a:ext cx="3706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 smtClean="0"/>
              <a:t>PRAXIS Forum, 25. </a:t>
            </a:r>
            <a:r>
              <a:rPr lang="sl-SI" sz="1400" dirty="0" smtClean="0"/>
              <a:t>September 2014</a:t>
            </a:r>
            <a:endParaRPr lang="sl-SI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1F497D"/>
                </a:solidFill>
              </a:rPr>
              <a:t>Cross – cutting activities?</a:t>
            </a:r>
            <a:endParaRPr lang="sl-SI" sz="2000" dirty="0"/>
          </a:p>
        </p:txBody>
      </p:sp>
      <p:sp>
        <p:nvSpPr>
          <p:cNvPr id="7" name="AutoShape 4"/>
          <p:cNvSpPr>
            <a:spLocks noChangeAspect="1" noChangeArrowheads="1"/>
          </p:cNvSpPr>
          <p:nvPr/>
        </p:nvSpPr>
        <p:spPr bwMode="auto">
          <a:xfrm>
            <a:off x="731838" y="1155699"/>
            <a:ext cx="72786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defTabSz="800100" eaLnBrk="0" hangingPunct="0">
              <a:buClr>
                <a:srgbClr val="000000"/>
              </a:buClr>
              <a:buSzPct val="100000"/>
            </a:pPr>
            <a:endParaRPr lang="fr-BE" sz="2400">
              <a:solidFill>
                <a:srgbClr val="FFFFFF"/>
              </a:solidFill>
              <a:latin typeface="Calibri" pitchFamily="-105" charset="0"/>
            </a:endParaRPr>
          </a:p>
        </p:txBody>
      </p:sp>
      <p:grpSp>
        <p:nvGrpSpPr>
          <p:cNvPr id="8" name="Oval 5"/>
          <p:cNvGrpSpPr>
            <a:grpSpLocks/>
          </p:cNvGrpSpPr>
          <p:nvPr/>
        </p:nvGrpSpPr>
        <p:grpSpPr bwMode="auto">
          <a:xfrm>
            <a:off x="720726" y="1582737"/>
            <a:ext cx="7302500" cy="4538662"/>
            <a:chOff x="472" y="895"/>
            <a:chExt cx="5380" cy="3152"/>
          </a:xfrm>
        </p:grpSpPr>
        <p:pic>
          <p:nvPicPr>
            <p:cNvPr id="9" name="Oval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2" y="895"/>
              <a:ext cx="5380" cy="3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266" y="1362"/>
              <a:ext cx="3792" cy="2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0147" tIns="40074" rIns="80147" bIns="40074">
              <a:prstTxWarp prst="textNoShape">
                <a:avLst/>
              </a:prstTxWarp>
            </a:bodyPr>
            <a:lstStyle/>
            <a:p>
              <a:pPr defTabSz="449263" eaLnBrk="0" hangingPunct="0">
                <a:buClr>
                  <a:srgbClr val="000000"/>
                </a:buClr>
                <a:buSzPct val="100000"/>
                <a:buFont typeface="Times New Roman" pitchFamily="-105" charset="0"/>
                <a:buNone/>
              </a:pPr>
              <a:endParaRPr lang="fr-FR" sz="2400" b="1">
                <a:solidFill>
                  <a:srgbClr val="FFFFFF"/>
                </a:solidFill>
                <a:latin typeface="Calibri" pitchFamily="-105" charset="0"/>
              </a:endParaRPr>
            </a:p>
          </p:txBody>
        </p:sp>
      </p:grp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282701" y="2468562"/>
            <a:ext cx="3019425" cy="1892300"/>
          </a:xfrm>
          <a:prstGeom prst="roundRect">
            <a:avLst>
              <a:gd name="adj" fmla="val 16667"/>
            </a:avLst>
          </a:prstGeom>
          <a:solidFill>
            <a:srgbClr val="00FF00">
              <a:alpha val="25098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defTabSz="800100" eaLnBrk="0" hangingPunct="0">
              <a:buClr>
                <a:srgbClr val="000000"/>
              </a:buClr>
              <a:buSzPct val="100000"/>
            </a:pPr>
            <a:endParaRPr lang="fr-BE" sz="2400">
              <a:solidFill>
                <a:srgbClr val="FFFFFF"/>
              </a:solidFill>
              <a:latin typeface="Calibri" pitchFamily="-105" charset="0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4302126" y="2468562"/>
            <a:ext cx="3022600" cy="1892300"/>
          </a:xfrm>
          <a:prstGeom prst="roundRect">
            <a:avLst>
              <a:gd name="adj" fmla="val 16667"/>
            </a:avLst>
          </a:prstGeom>
          <a:solidFill>
            <a:srgbClr val="CC99FF">
              <a:alpha val="25098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defTabSz="800100" eaLnBrk="0" hangingPunct="0">
              <a:buClr>
                <a:srgbClr val="000000"/>
              </a:buClr>
              <a:buSzPct val="100000"/>
            </a:pPr>
            <a:endParaRPr lang="fr-BE" sz="2400">
              <a:solidFill>
                <a:srgbClr val="FFFFFF"/>
              </a:solidFill>
              <a:latin typeface="Calibri" pitchFamily="-105" charset="0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106613" y="4360862"/>
            <a:ext cx="4394200" cy="1165225"/>
          </a:xfrm>
          <a:prstGeom prst="roundRect">
            <a:avLst>
              <a:gd name="adj" fmla="val 16667"/>
            </a:avLst>
          </a:prstGeom>
          <a:solidFill>
            <a:srgbClr val="FF99CC">
              <a:alpha val="25098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defTabSz="800100" eaLnBrk="0" hangingPunct="0">
              <a:buClr>
                <a:srgbClr val="000000"/>
              </a:buClr>
              <a:buSzPct val="100000"/>
            </a:pPr>
            <a:endParaRPr lang="fr-BE" sz="2400">
              <a:solidFill>
                <a:srgbClr val="FFFFFF"/>
              </a:solidFill>
              <a:latin typeface="Calibri" pitchFamily="-105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302126" y="2501899"/>
            <a:ext cx="3022600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marL="158750" indent="-158750" algn="ctr" defTabSz="839788" eaLnBrk="0" hangingPunct="0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</a:pPr>
            <a:r>
              <a:rPr lang="en-GB" sz="1100" b="1" dirty="0">
                <a:solidFill>
                  <a:srgbClr val="000000"/>
                </a:solidFill>
                <a:latin typeface="Times New Roman" pitchFamily="-105" charset="0"/>
              </a:rPr>
              <a:t>Creating Industrial Leadership and Competitive Frameworks</a:t>
            </a:r>
            <a:endParaRPr lang="en-GB" sz="1100" dirty="0">
              <a:solidFill>
                <a:srgbClr val="000000"/>
              </a:solidFill>
              <a:latin typeface="Times New Roman" pitchFamily="-105" charset="0"/>
            </a:endParaRPr>
          </a:p>
          <a:p>
            <a:pPr marL="158750" indent="-158750" defTabSz="839788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fr-BE" sz="1100" dirty="0">
                <a:solidFill>
                  <a:srgbClr val="000000"/>
                </a:solidFill>
                <a:latin typeface="Times New Roman" pitchFamily="-105" charset="0"/>
              </a:rPr>
              <a:t>Leadership in enabling and industrial technologies</a:t>
            </a:r>
          </a:p>
          <a:p>
            <a:pPr marL="315913" lvl="1" indent="80963" defTabSz="839788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 b="1" dirty="0">
                <a:solidFill>
                  <a:srgbClr val="000000"/>
                </a:solidFill>
                <a:latin typeface="Times New Roman" pitchFamily="-105" charset="0"/>
              </a:rPr>
              <a:t>ICT</a:t>
            </a:r>
          </a:p>
          <a:p>
            <a:pPr marL="315913" lvl="1" indent="80963" defTabSz="839788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 dirty="0">
                <a:solidFill>
                  <a:srgbClr val="000000"/>
                </a:solidFill>
                <a:latin typeface="Times New Roman" pitchFamily="-105" charset="0"/>
              </a:rPr>
              <a:t>Nanotech., Materials, Manuf. and Processing </a:t>
            </a:r>
          </a:p>
          <a:p>
            <a:pPr marL="315913" lvl="1" indent="80963" defTabSz="839788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 dirty="0">
                <a:solidFill>
                  <a:srgbClr val="000000"/>
                </a:solidFill>
                <a:latin typeface="Times New Roman" pitchFamily="-105" charset="0"/>
              </a:rPr>
              <a:t>Biotechnology</a:t>
            </a:r>
          </a:p>
          <a:p>
            <a:pPr marL="315913" lvl="1" indent="80963" defTabSz="839788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 dirty="0">
                <a:solidFill>
                  <a:srgbClr val="000000"/>
                </a:solidFill>
                <a:latin typeface="Times New Roman" pitchFamily="-105" charset="0"/>
              </a:rPr>
              <a:t>Space</a:t>
            </a:r>
          </a:p>
          <a:p>
            <a:pPr marL="158750" indent="-158750" defTabSz="839788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 dirty="0">
                <a:solidFill>
                  <a:srgbClr val="000000"/>
                </a:solidFill>
                <a:latin typeface="Times New Roman" pitchFamily="-105" charset="0"/>
              </a:rPr>
              <a:t>Access to risk finance </a:t>
            </a:r>
          </a:p>
          <a:p>
            <a:pPr marL="158750" indent="-158750" defTabSz="839788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 dirty="0">
                <a:solidFill>
                  <a:srgbClr val="000000"/>
                </a:solidFill>
                <a:latin typeface="Times New Roman" pitchFamily="-105" charset="0"/>
              </a:rPr>
              <a:t>Innovation in </a:t>
            </a:r>
            <a:r>
              <a:rPr lang="en-GB" sz="1100" dirty="0" err="1">
                <a:solidFill>
                  <a:srgbClr val="000000"/>
                </a:solidFill>
                <a:latin typeface="Times New Roman" pitchFamily="-105" charset="0"/>
              </a:rPr>
              <a:t>SMEs</a:t>
            </a:r>
            <a:endParaRPr lang="en-GB" sz="1100" dirty="0">
              <a:solidFill>
                <a:srgbClr val="000000"/>
              </a:solidFill>
              <a:latin typeface="Times New Roman" pitchFamily="-105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235201" y="4548187"/>
            <a:ext cx="41195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marL="158750" indent="-158750" algn="ctr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</a:pPr>
            <a:r>
              <a:rPr lang="en-GB" sz="1100" b="1">
                <a:solidFill>
                  <a:srgbClr val="000000"/>
                </a:solidFill>
                <a:latin typeface="Times New Roman" pitchFamily="-105" charset="0"/>
              </a:rPr>
              <a:t>Excellence in the Science Base</a:t>
            </a:r>
          </a:p>
          <a:p>
            <a:pPr marL="158750" indent="-158750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>
                <a:solidFill>
                  <a:srgbClr val="000000"/>
                </a:solidFill>
                <a:latin typeface="Times New Roman" pitchFamily="-105" charset="0"/>
              </a:rPr>
              <a:t>Frontier research (ERC)</a:t>
            </a:r>
          </a:p>
          <a:p>
            <a:pPr marL="158750" indent="-158750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fr-BE" sz="1100">
                <a:solidFill>
                  <a:srgbClr val="000000"/>
                </a:solidFill>
                <a:latin typeface="Times New Roman" pitchFamily="-105" charset="0"/>
              </a:rPr>
              <a:t>Future and Emerging Technologies (FET)</a:t>
            </a:r>
            <a:endParaRPr lang="en-GB" sz="1100">
              <a:solidFill>
                <a:srgbClr val="000000"/>
              </a:solidFill>
              <a:latin typeface="Times New Roman" pitchFamily="-105" charset="0"/>
            </a:endParaRPr>
          </a:p>
          <a:p>
            <a:pPr marL="158750" indent="-158750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>
                <a:solidFill>
                  <a:srgbClr val="000000"/>
                </a:solidFill>
                <a:latin typeface="Times New Roman" pitchFamily="-105" charset="0"/>
              </a:rPr>
              <a:t>Skills and career development (Marie Curie)</a:t>
            </a:r>
          </a:p>
          <a:p>
            <a:pPr marL="158750" indent="-158750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>
                <a:solidFill>
                  <a:srgbClr val="000000"/>
                </a:solidFill>
                <a:latin typeface="Times New Roman" pitchFamily="-105" charset="0"/>
              </a:rPr>
              <a:t>Research infrastructures</a:t>
            </a:r>
            <a:endParaRPr lang="en-GB" sz="1100" b="1">
              <a:solidFill>
                <a:srgbClr val="000000"/>
              </a:solidFill>
              <a:latin typeface="Calibri" pitchFamily="-105" charset="0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2243138" y="2030412"/>
            <a:ext cx="3983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marL="158750" indent="-158750" algn="ctr" defTabSz="839788" eaLnBrk="0" hangingPunct="0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</a:pPr>
            <a:r>
              <a:rPr lang="en-GB" sz="1200" b="1" i="1">
                <a:solidFill>
                  <a:srgbClr val="000000"/>
                </a:solidFill>
                <a:latin typeface="Times New Roman" pitchFamily="-105" charset="0"/>
              </a:rPr>
              <a:t>Shared objectives and principles </a:t>
            </a:r>
          </a:p>
          <a:p>
            <a:pPr marL="158750" indent="-158750" algn="ctr" defTabSz="839788" eaLnBrk="0" hangingPunct="0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</a:pPr>
            <a:r>
              <a:rPr lang="en-GB" sz="1100" i="1">
                <a:solidFill>
                  <a:srgbClr val="000000"/>
                </a:solidFill>
                <a:latin typeface="Times New Roman" pitchFamily="-105" charset="0"/>
              </a:rPr>
              <a:t> </a:t>
            </a:r>
            <a:endParaRPr lang="en-GB" b="1">
              <a:solidFill>
                <a:srgbClr val="000000"/>
              </a:solidFill>
              <a:latin typeface="Calibri" pitchFamily="-105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270126" y="5759449"/>
            <a:ext cx="3983037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marL="158750" indent="-158750" algn="ctr" defTabSz="839788" eaLnBrk="0" hangingPunct="0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</a:pPr>
            <a:r>
              <a:rPr lang="en-GB" sz="1200" b="1" i="1">
                <a:solidFill>
                  <a:srgbClr val="000000"/>
                </a:solidFill>
                <a:latin typeface="Times New Roman" pitchFamily="-105" charset="0"/>
              </a:rPr>
              <a:t>Common rules, toolkit of funding schemes</a:t>
            </a:r>
            <a:endParaRPr lang="en-GB" b="1">
              <a:solidFill>
                <a:srgbClr val="000000"/>
              </a:solidFill>
              <a:latin typeface="Calibri" pitchFamily="-105" charset="0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3211513" y="1274762"/>
            <a:ext cx="2473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marL="158750" indent="-158750" algn="ctr" defTabSz="839788" eaLnBrk="0" hangingPunct="0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</a:pPr>
            <a:r>
              <a:rPr lang="en-GB" sz="1200" b="1" i="1">
                <a:solidFill>
                  <a:srgbClr val="000000"/>
                </a:solidFill>
                <a:latin typeface="Times New Roman" pitchFamily="-105" charset="0"/>
              </a:rPr>
              <a:t>Europe 2020 priorities</a:t>
            </a:r>
            <a:endParaRPr lang="en-GB" b="1">
              <a:solidFill>
                <a:srgbClr val="000000"/>
              </a:solidFill>
              <a:latin typeface="Calibri" pitchFamily="-105" charset="0"/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20688" y="5661024"/>
            <a:ext cx="21971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marL="158750" indent="-158750" algn="ctr" defTabSz="839788" eaLnBrk="0" hangingPunct="0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</a:pPr>
            <a:r>
              <a:rPr lang="en-GB" sz="1100" b="1" i="1">
                <a:solidFill>
                  <a:srgbClr val="0000FF"/>
                </a:solidFill>
                <a:latin typeface="Times New Roman" pitchFamily="-105" charset="0"/>
              </a:rPr>
              <a:t>Simplified access</a:t>
            </a:r>
            <a:endParaRPr lang="en-GB" b="1">
              <a:solidFill>
                <a:srgbClr val="000000"/>
              </a:solidFill>
              <a:latin typeface="Calibri" pitchFamily="-105" charset="0"/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6294438" y="5670549"/>
            <a:ext cx="2471738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marL="158750" indent="-158750" algn="ctr" defTabSz="839788" eaLnBrk="0" hangingPunct="0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</a:pPr>
            <a:r>
              <a:rPr lang="en-GB" sz="1100" b="1" i="1">
                <a:solidFill>
                  <a:srgbClr val="0000FF"/>
                </a:solidFill>
                <a:latin typeface="Times New Roman" pitchFamily="-105" charset="0"/>
              </a:rPr>
              <a:t>Dissemination &amp; knowledge tranfer</a:t>
            </a:r>
            <a:endParaRPr lang="en-GB" b="1">
              <a:solidFill>
                <a:srgbClr val="000000"/>
              </a:solidFill>
              <a:latin typeface="Calibri" pitchFamily="-105" charset="0"/>
            </a:endParaRPr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6700838" y="5224462"/>
            <a:ext cx="687388" cy="292100"/>
          </a:xfrm>
          <a:prstGeom prst="leftRightArrow">
            <a:avLst>
              <a:gd name="adj1" fmla="val 50000"/>
              <a:gd name="adj2" fmla="val 47065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defTabSz="800100" eaLnBrk="0" hangingPunct="0">
              <a:buClr>
                <a:srgbClr val="000000"/>
              </a:buClr>
              <a:buSzPct val="100000"/>
            </a:pPr>
            <a:endParaRPr lang="fr-BE" sz="2400">
              <a:solidFill>
                <a:srgbClr val="FFFFFF"/>
              </a:solidFill>
              <a:latin typeface="Calibri" pitchFamily="-105" charset="0"/>
            </a:endParaRPr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1144588" y="5235574"/>
            <a:ext cx="685800" cy="290513"/>
          </a:xfrm>
          <a:prstGeom prst="leftRightArrow">
            <a:avLst>
              <a:gd name="adj1" fmla="val 50000"/>
              <a:gd name="adj2" fmla="val 47213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defTabSz="800100" eaLnBrk="0" hangingPunct="0">
              <a:buClr>
                <a:srgbClr val="000000"/>
              </a:buClr>
              <a:buSzPct val="100000"/>
            </a:pPr>
            <a:endParaRPr lang="fr-BE" sz="2400">
              <a:solidFill>
                <a:srgbClr val="FFFFFF"/>
              </a:solidFill>
              <a:latin typeface="Calibri" pitchFamily="-105" charset="0"/>
            </a:endParaRPr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4165601" y="1447799"/>
            <a:ext cx="412750" cy="582613"/>
          </a:xfrm>
          <a:prstGeom prst="upDownArrow">
            <a:avLst>
              <a:gd name="adj1" fmla="val 50000"/>
              <a:gd name="adj2" fmla="val 28231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defTabSz="800100" eaLnBrk="0" hangingPunct="0">
              <a:buClr>
                <a:srgbClr val="000000"/>
              </a:buClr>
              <a:buSzPct val="100000"/>
            </a:pPr>
            <a:endParaRPr lang="fr-BE" sz="2400">
              <a:solidFill>
                <a:srgbClr val="FFFFFF"/>
              </a:solidFill>
              <a:latin typeface="Calibri" pitchFamily="-105" charset="0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252538" y="2309812"/>
            <a:ext cx="3021013" cy="189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19" tIns="40060" rIns="80119" bIns="40060">
            <a:prstTxWarp prst="textNoShape">
              <a:avLst/>
            </a:prstTxWarp>
          </a:bodyPr>
          <a:lstStyle/>
          <a:p>
            <a:pPr algn="ctr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</a:pPr>
            <a:endParaRPr lang="en-GB" sz="1100" b="1">
              <a:solidFill>
                <a:srgbClr val="000000"/>
              </a:solidFill>
              <a:latin typeface="Times New Roman" pitchFamily="-105" charset="0"/>
            </a:endParaRPr>
          </a:p>
          <a:p>
            <a:pPr algn="ctr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</a:pPr>
            <a:r>
              <a:rPr lang="en-GB" sz="1100" b="1">
                <a:solidFill>
                  <a:srgbClr val="000000"/>
                </a:solidFill>
                <a:latin typeface="Times New Roman" pitchFamily="-105" charset="0"/>
              </a:rPr>
              <a:t>Tackling Societal Challenges</a:t>
            </a:r>
            <a:endParaRPr lang="en-GB" sz="1100">
              <a:solidFill>
                <a:srgbClr val="000000"/>
              </a:solidFill>
              <a:latin typeface="Times New Roman" pitchFamily="-105" charset="0"/>
            </a:endParaRPr>
          </a:p>
          <a:p>
            <a:pPr marL="396875" lvl="1" indent="-236538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nl-NL" sz="1100">
                <a:solidFill>
                  <a:srgbClr val="000000"/>
                </a:solidFill>
                <a:latin typeface="Times New Roman" pitchFamily="-105" charset="0"/>
              </a:rPr>
              <a:t>Health, demographic change and wellbeing</a:t>
            </a:r>
            <a:endParaRPr lang="en-GB" sz="1100">
              <a:solidFill>
                <a:srgbClr val="000000"/>
              </a:solidFill>
              <a:latin typeface="Times New Roman" pitchFamily="-105" charset="0"/>
            </a:endParaRPr>
          </a:p>
          <a:p>
            <a:pPr marL="396875" lvl="1" indent="-236538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>
                <a:solidFill>
                  <a:srgbClr val="000000"/>
                </a:solidFill>
                <a:latin typeface="Times New Roman" pitchFamily="-105" charset="0"/>
              </a:rPr>
              <a:t>Food security, sustainable agriculture and</a:t>
            </a:r>
          </a:p>
          <a:p>
            <a:pPr marL="396875" lvl="1" indent="-236538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</a:pPr>
            <a:r>
              <a:rPr lang="en-GB" sz="1100">
                <a:solidFill>
                  <a:srgbClr val="000000"/>
                </a:solidFill>
                <a:latin typeface="Times New Roman" pitchFamily="-105" charset="0"/>
              </a:rPr>
              <a:t>	the bio-based economy</a:t>
            </a:r>
          </a:p>
          <a:p>
            <a:pPr marL="396875" lvl="1" indent="-236538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>
                <a:solidFill>
                  <a:srgbClr val="000000"/>
                </a:solidFill>
                <a:latin typeface="Times New Roman" pitchFamily="-105" charset="0"/>
              </a:rPr>
              <a:t>Secure, clean and efficient energy</a:t>
            </a:r>
          </a:p>
          <a:p>
            <a:pPr marL="396875" lvl="1" indent="-236538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>
                <a:solidFill>
                  <a:srgbClr val="000000"/>
                </a:solidFill>
                <a:latin typeface="Times New Roman" pitchFamily="-105" charset="0"/>
              </a:rPr>
              <a:t>Smart, green and integrated transport</a:t>
            </a:r>
          </a:p>
          <a:p>
            <a:pPr marL="396875" lvl="1" indent="-236538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>
                <a:solidFill>
                  <a:srgbClr val="000000"/>
                </a:solidFill>
                <a:latin typeface="Times New Roman" pitchFamily="-105" charset="0"/>
              </a:rPr>
              <a:t>Climate action, resource efficiency and raw </a:t>
            </a:r>
          </a:p>
          <a:p>
            <a:pPr marL="396875" lvl="1" indent="-236538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</a:pPr>
            <a:r>
              <a:rPr lang="en-GB" sz="1100">
                <a:solidFill>
                  <a:srgbClr val="000000"/>
                </a:solidFill>
                <a:latin typeface="Times New Roman" pitchFamily="-105" charset="0"/>
              </a:rPr>
              <a:t>	materials</a:t>
            </a:r>
          </a:p>
          <a:p>
            <a:pPr marL="396875" lvl="1" indent="-236538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GB" sz="1100">
                <a:solidFill>
                  <a:srgbClr val="000000"/>
                </a:solidFill>
                <a:latin typeface="Times New Roman" pitchFamily="-105" charset="0"/>
              </a:rPr>
              <a:t>Inclusive, innovative and reflective societies</a:t>
            </a:r>
          </a:p>
          <a:p>
            <a:pPr marL="396875" lvl="1" indent="-236538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r>
              <a:rPr lang="en-IE" sz="1100">
                <a:solidFill>
                  <a:srgbClr val="000000"/>
                </a:solidFill>
                <a:latin typeface="Times New Roman" pitchFamily="-105" charset="0"/>
              </a:rPr>
              <a:t>Secure Societies</a:t>
            </a:r>
            <a:endParaRPr lang="en-GB" sz="1100">
              <a:solidFill>
                <a:srgbClr val="000000"/>
              </a:solidFill>
              <a:latin typeface="Times New Roman" pitchFamily="-105" charset="0"/>
            </a:endParaRPr>
          </a:p>
          <a:p>
            <a:pPr marL="396875" lvl="1" indent="-236538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endParaRPr lang="en-GB" sz="1100">
              <a:solidFill>
                <a:srgbClr val="000000"/>
              </a:solidFill>
              <a:latin typeface="Times New Roman" pitchFamily="-105" charset="0"/>
            </a:endParaRPr>
          </a:p>
          <a:p>
            <a:pPr marL="396875" lvl="1" indent="-236538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  <a:buFont typeface="Symbol" pitchFamily="-105" charset="2"/>
              <a:buChar char="-"/>
            </a:pPr>
            <a:endParaRPr lang="fr-BE" sz="200" i="1">
              <a:solidFill>
                <a:srgbClr val="000000"/>
              </a:solidFill>
              <a:latin typeface="Times New Roman" pitchFamily="-105" charset="0"/>
            </a:endParaRPr>
          </a:p>
          <a:p>
            <a:pPr marL="396875" lvl="1" indent="-236538" algn="ctr" defTabSz="839788" eaLnBrk="0" hangingPunct="0">
              <a:lnSpc>
                <a:spcPct val="60000"/>
              </a:lnSpc>
              <a:spcBef>
                <a:spcPts val="613"/>
              </a:spcBef>
              <a:buClr>
                <a:srgbClr val="000000"/>
              </a:buClr>
              <a:buSzPct val="100000"/>
            </a:pPr>
            <a:endParaRPr lang="en-GB" sz="1100" b="1" i="1">
              <a:solidFill>
                <a:srgbClr val="000000"/>
              </a:solidFill>
              <a:latin typeface="Calibri" pitchFamily="-105" charset="0"/>
            </a:endParaRPr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 rot="10800000">
            <a:off x="3205163" y="4303712"/>
            <a:ext cx="2335213" cy="2492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8640 w 21600"/>
              <a:gd name="T13" fmla="*/ 4245 h 21600"/>
              <a:gd name="T14" fmla="*/ 12960 w 21600"/>
              <a:gd name="T15" fmla="*/ 1906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917" y="7631"/>
                </a:lnTo>
                <a:lnTo>
                  <a:pt x="8640" y="7631"/>
                </a:lnTo>
                <a:lnTo>
                  <a:pt x="8640" y="12710"/>
                </a:lnTo>
                <a:lnTo>
                  <a:pt x="5187" y="12710"/>
                </a:lnTo>
                <a:lnTo>
                  <a:pt x="5187" y="10176"/>
                </a:lnTo>
                <a:lnTo>
                  <a:pt x="0" y="15888"/>
                </a:lnTo>
                <a:lnTo>
                  <a:pt x="5187" y="21600"/>
                </a:lnTo>
                <a:lnTo>
                  <a:pt x="5187" y="19065"/>
                </a:lnTo>
                <a:lnTo>
                  <a:pt x="16413" y="19065"/>
                </a:lnTo>
                <a:lnTo>
                  <a:pt x="16413" y="21600"/>
                </a:lnTo>
                <a:lnTo>
                  <a:pt x="21600" y="15888"/>
                </a:lnTo>
                <a:lnTo>
                  <a:pt x="16413" y="10176"/>
                </a:lnTo>
                <a:lnTo>
                  <a:pt x="16413" y="12710"/>
                </a:lnTo>
                <a:lnTo>
                  <a:pt x="12960" y="12710"/>
                </a:lnTo>
                <a:lnTo>
                  <a:pt x="12960" y="7631"/>
                </a:lnTo>
                <a:lnTo>
                  <a:pt x="14683" y="7631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 lIns="80119" tIns="40060" rIns="80119" bIns="40060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1414463" y="4479924"/>
            <a:ext cx="471488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19" tIns="40060" rIns="80119" bIns="40060">
            <a:prstTxWarp prst="textNoShape">
              <a:avLst/>
            </a:prstTxWarp>
            <a:spAutoFit/>
          </a:bodyPr>
          <a:lstStyle/>
          <a:p>
            <a:pPr defTabSz="449263" eaLnBrk="0" hangingPunct="0">
              <a:buClr>
                <a:srgbClr val="000000"/>
              </a:buClr>
              <a:buSzPct val="100000"/>
              <a:buFont typeface="Times New Roman" pitchFamily="-105" charset="0"/>
              <a:buNone/>
            </a:pPr>
            <a:r>
              <a:rPr lang="en-GB" sz="1700" b="1">
                <a:solidFill>
                  <a:srgbClr val="000000"/>
                </a:solidFill>
                <a:latin typeface="Calibri" pitchFamily="-105" charset="0"/>
              </a:rPr>
              <a:t>EIT</a:t>
            </a:r>
          </a:p>
          <a:p>
            <a:pPr defTabSz="449263" eaLnBrk="0" hangingPunct="0">
              <a:buClr>
                <a:srgbClr val="000000"/>
              </a:buClr>
              <a:buSzPct val="100000"/>
              <a:buFont typeface="Times New Roman" pitchFamily="-105" charset="0"/>
              <a:buNone/>
            </a:pPr>
            <a:r>
              <a:rPr lang="en-GB" sz="1700" b="1">
                <a:solidFill>
                  <a:srgbClr val="000000"/>
                </a:solidFill>
                <a:latin typeface="Calibri" pitchFamily="-105" charset="0"/>
              </a:rPr>
              <a:t>JRC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795338" y="2640012"/>
            <a:ext cx="598488" cy="3000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0119" tIns="40060" rIns="80119" bIns="40060" anchor="ctr">
            <a:prstTxWarp prst="textNoShape">
              <a:avLst/>
            </a:prstTxWarp>
          </a:bodyPr>
          <a:lstStyle/>
          <a:p>
            <a:pPr algn="ctr" defTabSz="447675" eaLnBrk="0" hangingPunct="0">
              <a:buClr>
                <a:srgbClr val="000000"/>
              </a:buClr>
              <a:buSzPct val="100000"/>
            </a:pPr>
            <a:r>
              <a:rPr lang="en-GB" sz="2400">
                <a:solidFill>
                  <a:srgbClr val="FFFFFF"/>
                </a:solidFill>
                <a:latin typeface="Calibri" pitchFamily="-105" charset="0"/>
              </a:rPr>
              <a:t>ICT</a:t>
            </a:r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723901" y="3292474"/>
            <a:ext cx="598487" cy="30003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0119" tIns="40060" rIns="80119" bIns="40060" anchor="ctr">
            <a:prstTxWarp prst="textNoShape">
              <a:avLst/>
            </a:prstTxWarp>
          </a:bodyPr>
          <a:lstStyle/>
          <a:p>
            <a:pPr algn="ctr" defTabSz="447675" eaLnBrk="0" hangingPunct="0">
              <a:buClr>
                <a:srgbClr val="000000"/>
              </a:buClr>
              <a:buSzPct val="100000"/>
            </a:pPr>
            <a:r>
              <a:rPr lang="en-GB" sz="2400">
                <a:solidFill>
                  <a:srgbClr val="FFFFFF"/>
                </a:solidFill>
                <a:latin typeface="Calibri" pitchFamily="-105" charset="0"/>
              </a:rPr>
              <a:t>ICT</a:t>
            </a: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762001" y="3552824"/>
            <a:ext cx="649287" cy="2984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0119" tIns="40060" rIns="80119" bIns="40060" anchor="ctr">
            <a:prstTxWarp prst="textNoShape">
              <a:avLst/>
            </a:prstTxWarp>
          </a:bodyPr>
          <a:lstStyle/>
          <a:p>
            <a:pPr algn="ctr" defTabSz="447675" eaLnBrk="0" hangingPunct="0">
              <a:buClr>
                <a:srgbClr val="000000"/>
              </a:buClr>
              <a:buSzPct val="100000"/>
            </a:pPr>
            <a:r>
              <a:rPr lang="en-GB" sz="2400">
                <a:solidFill>
                  <a:srgbClr val="FFFFFF"/>
                </a:solidFill>
                <a:latin typeface="Calibri" pitchFamily="-105" charset="0"/>
              </a:rPr>
              <a:t>ICT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815976" y="3781424"/>
            <a:ext cx="598487" cy="2984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0119" tIns="40060" rIns="80119" bIns="40060" anchor="ctr">
            <a:prstTxWarp prst="textNoShape">
              <a:avLst/>
            </a:prstTxWarp>
          </a:bodyPr>
          <a:lstStyle/>
          <a:p>
            <a:pPr algn="ctr" defTabSz="447675" eaLnBrk="0" hangingPunct="0">
              <a:buClr>
                <a:srgbClr val="000000"/>
              </a:buClr>
              <a:buSzPct val="100000"/>
            </a:pPr>
            <a:r>
              <a:rPr lang="en-GB" sz="2400">
                <a:solidFill>
                  <a:srgbClr val="FFFFFF"/>
                </a:solidFill>
                <a:latin typeface="Calibri" pitchFamily="-105" charset="0"/>
              </a:rPr>
              <a:t>ICT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782638" y="4079874"/>
            <a:ext cx="598488" cy="30003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0119" tIns="40060" rIns="80119" bIns="40060" anchor="ctr">
            <a:prstTxWarp prst="textNoShape">
              <a:avLst/>
            </a:prstTxWarp>
          </a:bodyPr>
          <a:lstStyle/>
          <a:p>
            <a:pPr algn="ctr" defTabSz="447675" eaLnBrk="0" hangingPunct="0">
              <a:buClr>
                <a:srgbClr val="000000"/>
              </a:buClr>
              <a:buSzPct val="100000"/>
            </a:pPr>
            <a:r>
              <a:rPr lang="en-GB" sz="2400">
                <a:solidFill>
                  <a:srgbClr val="FFFFFF"/>
                </a:solidFill>
                <a:latin typeface="Calibri" pitchFamily="-105" charset="0"/>
              </a:rPr>
              <a:t>ICT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6684963" y="3014662"/>
            <a:ext cx="598488" cy="3000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0119" tIns="40060" rIns="80119" bIns="40060" anchor="ctr">
            <a:prstTxWarp prst="textNoShape">
              <a:avLst/>
            </a:prstTxWarp>
          </a:bodyPr>
          <a:lstStyle/>
          <a:p>
            <a:pPr algn="ctr" defTabSz="447675" eaLnBrk="0" hangingPunct="0">
              <a:buClr>
                <a:srgbClr val="000000"/>
              </a:buClr>
              <a:buSzPct val="100000"/>
            </a:pPr>
            <a:r>
              <a:rPr lang="en-GB" sz="2400">
                <a:solidFill>
                  <a:srgbClr val="FFFFFF"/>
                </a:solidFill>
                <a:latin typeface="Calibri" pitchFamily="-105" charset="0"/>
              </a:rPr>
              <a:t>ICT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5189538" y="4867274"/>
            <a:ext cx="600075" cy="2984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0119" tIns="40060" rIns="80119" bIns="40060" anchor="ctr">
            <a:prstTxWarp prst="textNoShape">
              <a:avLst/>
            </a:prstTxWarp>
          </a:bodyPr>
          <a:lstStyle/>
          <a:p>
            <a:pPr algn="ctr" defTabSz="447675" eaLnBrk="0" hangingPunct="0">
              <a:buClr>
                <a:srgbClr val="000000"/>
              </a:buClr>
              <a:buSzPct val="100000"/>
            </a:pPr>
            <a:r>
              <a:rPr lang="en-GB" sz="2400">
                <a:solidFill>
                  <a:srgbClr val="FFFFFF"/>
                </a:solidFill>
                <a:latin typeface="Calibri" pitchFamily="-105" charset="0"/>
              </a:rPr>
              <a:t>ICT</a:t>
            </a: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5207001" y="5202237"/>
            <a:ext cx="598487" cy="3000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0119" tIns="40060" rIns="80119" bIns="40060" anchor="ctr">
            <a:prstTxWarp prst="textNoShape">
              <a:avLst/>
            </a:prstTxWarp>
          </a:bodyPr>
          <a:lstStyle/>
          <a:p>
            <a:pPr algn="ctr" defTabSz="447675" eaLnBrk="0" hangingPunct="0">
              <a:buClr>
                <a:srgbClr val="000000"/>
              </a:buClr>
              <a:buSzPct val="100000"/>
            </a:pPr>
            <a:r>
              <a:rPr lang="en-GB" sz="2400">
                <a:solidFill>
                  <a:srgbClr val="FFFFFF"/>
                </a:solidFill>
                <a:latin typeface="Calibri" pitchFamily="-105" charset="0"/>
              </a:rPr>
              <a:t>ICT</a:t>
            </a:r>
          </a:p>
        </p:txBody>
      </p:sp>
      <p:sp>
        <p:nvSpPr>
          <p:cNvPr id="35" name="Oval 27"/>
          <p:cNvSpPr>
            <a:spLocks noChangeArrowheads="1"/>
          </p:cNvSpPr>
          <p:nvPr/>
        </p:nvSpPr>
        <p:spPr bwMode="auto">
          <a:xfrm>
            <a:off x="723901" y="3116262"/>
            <a:ext cx="598487" cy="3000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0119" tIns="40060" rIns="80119" bIns="40060" anchor="ctr">
            <a:prstTxWarp prst="textNoShape">
              <a:avLst/>
            </a:prstTxWarp>
          </a:bodyPr>
          <a:lstStyle/>
          <a:p>
            <a:pPr algn="ctr" defTabSz="447675" eaLnBrk="0" hangingPunct="0">
              <a:buClr>
                <a:srgbClr val="000000"/>
              </a:buClr>
              <a:buSzPct val="100000"/>
            </a:pPr>
            <a:r>
              <a:rPr lang="en-GB" sz="2400">
                <a:solidFill>
                  <a:srgbClr val="FFFFFF"/>
                </a:solidFill>
                <a:latin typeface="Calibri" pitchFamily="-105" charset="0"/>
              </a:rPr>
              <a:t>ICT</a:t>
            </a:r>
          </a:p>
        </p:txBody>
      </p:sp>
      <p:sp>
        <p:nvSpPr>
          <p:cNvPr id="36" name="TextBox 35"/>
          <p:cNvSpPr txBox="1"/>
          <p:nvPr/>
        </p:nvSpPr>
        <p:spPr>
          <a:xfrm rot="2202046">
            <a:off x="6558467" y="909387"/>
            <a:ext cx="24590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 smtClean="0">
                <a:solidFill>
                  <a:srgbClr val="7F7F7F"/>
                </a:solidFill>
              </a:rPr>
              <a:t>Well known illustration from European Commission, introductory documnets for H2020</a:t>
            </a:r>
            <a:endParaRPr lang="sl-SI" dirty="0">
              <a:solidFill>
                <a:srgbClr val="7F7F7F"/>
              </a:solidFill>
            </a:endParaRPr>
          </a:p>
        </p:txBody>
      </p:sp>
      <p:sp>
        <p:nvSpPr>
          <p:cNvPr id="38" name="Oval Callout 37"/>
          <p:cNvSpPr/>
          <p:nvPr/>
        </p:nvSpPr>
        <p:spPr>
          <a:xfrm>
            <a:off x="457200" y="982572"/>
            <a:ext cx="1968500" cy="1200329"/>
          </a:xfrm>
          <a:prstGeom prst="wedgeEllipseCallout">
            <a:avLst>
              <a:gd name="adj1" fmla="val 15941"/>
              <a:gd name="adj2" fmla="val 868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7" name="TextBox 36"/>
          <p:cNvSpPr txBox="1"/>
          <p:nvPr/>
        </p:nvSpPr>
        <p:spPr>
          <a:xfrm>
            <a:off x="1144588" y="982572"/>
            <a:ext cx="6538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7200" b="1" i="1" dirty="0" smtClean="0">
                <a:solidFill>
                  <a:srgbClr val="800000"/>
                </a:solidFill>
              </a:rPr>
              <a:t>!</a:t>
            </a:r>
            <a:endParaRPr lang="sl-SI" sz="7200" b="1" i="1" dirty="0">
              <a:solidFill>
                <a:srgbClr val="8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825872" y="6441799"/>
            <a:ext cx="3706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 smtClean="0"/>
              <a:t>PRAXIS Forum, 25. </a:t>
            </a:r>
            <a:r>
              <a:rPr lang="sl-SI" sz="1400" dirty="0" smtClean="0"/>
              <a:t>September 2014</a:t>
            </a:r>
            <a:endParaRPr lang="sl-SI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1417638"/>
            <a:ext cx="7988300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“The </a:t>
            </a:r>
            <a:r>
              <a:rPr lang="en-US" dirty="0" smtClean="0"/>
              <a:t>most profound technologies are those that disappear.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They </a:t>
            </a:r>
            <a:r>
              <a:rPr lang="en-US" dirty="0" smtClean="0"/>
              <a:t>weave </a:t>
            </a:r>
            <a:r>
              <a:rPr lang="en-US" dirty="0" smtClean="0"/>
              <a:t>themselves into </a:t>
            </a:r>
            <a:r>
              <a:rPr lang="en-US" dirty="0" smtClean="0"/>
              <a:t>the fabric of everyday life until they are indistinguishable from it.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Dr. Mark Weiser, </a:t>
            </a:r>
            <a:r>
              <a:rPr lang="en-US" sz="1400" dirty="0" smtClean="0"/>
              <a:t>“father of </a:t>
            </a:r>
            <a:r>
              <a:rPr lang="en-US" sz="1400" dirty="0" smtClean="0">
                <a:hlinkClick r:id="rId2"/>
              </a:rPr>
              <a:t>ubiquitous computing</a:t>
            </a:r>
            <a:r>
              <a:rPr lang="en-US" sz="1400" dirty="0" smtClean="0"/>
              <a:t>”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/>
              <a:t>Definition of </a:t>
            </a:r>
            <a:r>
              <a:rPr lang="en-US" sz="2400" b="1" dirty="0" err="1" smtClean="0"/>
              <a:t>IoT</a:t>
            </a:r>
            <a:r>
              <a:rPr lang="en-US" sz="2400" b="1" dirty="0" smtClean="0"/>
              <a:t> by ITU </a:t>
            </a:r>
            <a:r>
              <a:rPr lang="en-US" sz="1200" dirty="0" smtClean="0"/>
              <a:t>(</a:t>
            </a:r>
            <a:r>
              <a:rPr lang="en-US" sz="1200" dirty="0" smtClean="0">
                <a:hlinkClick r:id="rId3"/>
              </a:rPr>
              <a:t>ITU-T Y.</a:t>
            </a:r>
            <a:r>
              <a:rPr lang="en-US" sz="1200" dirty="0" smtClean="0">
                <a:hlinkClick r:id="rId3"/>
              </a:rPr>
              <a:t>2069</a:t>
            </a:r>
            <a:r>
              <a:rPr lang="en-US" sz="1200" dirty="0" smtClean="0"/>
              <a:t>)</a:t>
            </a:r>
          </a:p>
          <a:p>
            <a:endParaRPr lang="en-US" sz="2400" dirty="0" smtClean="0"/>
          </a:p>
          <a:p>
            <a:r>
              <a:rPr lang="en-US" sz="2400" dirty="0" smtClean="0"/>
              <a:t>“… a </a:t>
            </a:r>
            <a:r>
              <a:rPr lang="en-US" sz="2400" dirty="0" smtClean="0"/>
              <a:t>global infrastructure for the Information Society, enabling advanced services by interconnecting (physical and virtual) things based on, existing and evolving, interoperable information and communication technologies.”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sl-SI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1F497D"/>
                </a:solidFill>
              </a:rPr>
              <a:t>Cont. Cross–cutting </a:t>
            </a:r>
            <a:r>
              <a:rPr lang="en-US" sz="2000" b="1" dirty="0" smtClean="0">
                <a:solidFill>
                  <a:srgbClr val="1F497D"/>
                </a:solidFill>
              </a:rPr>
              <a:t>activities and Internet of Things (</a:t>
            </a:r>
            <a:r>
              <a:rPr lang="en-US" sz="2000" b="1" dirty="0" err="1" smtClean="0">
                <a:solidFill>
                  <a:srgbClr val="1F497D"/>
                </a:solidFill>
              </a:rPr>
              <a:t>IoT</a:t>
            </a:r>
            <a:r>
              <a:rPr lang="en-US" sz="2000" b="1" dirty="0" smtClean="0">
                <a:solidFill>
                  <a:srgbClr val="1F497D"/>
                </a:solidFill>
              </a:rPr>
              <a:t>)</a:t>
            </a:r>
            <a:endParaRPr lang="sl-SI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825872" y="6441799"/>
            <a:ext cx="3706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 smtClean="0"/>
              <a:t>PRAXIS Forum, 25. </a:t>
            </a:r>
            <a:r>
              <a:rPr lang="sl-SI" sz="1400" dirty="0" smtClean="0"/>
              <a:t>September 2014</a:t>
            </a:r>
            <a:endParaRPr lang="sl-SI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1F497D"/>
                </a:solidFill>
              </a:rPr>
              <a:t>Hyper scalability</a:t>
            </a:r>
            <a:endParaRPr lang="sl-SI" sz="2000" dirty="0"/>
          </a:p>
        </p:txBody>
      </p:sp>
      <p:sp>
        <p:nvSpPr>
          <p:cNvPr id="6" name="TextBox 5"/>
          <p:cNvSpPr txBox="1"/>
          <p:nvPr/>
        </p:nvSpPr>
        <p:spPr>
          <a:xfrm rot="1095873">
            <a:off x="7378704" y="16617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 smtClean="0">
                <a:solidFill>
                  <a:srgbClr val="7F7F7F"/>
                </a:solidFill>
              </a:rPr>
              <a:t>IoT flavoured</a:t>
            </a:r>
            <a:endParaRPr lang="sl-SI" dirty="0">
              <a:solidFill>
                <a:srgbClr val="7F7F7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2500" y="1354138"/>
            <a:ext cx="773430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Technology is an important enabler, but</a:t>
            </a:r>
          </a:p>
          <a:p>
            <a:endParaRPr lang="en-US" dirty="0" smtClean="0"/>
          </a:p>
          <a:p>
            <a:r>
              <a:rPr lang="en-US" dirty="0" smtClean="0"/>
              <a:t>the really disruptive effect results from the "hyper-scalability" effect of "data" applications – where adoption by user communities is the determining factor for success. </a:t>
            </a:r>
          </a:p>
          <a:p>
            <a:endParaRPr lang="en-US" b="1" dirty="0" smtClean="0"/>
          </a:p>
          <a:p>
            <a:r>
              <a:rPr lang="en-US" b="1" dirty="0" smtClean="0"/>
              <a:t>The penetration of internet</a:t>
            </a:r>
          </a:p>
          <a:p>
            <a:endParaRPr lang="en-US" dirty="0" smtClean="0"/>
          </a:p>
          <a:p>
            <a:r>
              <a:rPr lang="en-US" dirty="0" smtClean="0"/>
              <a:t>will increase in scope and depth due to </a:t>
            </a:r>
            <a:r>
              <a:rPr lang="en-US" dirty="0" err="1" smtClean="0"/>
              <a:t>IoT</a:t>
            </a:r>
            <a:r>
              <a:rPr lang="en-US" dirty="0" smtClean="0"/>
              <a:t>. Not only will new application fields be opened up, but also the penetration of processes, environments and actions by ICT will increase. </a:t>
            </a:r>
          </a:p>
          <a:p>
            <a:endParaRPr lang="en-US" dirty="0" smtClean="0"/>
          </a:p>
          <a:p>
            <a:r>
              <a:rPr lang="en-US" b="1" dirty="0" smtClean="0"/>
              <a:t>The range of “things” </a:t>
            </a:r>
          </a:p>
          <a:p>
            <a:endParaRPr lang="en-US" b="1" dirty="0" smtClean="0"/>
          </a:p>
          <a:p>
            <a:r>
              <a:rPr lang="en-US" dirty="0" smtClean="0"/>
              <a:t>that will be sensed, tracked, and manipulated through </a:t>
            </a:r>
            <a:r>
              <a:rPr lang="en-US" dirty="0" err="1" smtClean="0"/>
              <a:t>IoT</a:t>
            </a:r>
            <a:r>
              <a:rPr lang="en-US" dirty="0" smtClean="0"/>
              <a:t> will be overwhelming, spanning from microscopic and even sub-microscopic entities (bacteria, </a:t>
            </a:r>
            <a:r>
              <a:rPr lang="en-US" dirty="0" err="1" smtClean="0"/>
              <a:t>nanobots</a:t>
            </a:r>
            <a:r>
              <a:rPr lang="en-US" dirty="0" smtClean="0"/>
              <a:t>, etc.) to macroscopic objects. The digital shadows of these “things”, the ‘data’ will be very different, and what constitutes “things” will also depend on the context.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25872" y="6441799"/>
            <a:ext cx="3706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 smtClean="0"/>
              <a:t>PRAXIS Forum, 25. </a:t>
            </a:r>
            <a:r>
              <a:rPr lang="sl-SI" sz="1400" dirty="0" smtClean="0"/>
              <a:t>September 2014</a:t>
            </a:r>
            <a:endParaRPr lang="sl-SI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7</a:t>
            </a:fld>
            <a:endParaRPr lang="sl-SI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MARLSs instead of TRLs?</a:t>
            </a:r>
            <a:endParaRPr kumimoji="0" lang="sl-SI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Screen Shot 2014-09-18 at 15.48.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476760"/>
            <a:ext cx="7150100" cy="4376354"/>
          </a:xfrm>
          <a:prstGeom prst="rect">
            <a:avLst/>
          </a:prstGeom>
          <a:solidFill>
            <a:schemeClr val="bg2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552700" y="6017796"/>
            <a:ext cx="6591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Source: HORIZON 2020 – WORK PROGRAMME 2014-2015; General Annexes</a:t>
            </a:r>
            <a:endParaRPr lang="sl-SI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825872" y="6441799"/>
            <a:ext cx="3706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 smtClean="0"/>
              <a:t>PRAXIS Forum, 25. </a:t>
            </a:r>
            <a:r>
              <a:rPr lang="sl-SI" sz="1400" dirty="0" smtClean="0"/>
              <a:t>September 2014</a:t>
            </a:r>
            <a:endParaRPr lang="sl-SI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4-09-18 at 15.38.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92570">
            <a:off x="4312166" y="3652385"/>
            <a:ext cx="4957366" cy="4018973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1F497D"/>
                </a:solidFill>
              </a:rPr>
              <a:t>Hot topic: Maximize the effect of Metcalf’s Law</a:t>
            </a:r>
            <a:endParaRPr lang="sl-SI" sz="2000" dirty="0"/>
          </a:p>
        </p:txBody>
      </p:sp>
      <p:sp>
        <p:nvSpPr>
          <p:cNvPr id="6" name="TextBox 5"/>
          <p:cNvSpPr txBox="1"/>
          <p:nvPr/>
        </p:nvSpPr>
        <p:spPr>
          <a:xfrm rot="1095873">
            <a:off x="7378704" y="16617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 smtClean="0">
                <a:solidFill>
                  <a:srgbClr val="7F7F7F"/>
                </a:solidFill>
              </a:rPr>
              <a:t>IoT flavoured</a:t>
            </a:r>
            <a:endParaRPr lang="sl-SI" dirty="0">
              <a:solidFill>
                <a:srgbClr val="7F7F7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2500" y="1417638"/>
            <a:ext cx="7200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Metcalfe’s law is an intrinsic aspect of the </a:t>
            </a:r>
            <a:r>
              <a:rPr lang="en-US" dirty="0" err="1" smtClean="0"/>
              <a:t>IoT</a:t>
            </a:r>
            <a:r>
              <a:rPr lang="en-US" dirty="0" smtClean="0"/>
              <a:t> world, </a:t>
            </a:r>
            <a:br>
              <a:rPr lang="en-US" dirty="0" smtClean="0"/>
            </a:br>
            <a:r>
              <a:rPr lang="en-US" dirty="0" smtClean="0"/>
              <a:t>referring to hyper scalability, needs to be fully exploited to maximize the effect of the </a:t>
            </a:r>
            <a:r>
              <a:rPr lang="en-US" dirty="0" err="1" smtClean="0"/>
              <a:t>IoT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It implies in business organizations in re-definition of their business model putting more emphasis on the services associated to hyper-scalability and </a:t>
            </a:r>
            <a:r>
              <a:rPr lang="en-US" dirty="0" err="1" smtClean="0"/>
              <a:t>connectability</a:t>
            </a:r>
            <a:r>
              <a:rPr lang="en-US" dirty="0" smtClean="0"/>
              <a:t>.</a:t>
            </a:r>
            <a:endParaRPr lang="sl-SI" dirty="0"/>
          </a:p>
        </p:txBody>
      </p:sp>
      <p:sp>
        <p:nvSpPr>
          <p:cNvPr id="9" name="TextBox 8"/>
          <p:cNvSpPr txBox="1"/>
          <p:nvPr/>
        </p:nvSpPr>
        <p:spPr>
          <a:xfrm>
            <a:off x="6985000" y="6350168"/>
            <a:ext cx="215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 smtClean="0"/>
              <a:t>Source: </a:t>
            </a:r>
            <a:r>
              <a:rPr lang="sl-SI" sz="1200" dirty="0" smtClean="0">
                <a:hlinkClick r:id="rId3"/>
              </a:rPr>
              <a:t>princeton.edu</a:t>
            </a:r>
            <a:r>
              <a:rPr lang="sl-SI" sz="1200" dirty="0" smtClean="0"/>
              <a:t/>
            </a:r>
            <a:br>
              <a:rPr lang="sl-SI" sz="1200" dirty="0" smtClean="0"/>
            </a:br>
            <a:r>
              <a:rPr lang="sl-SI" sz="1200" dirty="0" smtClean="0"/>
              <a:t>(Gilder/Metcalfe, 1993)</a:t>
            </a:r>
            <a:endParaRPr lang="sl-SI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6745-E436-3444-8617-C87E56ADA910}" type="slidenum">
              <a:rPr lang="sl-SI" smtClean="0"/>
              <a:pPr/>
              <a:t>9</a:t>
            </a:fld>
            <a:endParaRPr lang="sl-SI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dirty="0" err="1" smtClean="0">
                <a:solidFill>
                  <a:srgbClr val="1F497D"/>
                </a:solidFill>
              </a:rPr>
              <a:t>MARLSs</a:t>
            </a:r>
            <a:r>
              <a:rPr lang="en-US" sz="2000" b="1" dirty="0" smtClean="0">
                <a:solidFill>
                  <a:srgbClr val="1F497D"/>
                </a:solidFill>
              </a:rPr>
              <a:t> instead of </a:t>
            </a:r>
            <a:r>
              <a:rPr lang="en-US" sz="2000" b="1" dirty="0" err="1" smtClean="0">
                <a:solidFill>
                  <a:srgbClr val="1F497D"/>
                </a:solidFill>
              </a:rPr>
              <a:t>TRLs</a:t>
            </a:r>
            <a:r>
              <a:rPr lang="en-US" sz="2000" b="1" dirty="0" smtClean="0">
                <a:solidFill>
                  <a:srgbClr val="1F497D"/>
                </a:solidFill>
              </a:rPr>
              <a:t>?</a:t>
            </a:r>
            <a:endParaRPr lang="sl-SI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87400" y="1417638"/>
            <a:ext cx="789940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traditional techno-centric discourse largely relies on the concept of TRL. One of the proposed models/alternative: </a:t>
            </a:r>
            <a:r>
              <a:rPr lang="en-US" b="1" dirty="0" smtClean="0"/>
              <a:t>"market adoption readiness levels" (</a:t>
            </a:r>
            <a:r>
              <a:rPr lang="en-US" b="1" dirty="0" err="1" smtClean="0"/>
              <a:t>MARLs</a:t>
            </a:r>
            <a:r>
              <a:rPr lang="en-US" b="1" dirty="0" smtClean="0"/>
              <a:t>)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IoT</a:t>
            </a:r>
            <a:r>
              <a:rPr lang="en-US" dirty="0" smtClean="0"/>
              <a:t> applications require the development along a different dimension including: </a:t>
            </a:r>
            <a:r>
              <a:rPr lang="en-US" b="1" dirty="0" smtClean="0"/>
              <a:t>adequate business models, the user point of view, societal aspects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Additional MARL parameters (to the </a:t>
            </a:r>
            <a:r>
              <a:rPr lang="en-US" dirty="0" err="1" smtClean="0"/>
              <a:t>TRLs</a:t>
            </a:r>
            <a:r>
              <a:rPr lang="en-US" dirty="0" smtClean="0"/>
              <a:t>):</a:t>
            </a:r>
          </a:p>
          <a:p>
            <a:endParaRPr lang="en-US" dirty="0" smtClean="0"/>
          </a:p>
          <a:p>
            <a:r>
              <a:rPr lang="en-US" b="1" dirty="0" smtClean="0"/>
              <a:t>users </a:t>
            </a:r>
            <a:r>
              <a:rPr lang="en-US" dirty="0" smtClean="0"/>
              <a:t>(numbers of potential early adopters and values associated with feedback loops), </a:t>
            </a:r>
            <a:r>
              <a:rPr lang="en-US" b="1" dirty="0" smtClean="0"/>
              <a:t>data </a:t>
            </a:r>
            <a:r>
              <a:rPr lang="en-US" dirty="0" smtClean="0"/>
              <a:t>(potential quantity and value of data generated by the system and user interactions at each stage of the process) and </a:t>
            </a:r>
            <a:r>
              <a:rPr lang="en-US" b="1" dirty="0" smtClean="0"/>
              <a:t>the level of risk </a:t>
            </a:r>
            <a:r>
              <a:rPr lang="en-US" dirty="0" smtClean="0"/>
              <a:t>(assessment of benefits or </a:t>
            </a:r>
            <a:r>
              <a:rPr lang="en-US" dirty="0" smtClean="0"/>
              <a:t>adverse</a:t>
            </a:r>
            <a:r>
              <a:rPr lang="en-US" dirty="0" smtClean="0"/>
              <a:t>/harmful impacts of the technology on early adopters in various stages of the process).</a:t>
            </a:r>
          </a:p>
          <a:p>
            <a:endParaRPr lang="en-US" dirty="0" smtClean="0"/>
          </a:p>
          <a:p>
            <a:r>
              <a:rPr lang="en-US" b="1" dirty="0" smtClean="0"/>
              <a:t>The fact</a:t>
            </a:r>
            <a:r>
              <a:rPr lang="en-US" dirty="0" smtClean="0"/>
              <a:t>: low-risk technologies can capture large numbers of early adopters, thus generating valuable data and creating a creative cycle of self-reinforcement. </a:t>
            </a:r>
            <a:endParaRPr lang="sl-SI" dirty="0"/>
          </a:p>
        </p:txBody>
      </p:sp>
      <p:sp>
        <p:nvSpPr>
          <p:cNvPr id="7" name="TextBox 6"/>
          <p:cNvSpPr txBox="1"/>
          <p:nvPr/>
        </p:nvSpPr>
        <p:spPr>
          <a:xfrm>
            <a:off x="2825872" y="6441799"/>
            <a:ext cx="3706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 smtClean="0"/>
              <a:t>PRAXIS Forum, 25. </a:t>
            </a:r>
            <a:r>
              <a:rPr lang="sl-SI" sz="1400" dirty="0" smtClean="0"/>
              <a:t>September 2014</a:t>
            </a:r>
            <a:endParaRPr lang="sl-SI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1295</Words>
  <Application>Microsoft Macintosh PowerPoint</Application>
  <PresentationFormat>On-screen Show (4:3)</PresentationFormat>
  <Paragraphs>164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Cross – cutting activities?</vt:lpstr>
      <vt:lpstr>Cont. Cross–cutting activities and Internet of Things (IoT)</vt:lpstr>
      <vt:lpstr>Hyper scalability</vt:lpstr>
      <vt:lpstr>Slide 7</vt:lpstr>
      <vt:lpstr>Hot topic: Maximize the effect of Metcalf’s Law</vt:lpstr>
      <vt:lpstr>MARLSs instead of TRLs?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József Györkös</dc:creator>
  <cp:lastModifiedBy>József Györkös</cp:lastModifiedBy>
  <cp:revision>21</cp:revision>
  <cp:lastPrinted>2014-05-26T14:19:34Z</cp:lastPrinted>
  <dcterms:created xsi:type="dcterms:W3CDTF">2014-09-22T05:24:47Z</dcterms:created>
  <dcterms:modified xsi:type="dcterms:W3CDTF">2014-09-22T08:38:30Z</dcterms:modified>
</cp:coreProperties>
</file>