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5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84" r:id="rId7"/>
    <p:sldId id="282" r:id="rId8"/>
    <p:sldId id="291" r:id="rId9"/>
    <p:sldId id="292" r:id="rId10"/>
    <p:sldId id="293" r:id="rId11"/>
    <p:sldId id="262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A1E"/>
    <a:srgbClr val="4C5F27"/>
    <a:srgbClr val="607731"/>
    <a:srgbClr val="29F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1" autoAdjust="0"/>
    <p:restoredTop sz="94707" autoAdjust="0"/>
  </p:normalViewPr>
  <p:slideViewPr>
    <p:cSldViewPr snapToGrid="0" snapToObjects="1">
      <p:cViewPr varScale="1">
        <p:scale>
          <a:sx n="83" d="100"/>
          <a:sy n="83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uno\Dropbox\PRAXIS%20(2011)\WP7%20&#8211;%20Management\Meeting%20M7%20-%20Genova\P2%20presentations\Praxis%20usage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uno\Dropbox\PRAXIS%20(2011)\WP7%20&#8211;%20Management\Meeting%20M7%20-%20Genova\P2%20presentations\Praxis%20usage%20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Visits</c:v>
                </c:pt>
              </c:strCache>
            </c:strRef>
          </c:tx>
          <c:marker>
            <c:symbol val="none"/>
          </c:marker>
          <c:cat>
            <c:strRef>
              <c:f>Sheet1!$A$10:$A$15</c:f>
              <c:strCache>
                <c:ptCount val="6"/>
                <c:pt idx="0">
                  <c:v>April 2014</c:v>
                </c:pt>
                <c:pt idx="1">
                  <c:v>May 2014</c:v>
                </c:pt>
                <c:pt idx="2">
                  <c:v>June 2014</c:v>
                </c:pt>
                <c:pt idx="3">
                  <c:v>July 2014</c:v>
                </c:pt>
                <c:pt idx="4">
                  <c:v>August 2014</c:v>
                </c:pt>
                <c:pt idx="5">
                  <c:v>September 2014</c:v>
                </c:pt>
              </c:strCache>
            </c:strRef>
          </c:cat>
          <c:val>
            <c:numRef>
              <c:f>Sheet1!$B$10:$B$15</c:f>
              <c:numCache>
                <c:formatCode>General</c:formatCode>
                <c:ptCount val="6"/>
                <c:pt idx="0">
                  <c:v>657</c:v>
                </c:pt>
                <c:pt idx="1">
                  <c:v>793</c:v>
                </c:pt>
                <c:pt idx="2">
                  <c:v>693</c:v>
                </c:pt>
                <c:pt idx="3">
                  <c:v>1149</c:v>
                </c:pt>
                <c:pt idx="4">
                  <c:v>1418</c:v>
                </c:pt>
                <c:pt idx="5">
                  <c:v>1979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Visitors</c:v>
                </c:pt>
              </c:strCache>
            </c:strRef>
          </c:tx>
          <c:marker>
            <c:symbol val="none"/>
          </c:marker>
          <c:cat>
            <c:strRef>
              <c:f>Sheet1!$A$10:$A$15</c:f>
              <c:strCache>
                <c:ptCount val="6"/>
                <c:pt idx="0">
                  <c:v>April 2014</c:v>
                </c:pt>
                <c:pt idx="1">
                  <c:v>May 2014</c:v>
                </c:pt>
                <c:pt idx="2">
                  <c:v>June 2014</c:v>
                </c:pt>
                <c:pt idx="3">
                  <c:v>July 2014</c:v>
                </c:pt>
                <c:pt idx="4">
                  <c:v>August 2014</c:v>
                </c:pt>
                <c:pt idx="5">
                  <c:v>September 2014</c:v>
                </c:pt>
              </c:strCache>
            </c:strRef>
          </c:cat>
          <c:val>
            <c:numRef>
              <c:f>Sheet1!$C$10:$C$15</c:f>
              <c:numCache>
                <c:formatCode>General</c:formatCode>
                <c:ptCount val="6"/>
                <c:pt idx="0">
                  <c:v>519</c:v>
                </c:pt>
                <c:pt idx="1">
                  <c:v>594</c:v>
                </c:pt>
                <c:pt idx="2">
                  <c:v>534</c:v>
                </c:pt>
                <c:pt idx="3">
                  <c:v>829</c:v>
                </c:pt>
                <c:pt idx="4">
                  <c:v>1068</c:v>
                </c:pt>
                <c:pt idx="5">
                  <c:v>1585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82880"/>
        <c:axId val="37484416"/>
      </c:lineChart>
      <c:catAx>
        <c:axId val="3748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37484416"/>
        <c:crosses val="autoZero"/>
        <c:auto val="1"/>
        <c:lblAlgn val="ctr"/>
        <c:lblOffset val="100"/>
        <c:noMultiLvlLbl val="0"/>
      </c:catAx>
      <c:valAx>
        <c:axId val="3748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82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Sheet1!$G$8</c:f>
              <c:strCache>
                <c:ptCount val="1"/>
                <c:pt idx="0">
                  <c:v>Average searches per day</c:v>
                </c:pt>
              </c:strCache>
            </c:strRef>
          </c:tx>
          <c:marker>
            <c:symbol val="none"/>
          </c:marker>
          <c:cat>
            <c:strRef>
              <c:f>Sheet1!$A$10:$A$15</c:f>
              <c:strCache>
                <c:ptCount val="6"/>
                <c:pt idx="0">
                  <c:v>April 2014</c:v>
                </c:pt>
                <c:pt idx="1">
                  <c:v>May 2014</c:v>
                </c:pt>
                <c:pt idx="2">
                  <c:v>June 2014</c:v>
                </c:pt>
                <c:pt idx="3">
                  <c:v>July 2014</c:v>
                </c:pt>
                <c:pt idx="4">
                  <c:v>August 2014</c:v>
                </c:pt>
                <c:pt idx="5">
                  <c:v>September 2014</c:v>
                </c:pt>
              </c:strCache>
            </c:strRef>
          </c:cat>
          <c:val>
            <c:numRef>
              <c:f>Sheet1!$G$10:$G$15</c:f>
              <c:numCache>
                <c:formatCode>0</c:formatCode>
                <c:ptCount val="6"/>
                <c:pt idx="0">
                  <c:v>64.033333333333331</c:v>
                </c:pt>
                <c:pt idx="1">
                  <c:v>75.129032258064512</c:v>
                </c:pt>
                <c:pt idx="2">
                  <c:v>59.266666666666666</c:v>
                </c:pt>
                <c:pt idx="3">
                  <c:v>134.83870967741936</c:v>
                </c:pt>
                <c:pt idx="4">
                  <c:v>150.29032258064515</c:v>
                </c:pt>
                <c:pt idx="5">
                  <c:v>200.66666666666666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48576"/>
        <c:axId val="37850112"/>
      </c:lineChart>
      <c:catAx>
        <c:axId val="37848576"/>
        <c:scaling>
          <c:orientation val="minMax"/>
        </c:scaling>
        <c:delete val="0"/>
        <c:axPos val="b"/>
        <c:majorTickMark val="out"/>
        <c:minorTickMark val="none"/>
        <c:tickLblPos val="nextTo"/>
        <c:crossAx val="37850112"/>
        <c:crosses val="autoZero"/>
        <c:auto val="1"/>
        <c:lblAlgn val="ctr"/>
        <c:lblOffset val="100"/>
        <c:noMultiLvlLbl val="0"/>
      </c:catAx>
      <c:valAx>
        <c:axId val="378501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7848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CC30B0-ABCB-44F0-85C2-5A9EC9D662E1}" type="datetime1">
              <a:rPr lang="nl-BE"/>
              <a:pPr>
                <a:defRPr/>
              </a:pPr>
              <a:t>26/09/2014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7CB008-80B1-417C-99DA-3C116A945DE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008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9E2292-8CF2-41CB-9122-83AF5040C997}" type="datetime1">
              <a:rPr lang="nl-BE"/>
              <a:pPr>
                <a:defRPr/>
              </a:pPr>
              <a:t>26/09/2014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noProof="0" smtClean="0"/>
              <a:t>Klik om de tekststijl van het model te bewerken</a:t>
            </a:r>
          </a:p>
          <a:p>
            <a:pPr lvl="1"/>
            <a:r>
              <a:rPr lang="nl-BE" noProof="0" smtClean="0"/>
              <a:t>Tweede niveau</a:t>
            </a:r>
          </a:p>
          <a:p>
            <a:pPr lvl="2"/>
            <a:r>
              <a:rPr lang="nl-BE" noProof="0" smtClean="0"/>
              <a:t>Derde niveau</a:t>
            </a:r>
          </a:p>
          <a:p>
            <a:pPr lvl="3"/>
            <a:r>
              <a:rPr lang="nl-BE" noProof="0" smtClean="0"/>
              <a:t>Vierde niveau</a:t>
            </a:r>
          </a:p>
          <a:p>
            <a:pPr lvl="4"/>
            <a:r>
              <a:rPr lang="nl-BE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DB94F5-4E54-45CF-A88E-E649B4656B2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151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pt-PT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6F3971-9EBC-4D90-B848-180B5918348D}" type="slidenum">
              <a:rPr lang="nl-NL" altLang="pt-PT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nl-NL" alt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731B5-6BF9-4F68-9C57-163CF76F10AC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34D7-D4E3-498C-A72A-631F4131C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8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C1BB-0B18-4881-ACEF-145474F83BC6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CB29-4FF7-4147-9FE6-D57FF7D8D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AA376-CA56-44CA-ADD5-63FD342C7852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BC6C-0E5C-43A3-959C-9F54DCD68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2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F9A8-DB7E-4624-A2F5-D4677F22194A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AF2B4-8250-44BC-9991-95DC50336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8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BF70-EF74-444F-8D2F-F1BDE7DA1BEF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2545-6538-4977-9317-B17CF36A5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1020-6950-4B82-B2C3-70748EC30DCA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731F-2C7B-48D3-AED9-5CF4A9A9A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6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3953-4992-43A4-8A30-49DB316114D9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ED9F-0060-4F3E-A189-F4823896F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9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B64D-39F5-43FE-85D2-0B5D604DA502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C4C5-7DC0-4F37-802C-18A6AA100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7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F2CA-CD8A-4EA2-B4A8-00B65138F00B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696B-F880-4883-B68A-472F41E66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F1BB-3EB5-464D-A65E-B00832FDAC3B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8AD2A-1A8B-46E7-81EC-7D509A462E2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8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E72F-8898-4E13-9D36-B4540E45FF6F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5597-952D-43B5-8B7F-79A62360B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3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Click to edit Master text styles</a:t>
            </a:r>
          </a:p>
          <a:p>
            <a:pPr lvl="1"/>
            <a:r>
              <a:rPr lang="en-US" altLang="pt-PT" smtClean="0"/>
              <a:t>Second level</a:t>
            </a:r>
          </a:p>
          <a:p>
            <a:pPr lvl="2"/>
            <a:r>
              <a:rPr lang="en-US" altLang="pt-PT" smtClean="0"/>
              <a:t>Third level</a:t>
            </a:r>
          </a:p>
          <a:p>
            <a:pPr lvl="3"/>
            <a:r>
              <a:rPr lang="en-US" altLang="pt-PT" smtClean="0"/>
              <a:t>Fourth level</a:t>
            </a:r>
          </a:p>
          <a:p>
            <a:pPr lvl="4"/>
            <a:r>
              <a:rPr lang="en-US" altLang="pt-P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1ADBEE-8F49-4BED-9FF5-30E799D59996}" type="datetime1">
              <a:rPr lang="nl-BE"/>
              <a:pPr>
                <a:defRPr/>
              </a:pPr>
              <a:t>26/09/2014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428B2-5A7E-4E1B-979F-5225A790E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28" r:id="rId1"/>
    <p:sldLayoutId id="2147493529" r:id="rId2"/>
    <p:sldLayoutId id="2147493530" r:id="rId3"/>
    <p:sldLayoutId id="2147493531" r:id="rId4"/>
    <p:sldLayoutId id="2147493532" r:id="rId5"/>
    <p:sldLayoutId id="2147493533" r:id="rId6"/>
    <p:sldLayoutId id="2147493534" r:id="rId7"/>
    <p:sldLayoutId id="2147493538" r:id="rId8"/>
    <p:sldLayoutId id="2147493535" r:id="rId9"/>
    <p:sldLayoutId id="2147493536" r:id="rId10"/>
    <p:sldLayoutId id="214749353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3775" y="2901950"/>
            <a:ext cx="7772400" cy="24796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900" b="1" dirty="0" smtClean="0">
                <a:solidFill>
                  <a:schemeClr val="bg1">
                    <a:lumMod val="65000"/>
                  </a:schemeClr>
                </a:solidFill>
                <a:cs typeface="Trebuchet MS"/>
              </a:rPr>
              <a:t>Usage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  <a:cs typeface="Trebuchet MS"/>
              </a:rPr>
              <a:t/>
            </a:r>
            <a:br>
              <a:rPr lang="nl-NL" b="1" dirty="0" smtClean="0">
                <a:solidFill>
                  <a:schemeClr val="bg1">
                    <a:lumMod val="65000"/>
                  </a:schemeClr>
                </a:solidFill>
                <a:cs typeface="Trebuchet MS"/>
              </a:rPr>
            </a:br>
            <a:r>
              <a:rPr lang="nl-NL" sz="2400" b="1" dirty="0" smtClean="0">
                <a:cs typeface="Trebuchet MS"/>
              </a:rPr>
              <a:t>Nuno Escudeiro – ISEP Porto – nfe@isep.ipp.pt</a:t>
            </a:r>
            <a:br>
              <a:rPr lang="nl-NL" sz="2400" b="1" dirty="0" smtClean="0">
                <a:cs typeface="Trebuchet MS"/>
              </a:rPr>
            </a:br>
            <a:r>
              <a:rPr lang="nl-NL" sz="2400" b="1" dirty="0">
                <a:cs typeface="Trebuchet MS"/>
              </a:rPr>
              <a:t/>
            </a:r>
            <a:br>
              <a:rPr lang="nl-NL" sz="2400" b="1" dirty="0">
                <a:cs typeface="Trebuchet MS"/>
              </a:rPr>
            </a:br>
            <a:r>
              <a:rPr lang="nl-NL" sz="2400" b="1" dirty="0" smtClean="0">
                <a:cs typeface="Trebuchet MS"/>
              </a:rPr>
              <a:t/>
            </a:r>
            <a:br>
              <a:rPr lang="nl-NL" sz="2400" b="1" dirty="0" smtClean="0">
                <a:cs typeface="Trebuchet MS"/>
              </a:rPr>
            </a:br>
            <a:r>
              <a:rPr lang="nl-NL" sz="3100" b="1" dirty="0" smtClean="0">
                <a:cs typeface="Trebuchet MS"/>
              </a:rPr>
              <a:t>27.09.14</a:t>
            </a:r>
            <a:r>
              <a:rPr lang="nl-NL" sz="2400" b="1" dirty="0" smtClean="0">
                <a:cs typeface="Trebuchet MS"/>
              </a:rPr>
              <a:t/>
            </a:r>
            <a:br>
              <a:rPr lang="nl-NL" sz="2400" b="1" dirty="0" smtClean="0">
                <a:cs typeface="Trebuchet MS"/>
              </a:rPr>
            </a:br>
            <a:r>
              <a:rPr lang="nl-NL" sz="2400" b="1" dirty="0">
                <a:cs typeface="Trebuchet MS"/>
              </a:rPr>
              <a:t/>
            </a:r>
            <a:br>
              <a:rPr lang="nl-NL" sz="2400" b="1" dirty="0">
                <a:cs typeface="Trebuchet MS"/>
              </a:rPr>
            </a:br>
            <a:endParaRPr lang="nl-NL" sz="2400" b="1" dirty="0">
              <a:cs typeface="Trebuchet MS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FBE15-CCCB-450C-9F47-EC2E52C3B7C1}" type="slidenum">
              <a:rPr lang="en-US" b="1">
                <a:cs typeface="Trebuchet MS"/>
              </a:rPr>
              <a:pPr>
                <a:defRPr/>
              </a:pPr>
              <a:t>0</a:t>
            </a:fld>
            <a:endParaRPr lang="en-US" b="1" dirty="0">
              <a:cs typeface="Trebuchet MS"/>
            </a:endParaRPr>
          </a:p>
        </p:txBody>
      </p:sp>
      <p:pic>
        <p:nvPicPr>
          <p:cNvPr id="3076" name="Afbeelding 5" descr="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6075"/>
            <a:ext cx="73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Afbeelding 6" descr="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715000"/>
            <a:ext cx="20764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Afbeelding 8" descr="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346200"/>
            <a:ext cx="3019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10"/>
          <p:cNvSpPr txBox="1"/>
          <p:nvPr/>
        </p:nvSpPr>
        <p:spPr>
          <a:xfrm>
            <a:off x="1009650" y="354013"/>
            <a:ext cx="15684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- Meeting M7</a:t>
            </a:r>
          </a:p>
        </p:txBody>
      </p:sp>
      <p:sp>
        <p:nvSpPr>
          <p:cNvPr id="13" name="Tekstvak 11"/>
          <p:cNvSpPr txBox="1"/>
          <p:nvPr/>
        </p:nvSpPr>
        <p:spPr>
          <a:xfrm>
            <a:off x="3192463" y="354013"/>
            <a:ext cx="20907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Genova, September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8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6075"/>
            <a:ext cx="73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52425" y="933450"/>
            <a:ext cx="7054850" cy="5461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nl-NL" sz="2800" b="1" dirty="0" smtClean="0">
                <a:cs typeface="Trebuchet MS"/>
              </a:rPr>
              <a:t>Usage stats</a:t>
            </a:r>
          </a:p>
        </p:txBody>
      </p:sp>
      <p:sp>
        <p:nvSpPr>
          <p:cNvPr id="13" name="Rechthoek 12"/>
          <p:cNvSpPr/>
          <p:nvPr/>
        </p:nvSpPr>
        <p:spPr>
          <a:xfrm>
            <a:off x="2784475" y="1042988"/>
            <a:ext cx="5921375" cy="53863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287963" y="300038"/>
            <a:ext cx="6731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Trebuchet MS"/>
              </a:rPr>
              <a:t>p. </a:t>
            </a:r>
            <a:fld id="{669A9963-F4F9-47D3-A4A2-05EFCC41EF77}" type="slidenum">
              <a:rPr lang="en-US" b="1">
                <a:solidFill>
                  <a:schemeClr val="bg1">
                    <a:lumMod val="65000"/>
                  </a:schemeClr>
                </a:solidFill>
                <a:cs typeface="Trebuchet MS"/>
              </a:rPr>
              <a:pPr>
                <a:defRPr/>
              </a:pPr>
              <a:t>1</a:t>
            </a:fld>
            <a:endParaRPr lang="en-US" b="1" dirty="0">
              <a:solidFill>
                <a:schemeClr val="bg1">
                  <a:lumMod val="65000"/>
                </a:schemeClr>
              </a:solidFill>
              <a:cs typeface="Trebuchet MS"/>
            </a:endParaRPr>
          </a:p>
        </p:txBody>
      </p:sp>
      <p:sp>
        <p:nvSpPr>
          <p:cNvPr id="9" name="Tekstvak 10"/>
          <p:cNvSpPr txBox="1"/>
          <p:nvPr/>
        </p:nvSpPr>
        <p:spPr>
          <a:xfrm>
            <a:off x="1009650" y="354013"/>
            <a:ext cx="15684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- Meeting M7</a:t>
            </a:r>
          </a:p>
        </p:txBody>
      </p:sp>
      <p:sp>
        <p:nvSpPr>
          <p:cNvPr id="11" name="Tekstvak 11"/>
          <p:cNvSpPr txBox="1"/>
          <p:nvPr/>
        </p:nvSpPr>
        <p:spPr>
          <a:xfrm>
            <a:off x="3192463" y="354013"/>
            <a:ext cx="20907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Genova, September 2014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028696"/>
              </p:ext>
            </p:extLst>
          </p:nvPr>
        </p:nvGraphicFramePr>
        <p:xfrm>
          <a:off x="2266950" y="528637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428510"/>
              </p:ext>
            </p:extLst>
          </p:nvPr>
        </p:nvGraphicFramePr>
        <p:xfrm>
          <a:off x="2305050" y="35861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8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6075"/>
            <a:ext cx="73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52425" y="933450"/>
            <a:ext cx="7054850" cy="5461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/>
              <a:t>Usage stats</a:t>
            </a:r>
            <a:endParaRPr lang="nl-NL" sz="2800" b="1" dirty="0" smtClean="0">
              <a:cs typeface="Trebuchet M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784475" y="1042988"/>
            <a:ext cx="5921375" cy="53863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287963" y="300038"/>
            <a:ext cx="6731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Trebuchet MS"/>
              </a:rPr>
              <a:t>p. </a:t>
            </a:r>
            <a:fld id="{7CD49CA3-1BAB-43D9-A5D2-C9EA81948709}" type="slidenum">
              <a:rPr lang="en-US" b="1">
                <a:solidFill>
                  <a:schemeClr val="bg1">
                    <a:lumMod val="65000"/>
                  </a:schemeClr>
                </a:solidFill>
                <a:cs typeface="Trebuchet MS"/>
              </a:rPr>
              <a:pPr>
                <a:defRPr/>
              </a:pPr>
              <a:t>2</a:t>
            </a:fld>
            <a:endParaRPr lang="en-US" b="1" dirty="0">
              <a:solidFill>
                <a:schemeClr val="bg1">
                  <a:lumMod val="65000"/>
                </a:schemeClr>
              </a:solidFill>
              <a:cs typeface="Trebuchet MS"/>
            </a:endParaRPr>
          </a:p>
        </p:txBody>
      </p:sp>
      <p:sp>
        <p:nvSpPr>
          <p:cNvPr id="9" name="Tekstvak 10"/>
          <p:cNvSpPr txBox="1"/>
          <p:nvPr/>
        </p:nvSpPr>
        <p:spPr>
          <a:xfrm>
            <a:off x="1009650" y="354013"/>
            <a:ext cx="15684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- Meeting M7</a:t>
            </a:r>
          </a:p>
        </p:txBody>
      </p:sp>
      <p:sp>
        <p:nvSpPr>
          <p:cNvPr id="11" name="Tekstvak 11"/>
          <p:cNvSpPr txBox="1"/>
          <p:nvPr/>
        </p:nvSpPr>
        <p:spPr>
          <a:xfrm>
            <a:off x="3192463" y="354013"/>
            <a:ext cx="20907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Genova, September 2014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63629"/>
              </p:ext>
            </p:extLst>
          </p:nvPr>
        </p:nvGraphicFramePr>
        <p:xfrm>
          <a:off x="1765300" y="2478648"/>
          <a:ext cx="5613401" cy="1900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7149"/>
                <a:gridCol w="1876252"/>
              </a:tblGrid>
              <a:tr h="701750"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3200" u="none" strike="noStrike" dirty="0">
                          <a:effectLst/>
                        </a:rPr>
                        <a:t>Registered Providers</a:t>
                      </a:r>
                      <a:endParaRPr lang="pt-PT" sz="3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3200" u="none" strike="noStrike" dirty="0" smtClean="0">
                          <a:effectLst/>
                        </a:rPr>
                        <a:t>134</a:t>
                      </a:r>
                      <a:endParaRPr lang="pt-PT" sz="3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701750"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3200" u="none" strike="noStrike">
                          <a:effectLst/>
                        </a:rPr>
                        <a:t>Registered Students</a:t>
                      </a:r>
                      <a:endParaRPr lang="pt-PT" sz="32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3200" u="none" strike="noStrike" dirty="0" smtClean="0">
                          <a:effectLst/>
                        </a:rPr>
                        <a:t>387</a:t>
                      </a:r>
                      <a:endParaRPr lang="pt-PT" sz="3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  <a:tr h="472607"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3200" u="none" strike="noStrike">
                          <a:effectLst/>
                        </a:rPr>
                        <a:t>Traded offers</a:t>
                      </a:r>
                      <a:endParaRPr lang="pt-PT" sz="32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3200" u="none" strike="noStrike" dirty="0" smtClean="0">
                          <a:effectLst/>
                        </a:rPr>
                        <a:t>199</a:t>
                      </a:r>
                      <a:endParaRPr lang="pt-PT" sz="32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chemeClr val="tx1"/>
              </a:solidFill>
            </a:endParaRPr>
          </a:p>
        </p:txBody>
      </p:sp>
      <p:pic>
        <p:nvPicPr>
          <p:cNvPr id="7171" name="Afbeelding 13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61950"/>
            <a:ext cx="7413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38225" y="1189038"/>
            <a:ext cx="7054850" cy="13462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nl-NL" b="1" dirty="0" smtClean="0">
                <a:solidFill>
                  <a:schemeClr val="bg1"/>
                </a:solidFill>
                <a:cs typeface="Trebuchet MS"/>
              </a:rPr>
              <a:t>In the pipeline</a:t>
            </a: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287963" y="300038"/>
            <a:ext cx="6731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Trebuchet MS"/>
              </a:rPr>
              <a:t>p. </a:t>
            </a:r>
            <a:fld id="{D41A9626-870C-4D31-B7B8-99E43E19EE7C}" type="slidenum">
              <a:rPr lang="en-US" b="1">
                <a:solidFill>
                  <a:schemeClr val="bg1">
                    <a:lumMod val="65000"/>
                  </a:schemeClr>
                </a:solidFill>
                <a:cs typeface="Trebuchet MS"/>
              </a:rPr>
              <a:pPr>
                <a:defRPr/>
              </a:pPr>
              <a:t>3</a:t>
            </a:fld>
            <a:endParaRPr lang="en-US" b="1" dirty="0">
              <a:solidFill>
                <a:schemeClr val="bg1">
                  <a:lumMod val="65000"/>
                </a:schemeClr>
              </a:solidFill>
              <a:cs typeface="Trebuchet MS"/>
            </a:endParaRPr>
          </a:p>
        </p:txBody>
      </p:sp>
      <p:sp>
        <p:nvSpPr>
          <p:cNvPr id="10" name="Tekstvak 10"/>
          <p:cNvSpPr txBox="1"/>
          <p:nvPr/>
        </p:nvSpPr>
        <p:spPr>
          <a:xfrm>
            <a:off x="1009650" y="354013"/>
            <a:ext cx="15684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- Meeting M7</a:t>
            </a:r>
          </a:p>
        </p:txBody>
      </p:sp>
      <p:sp>
        <p:nvSpPr>
          <p:cNvPr id="11" name="Tekstvak 11"/>
          <p:cNvSpPr txBox="1"/>
          <p:nvPr/>
        </p:nvSpPr>
        <p:spPr>
          <a:xfrm>
            <a:off x="3192463" y="354013"/>
            <a:ext cx="20907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Genova, September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8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6075"/>
            <a:ext cx="73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52425" y="933450"/>
            <a:ext cx="7054850" cy="5461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/>
              <a:t>Coming soon</a:t>
            </a:r>
            <a:endParaRPr lang="nl-NL" sz="2800" b="1" dirty="0" smtClean="0">
              <a:solidFill>
                <a:srgbClr val="0070C0"/>
              </a:solidFill>
              <a:cs typeface="Trebuchet M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784475" y="1042988"/>
            <a:ext cx="5921375" cy="53863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287963" y="300038"/>
            <a:ext cx="6731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Trebuchet MS"/>
              </a:rPr>
              <a:t>p. </a:t>
            </a:r>
            <a:fld id="{D7EF8565-D6AA-4232-A80A-753431BB401D}" type="slidenum">
              <a:rPr lang="en-US" b="1">
                <a:solidFill>
                  <a:schemeClr val="bg1">
                    <a:lumMod val="65000"/>
                  </a:schemeClr>
                </a:solidFill>
                <a:cs typeface="Trebuchet MS"/>
              </a:rPr>
              <a:pPr>
                <a:defRPr/>
              </a:pPr>
              <a:t>4</a:t>
            </a:fld>
            <a:endParaRPr lang="en-US" b="1" dirty="0">
              <a:solidFill>
                <a:schemeClr val="bg1">
                  <a:lumMod val="65000"/>
                </a:schemeClr>
              </a:solidFill>
              <a:cs typeface="Trebuchet MS"/>
            </a:endParaRP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altLang="pt-PT" sz="2700" b="1" dirty="0" smtClean="0"/>
              <a:t>Market Gap Analysis</a:t>
            </a:r>
          </a:p>
        </p:txBody>
      </p:sp>
      <p:sp>
        <p:nvSpPr>
          <p:cNvPr id="9" name="Tekstvak 10"/>
          <p:cNvSpPr txBox="1"/>
          <p:nvPr/>
        </p:nvSpPr>
        <p:spPr>
          <a:xfrm>
            <a:off x="1009650" y="354013"/>
            <a:ext cx="15684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- Meeting M7</a:t>
            </a:r>
          </a:p>
        </p:txBody>
      </p:sp>
      <p:sp>
        <p:nvSpPr>
          <p:cNvPr id="11" name="Tekstvak 11"/>
          <p:cNvSpPr txBox="1"/>
          <p:nvPr/>
        </p:nvSpPr>
        <p:spPr>
          <a:xfrm>
            <a:off x="3192463" y="354013"/>
            <a:ext cx="20907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Genova, September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9" y="0"/>
            <a:ext cx="753754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966787"/>
            <a:ext cx="6286500" cy="492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1281112"/>
            <a:ext cx="6410325" cy="429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8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6075"/>
            <a:ext cx="73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52425" y="933450"/>
            <a:ext cx="7054850" cy="5461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/>
              <a:t>Coming soon</a:t>
            </a:r>
            <a:endParaRPr lang="nl-NL" sz="2800" b="1" dirty="0" smtClean="0">
              <a:solidFill>
                <a:srgbClr val="0070C0"/>
              </a:solidFill>
              <a:cs typeface="Trebuchet M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784475" y="1042988"/>
            <a:ext cx="5921375" cy="53863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287963" y="300038"/>
            <a:ext cx="6731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Trebuchet MS"/>
              </a:rPr>
              <a:t>p. </a:t>
            </a:r>
            <a:fld id="{D7EF8565-D6AA-4232-A80A-753431BB401D}" type="slidenum">
              <a:rPr lang="en-US" b="1">
                <a:solidFill>
                  <a:schemeClr val="bg1">
                    <a:lumMod val="65000"/>
                  </a:schemeClr>
                </a:solidFill>
                <a:cs typeface="Trebuchet MS"/>
              </a:rPr>
              <a:pPr>
                <a:defRPr/>
              </a:pPr>
              <a:t>5</a:t>
            </a:fld>
            <a:endParaRPr lang="en-US" b="1" dirty="0">
              <a:solidFill>
                <a:schemeClr val="bg1">
                  <a:lumMod val="65000"/>
                </a:schemeClr>
              </a:solidFill>
              <a:cs typeface="Trebuchet MS"/>
            </a:endParaRP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altLang="pt-PT" sz="2700" b="1" dirty="0" smtClean="0"/>
              <a:t>Market Gap Analysis</a:t>
            </a:r>
          </a:p>
          <a:p>
            <a:pPr eaLnBrk="1" hangingPunct="1"/>
            <a:r>
              <a:rPr lang="pt-PT" altLang="pt-PT" sz="2700" b="1" dirty="0" smtClean="0"/>
              <a:t>Mobility Observatory</a:t>
            </a:r>
          </a:p>
        </p:txBody>
      </p:sp>
      <p:sp>
        <p:nvSpPr>
          <p:cNvPr id="9" name="Tekstvak 10"/>
          <p:cNvSpPr txBox="1"/>
          <p:nvPr/>
        </p:nvSpPr>
        <p:spPr>
          <a:xfrm>
            <a:off x="1009650" y="354013"/>
            <a:ext cx="15684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- Meeting M7</a:t>
            </a:r>
          </a:p>
        </p:txBody>
      </p:sp>
      <p:sp>
        <p:nvSpPr>
          <p:cNvPr id="11" name="Tekstvak 11"/>
          <p:cNvSpPr txBox="1"/>
          <p:nvPr/>
        </p:nvSpPr>
        <p:spPr>
          <a:xfrm>
            <a:off x="3192463" y="354013"/>
            <a:ext cx="20907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Genova, September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09550"/>
            <a:ext cx="79629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8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46075"/>
            <a:ext cx="73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352425" y="933450"/>
            <a:ext cx="7054850" cy="5461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/>
              <a:t>Coming soon</a:t>
            </a:r>
            <a:endParaRPr lang="nl-NL" sz="2800" b="1" dirty="0" smtClean="0">
              <a:solidFill>
                <a:srgbClr val="0070C0"/>
              </a:solidFill>
              <a:cs typeface="Trebuchet M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784475" y="1042988"/>
            <a:ext cx="5921375" cy="53863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287963" y="300038"/>
            <a:ext cx="6731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cs typeface="Trebuchet MS"/>
              </a:rPr>
              <a:t>p. </a:t>
            </a:r>
            <a:fld id="{D7EF8565-D6AA-4232-A80A-753431BB401D}" type="slidenum">
              <a:rPr lang="en-US" b="1">
                <a:solidFill>
                  <a:schemeClr val="bg1">
                    <a:lumMod val="65000"/>
                  </a:schemeClr>
                </a:solidFill>
                <a:cs typeface="Trebuchet MS"/>
              </a:rPr>
              <a:pPr>
                <a:defRPr/>
              </a:pPr>
              <a:t>6</a:t>
            </a:fld>
            <a:endParaRPr lang="en-US" b="1" dirty="0">
              <a:solidFill>
                <a:schemeClr val="bg1">
                  <a:lumMod val="65000"/>
                </a:schemeClr>
              </a:solidFill>
              <a:cs typeface="Trebuchet MS"/>
            </a:endParaRP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altLang="pt-PT" sz="2700" b="1" dirty="0" smtClean="0"/>
              <a:t>Market Gap Analysis</a:t>
            </a:r>
          </a:p>
          <a:p>
            <a:pPr eaLnBrk="1" hangingPunct="1"/>
            <a:r>
              <a:rPr lang="pt-PT" altLang="pt-PT" sz="2700" b="1" dirty="0" smtClean="0"/>
              <a:t>Mobility Observatory</a:t>
            </a:r>
          </a:p>
          <a:p>
            <a:pPr eaLnBrk="1" hangingPunct="1"/>
            <a:r>
              <a:rPr lang="pt-PT" altLang="pt-PT" sz="2700" b="1" dirty="0" smtClean="0"/>
              <a:t>Periodic reports to EC</a:t>
            </a:r>
          </a:p>
          <a:p>
            <a:pPr eaLnBrk="1" hangingPunct="1"/>
            <a:endParaRPr lang="pt-PT" altLang="pt-PT" sz="2700" b="1" dirty="0" smtClean="0"/>
          </a:p>
          <a:p>
            <a:pPr eaLnBrk="1" hangingPunct="1"/>
            <a:r>
              <a:rPr lang="pt-PT" altLang="pt-PT" sz="2700" b="1" dirty="0" smtClean="0"/>
              <a:t>Offer log-book for students and providers</a:t>
            </a:r>
          </a:p>
          <a:p>
            <a:pPr eaLnBrk="1" hangingPunct="1"/>
            <a:r>
              <a:rPr lang="pt-PT" altLang="pt-PT" sz="2700" b="1" dirty="0" smtClean="0"/>
              <a:t>Providers and HEI Rankings</a:t>
            </a:r>
          </a:p>
          <a:p>
            <a:pPr eaLnBrk="1" hangingPunct="1"/>
            <a:r>
              <a:rPr lang="pt-PT" altLang="pt-PT" sz="2700" b="1" dirty="0" smtClean="0"/>
              <a:t>...</a:t>
            </a:r>
          </a:p>
          <a:p>
            <a:pPr eaLnBrk="1" hangingPunct="1"/>
            <a:endParaRPr lang="pt-PT" altLang="pt-PT" sz="2300" b="1" dirty="0" smtClean="0"/>
          </a:p>
        </p:txBody>
      </p:sp>
      <p:sp>
        <p:nvSpPr>
          <p:cNvPr id="9" name="Tekstvak 10"/>
          <p:cNvSpPr txBox="1"/>
          <p:nvPr/>
        </p:nvSpPr>
        <p:spPr>
          <a:xfrm>
            <a:off x="1009650" y="354013"/>
            <a:ext cx="15684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1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- Meeting M7</a:t>
            </a:r>
          </a:p>
        </p:txBody>
      </p:sp>
      <p:sp>
        <p:nvSpPr>
          <p:cNvPr id="11" name="Tekstvak 11"/>
          <p:cNvSpPr txBox="1"/>
          <p:nvPr/>
        </p:nvSpPr>
        <p:spPr>
          <a:xfrm>
            <a:off x="3192463" y="354013"/>
            <a:ext cx="20907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Genova, September 2014</a:t>
            </a:r>
          </a:p>
        </p:txBody>
      </p:sp>
    </p:spTree>
    <p:extLst>
      <p:ext uri="{BB962C8B-B14F-4D97-AF65-F5344CB8AC3E}">
        <p14:creationId xmlns:p14="http://schemas.microsoft.com/office/powerpoint/2010/main" val="230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wgHBhUIBxQWFhUVGBwaFxcXGBwgIBocGh0cIBoaIB8dHSggGxolHB8fITEjKTAtLjouHyA1ODUsNygwLisBCgoKDg0OGxAQGywmHyYxLDU3Ny4sLCs0Ny8rLCw4NzAsNy8sLCw0Lzc0LSwsLjcuLywsNDcsLyw0NCw3NDEtN//AABEIAOEA4QMBEQACEQEDEQH/xAAcAAEAAgMBAQEAAAAAAAAAAAAABgcEBQgDAgH/xABHEAACAQIDBQQECQkGBwAAAAAAAQIDBAUGEQcSITFBE1FhgRQicaEIIzJCUpGSosEVJENicoKxwtEWJlNjZLMXM4OTo9Lh/8QAGwEBAAIDAQEAAAAAAAAAAAAAAAQFAwYHAgH/xAA2EQEAAQMBBAcHAgYDAAAAAAAAAQIDBBEFEiExBkFRYXGBkRMUIqGxwdHh8CMkMjNCUhZTcv/aAAwDAQACEQMRAD8AvEAAAAAAAAAAAAAAAAAAAAAAAAAAAAAAAAAAAAAAAAAAAAAAAAAAAAAAAAAAAAAAAAAAAAAAABp8RzTl7DJbmIXdvCX0ZVYJ/Z11A0NztYyPbT3J3ab/AFadWS+uMGveBjf8ZMka6dvP/s1P/UDOsdqWSr6puUryCf8AmRnBfXOKXvAlVneWt/bq4sZwqQfKUJKSfsaejA9wAAAAAAAAAAAAAAAAAAAAAAADyurmhZ20rm7lGEILWUpNJJLm23wSApfOW3WFObtco01L/Pqp6fuw4Pzlp7AKlxzN+Ysfb/K11VmnzhvbsPsR0h7gNGAAAANjgmOYpgN56Xg9adKffF8Hp0kuUl4NNAdPbKs5zzpl53N3FRrUpblRR5PgmppdE1070wJoAAAaXF814Hg8ty+rxUlzjHWUl7VHVrz0MNd+3RzlYYuysvJjW3ROnbPCPnp8kcuNquCwlpQp1peOkUn97X3GCc6jqiVvR0Vypj4qqY9Z+zGW1mw1429T7UTz7/T2Mv8AxO9/2R6S2FjtPwC4lu3Cq0vGUdV9xt+4905tueesI17oxm0RrTu1eE6fXSPmlmH4hZ4lQ7awqRqR74tPTwfc/AlU101RrTKiv492xVu3aZie+GUemEAAaHF844DhE3Tuq0XJfMh6z9j3eEX7dDDXkW6OcrPF2PmZMa0UTp2zwj58/JHK21fCov4ijWft3V/MyPOfR1RK3o6KZM/1V0x6z9ofENrOHt/GUKq9ji/6Hz3+nsl6nonf6rlPpLZ2G0rLt09Ksp0n+vD8YOXvMlOZannwQr3RrOt8aYirwn86JVZXtrf0O3spxnHvhJNe7qSaaoqjWJUt2zcs1btymYnvjR7npiAAACgfhEZmuamLU8uUJNUoQVSok/lzlrup+EYpNeMvBAU0AAAAAAAB0l8HzBbjDsoTvrlOPpNTegn1hFaRl5ve08NH1AtEDyubija28ri5koxim5SfJJdT5MxEay927dVyqKKI1mVOZw2g3uLVXa4U5UqPLVcJz8W+cV4Lz15Kpv5dVfCnhDoGy+j9rHiK78RVX8o8O2e/0QgiNjAAADJw7ELzDLpXWHzlCa6xfufRrwfA9U11UzrTLDfx7V+jcu0xMd64sjZ6o4/+Y3+kK6XDT5NRLm13S74+a6pWuPlRc+Grm0DbGwqsP+La42/nHj3d/lPfLb68t8PtJXd5JRhBayk+n9X00JNVUUxrKis2a71cW7cazKms35+vsaqO2w9ypUOWi4Sn4ya5L9VcO/Uqr+VVXwp4Q6DsvYFnFiK7sRVX8o8PzPlohhEbCAAAGXhmJ32E3PpOHVJQl3p8/BrlJeDPVFdVE60yj5GLZyKNy7TEx++XZ5LlyNnajmKHol2lCvFa6LlNLm4+PfHz48dLbHyYucJ5uf7Y2JVhT7Sjjbn1jun7Sl5KUIAAoD4QWU7+OMrMttBzozhGNVrj2co8E5d0WtEny1TT01WoU2AAAAAG2wPLWN5gnu4Nb1KvHRyjH1U+5yfqx82BbmRth8qdeN9m+UWlxVvB66/tz/ljr09boBd9OnClTVOkkopaJJaJJckl0QH0BVO13MEqlxHArZ+rHSVXTrJ8Yxfgl63ta7iszbvHchu/RfZ8RROVXHGeEeHXP29e1WxAbeAAAAAB9Uqk6VRVKTalFppp6NNcmn0YidOMPNVMVRNNUaxKQ5ozhf5jtaVtcerGCW8l8+f033cOnTVme9kVXIiJVWztj2cKuuujjM8u6Oz9fBHDAtwAAAAAPazuq9ldRurWTjODTjJdGj7TVNM6wx3bVF2iaK41iebofLmLU8cwWniFPhvr1l3SXCS+vXy0L21ci5RFTlOfiVYmRVZnq+nU2RkQwD8lGM4uM1qnwafUCD4xslybitR1Xb9lJ9aMnBeUfkLyQEHzxsjy3lrKFzi1rO4nOnFbvaThom5RjyjTjrzAo0AAA6I+DdH+6VxL/Uv/AG6YFtgAPmcowg5y5Liw+xEzOkObMVvZ4lidS9qc6k5S49NXwXkuBr9dW9VNTr2NYixZptR/jER6MU8s4AAAAAAAAAAAAAAAAtLYvft0q+HS6NVI+fqy/hEscCvnS0rpZj8bd6O+J+sfdZpYtOAAACDbbXpsxu/+l/vUwOVQAADo34OC/uVWl/qp/wC1RAtYABqs1VnQy1c1Y8GqNTR+O69PeY706W6p7pTdm0RXl2qZ/wBqfq51KF1kAAAAAAAAAAAAAAAAAJrsjrdnmzc+nSmvfGX4EvCnS75Nd6T0b2Fr2VR94+66i3c7AAACAbdJbuzWuu+VJf8Aki/wA5bAAAOlfg9UVSyC5r59xUl92Ef5QLOAAaTOybylcpf4Uv4GHI/tVeCx2RP89a/9Q57KN1UAAAAAAAAAAAAAAAAAJbssTecqbXSM9fssk4f92FD0jn+Qq8Y+q8i5c3AAACudvs93Z5Nd9Wmvfr+AHMQAAB1FsIp7mzijL6U6r++1+AFggAMTFrT0/C6tm/0lOUPtRa/E81071Mwz4132N6i5/rMT6S5slFxluy4Nc0a+69ExMaw/A+gAAAAAAAAAAAAAAACwNjdm6uOVbzpTp7vnNrT3RkTcGnWuZat0rvRTjUW+uZ18oj9YW+WrQgAAAq74RVR08iU4/SuYL7lV/gBzaAAAdWbFqTpbM7RS5tVH9dWo17tAJuAAAULtEwp4VmqrGK9Wo+0j7J8/qlvL6ilyre5cnvdO2Fl+8YVEzzp+GfL9NEaI64AAAAAAAAAAAAAAAAF3bLMKeHZYVeotJV3v/u8oeWnrfvFvh2923r2ucdI8v22ZNEcqOHn1/jyTElqAAAAKn+EhPTJ1CHfcxf1U6v8AUDnQAAA692aUewyBZQ/yIS+0t78QJMAAAQrangTxTAvTaC1qW+svbB/LXlopeT7yJmWt+jejnDYujmf7vk+yqn4a+Hn1fjzUqVDogAAAAAAAAAAAAAABt8qYLPH8cp2Mdd1vWb7oL5T/AAXi0ZbNv2lcUoG0s2MPGquzz6vGeX5dDU4QpU1TprRJaJLolyRexGjlNVU1TMzzl9B8AAACmPhLXCjhVna9ZVKkvsRiv5wKDAAAOz8q23oWV7W0f6OhSj9mEUBtAAAD8aTWjAofP+XHl7GmqK+Jq6yp+H0ofut/U0UuTZ9nXw5S6bsTaPvmP8X9dPCftPn9dUZI65AAAAAAAAAAAAAAXfs1y28Ewf0m6Wlato5a84x+bHwfV+L06FxiWfZ06zzlzjb+0ver+5RPwU/OeuftHr1pgSlAAAAAChPhLXClidna/Rp1JfblFfyAUuAA9KFKdxXjRpc5NJe1vRAdu04KnTUI8ktF5AfQAAAA1OaMCoZhwiVjX4PnCX0ZLk/Z0fg2Yr1qLlO7Kds7Orwr8XaeXXHbH75OfsQsrjDr2dneR3Zwekl+PinzT7tCjqpmmdJdSsXqL1uLludYljnxmAAAAAAAAAAABO9mOVXil7+Vb6PxNJ+qn8+a/jGPN+Oi48SZiWN+d+eUNZ6Q7V93t+wtz8dXPuj8z+vYuQtnPwAAAAAOavhDXCrZ9jTX6O3pxfnKcv5gKxAAbvJNu7vOVnQS13rilr7N+Ovu1A7IAAAAAABC9o2Ufy7Z+nWK+Pprl/iR+j+0unmuvCJlY/tI3qebYdg7X90ueyuT8FXynt8O31UrJOL3Zc0VDokTrxh+B9AAAAAAAAAG9yfluvmXFFb09VTjo6k/ox7v2nyXm+jM1izN2rTqVm1NpUYNnfnjVPKO2fxHWvuxs7ews42lpFRhBJRS6JfxfiXVNMUxpDmF69XeuTcrnWZ5vc9MYAAAAPmpUhSpupVaSXNt6JeYHJm1nEKGKbQrq6tZxnByjGMotNPcpwjwa4NapgREABm4Pil3guJwxHD2o1Kb1i2k9HppyaaYFh4XtyzVa1F6dGjWj1ThutrwcGkn5MC68h54wzOuHuvY6wqQ07SlJ8YN8nr86L6P60uQEoAAAAACtNpWS+23sbwmPrc60F175pd/euvPnrrX5eNr8dPm3Do/trd0xb88P8Z+093Z6diqytbsAAAAAAAAbDAcGu8dxKNjYri+LfSMVzk/Bf0XU927c3Kt2ETNzLeJZm7cnh9Z7I/fev3L2C2mAYZGxslwXGUuspdZPx/DRF3atxbp3Ycwzs25mXpu3PLujshsjIhgAAAAh20nPtnkjDVJrtK9TXsqWvdznJ9IL62+C6tBzTmfNuOZoue2xmtKa11jTXCEf2YLguHDXn3tgaMAAAAAJ3sRvK9rtIt4UG0qiqQmvpR3JS0fgpRjLyA6oAAAAAABVm0PIjpuWL4JHhzqUkuXfOK7u9dOnDlW5WL/AJ0N12Ft3XTHyJ49Uz9J+0qzK9uIAAAAAGdguEXuN4hGyw+OsnzfSK6yk+kV/wDFq2ke7duqurdpRcvLtYtqbt2dI+s9kd698q5bs8t4f6PbcZy0dSo1xm/wiui6e1tu5s2abVOkOabS2ldzru/XwiOUdkfntn9IbozK4AAAAADkTabjFfG883VzWfCFSVKC7oU24x07tdN72tgRcAAAAAAF87C9n93h9x/afGoOEt1q3pyXrJSWkqjXOOsdYpc9HJ92oXUAAAAAAABXWeNnkb2TxHAUoz5zpclPxj0jLw5Pw6wMjE3vio5ts2P0hm1EWcnjT1T1x49sfOO/qqitRq29V0a8XGUXo4yTTT7mnxTKyYmJ0lvFFdNdMVUzrE9j4D0AAN5lfK2I5kud20W7TT0nUl8mPh+tLTovDXRcTNZsVXZ4clbtHaljBo1rnWrqiOc/iO/6ruy7gFjl6x9FsI8/lTfypvvb/guSLi1aptxpS5xnZ97Nub92fCOqPBtTIhAAAAAAAObNqWzLGsOxytiuFU5V7erOVT4tb0qbm9XGUVx0Tb0ktVpprowKwlGUJOM1o1wafQD8A9ra1ubup2dpCU33Ri2/qQG/w7IGbsSlpa2Vf2zhuL66m6gJlgmwnMN3pLFqtK3i1xS1qTXhotI/eAtTKWyzLOWaiuYQdasuKqVtHo++MdN2L15PTXxAnAAAAAAAAAABpMxZVwrMMPz6Gk9NFUjwkvPqvB6mG7Youc1jgbVycKf4c8OyeMfvwVxi2y3F7eblhs4VY9E3uy9mj9Xz1IFeDXH9PFt2N0pxq40vRNM+sfn5NbQ2dZnq1NydFQX0pVIafdk37jHGHdnqS6+kWz6Y1ivXwifvEJdgGyy2t5qtjlTtGv0cNVHzl8qS9m6SreDEca51UWb0puVxNONTu988Z9OUfNYVvQo2tBULaKjGK0UYrRJeCROiIiNIarXcquVTVXOsz2vQ+vAAAAAAAAAA8q1rb1/+fCMv2op/xA8oYdYwesKVNeyEf6AZMUorSIH6AAAAAAAAAAAAAAAAAAAAAAAAAAAAAAAAAAAAAAAAAAAAAAAAAAAAAAAAAAAAAAAAAAAAAAAAAAAAAAAAAAAAAAAAAAAAAAAAAAAAAAAAAAAAAAAAAAAAAAAAAAAAAAAAAAAAAAAAAAAAAAAAAAAAAAAAAAAAAAAAAAAAAAAAAAAeVzcUbWi61xJRiubfjwXm3wS7wMatjOGUMO/KNxWpwo/4k5KMdddNG3po9eGnPXgB81ccwijU7KrcUVLs3V3XUjr2aTbqaa67mib3uXAD7oYvhtxfuwt61KVWMVN04zi5KL0ak4p66aNPXxXegPehd21xNwoTjJxSbSabSlrutrono9PYB7AYlfE7C3ufRrirCM/U9WUkn8ZLchwb+dNbq73wAywPGtdW9vNQrzjFy10TaWu6tZfUuLAx8NxfD8Vgp4dVjNOKmt1/NcpRUtOe65Qkk+T0egHpeYhaWM4Qu5qLqOSjr1cYynL6oRk/IDKAAAAAAAAAAAAAAAAAAAABgY5hlPF8NlZVG4qXVfiuqfJrx6cwNFmHLt9UyxHC8HVGU99b06mkNyOjjKVLdpzjTqKHqRaj6qevFriGj/sTicrqVGNO3hTc+2VRVJOUPzXsI2yTppunF8par1PmpsDcZby9iNhmF3l9Tt9yNFUqUqc3vfJpqpOceySnObpxW85cIwgkubYaOwydmmysri0VSjPt7alTnVlVqb7nSpyjur1dd2Tb1nrqk+WoChkPMPo/o0blUaUqVR9nCc32VbStGhCMuGtGFOrBdHrRg0kBh2+zjHaVxbVIVKdONL0dThCWqap3VWtN6ulHkpJxUVBatrTSK1D6sMgZlsrO3oQnbuVKv2s6naT39d6jrOL7LT14wkpRSi+PGct6e8GXSyDc2drZzq0qd1Up0KsLiNWvU0nOpCCi4ynGWkUoyhoktFJcOAHzY5Jx7D3GtHsataNGzTqOpKOsrWs5zo67je5OnuQ3/wBTiuLAx6+z7MlZR3q1N1I0HBVnWraxcrZ0uzjHdacVU3p9o2paVGtAM+GUswwtL6gnT/OpNN9vUW/FTrTc36j3JVKcqdBpPhGGqb0UQMapkHFqt24x3KdJ06UVuV6vqwi6G9bL1U9yPZ1JRnwetTTRcQJJs9yxcZXsaltXaak6bilOUtN2lCMuMuS1jokuGiXLkBKw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2252529" y="5795010"/>
            <a:ext cx="4628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 smtClean="0">
                <a:latin typeface="+mn-lt"/>
              </a:rPr>
              <a:t>www.praxisnetwork.eu</a:t>
            </a:r>
            <a:endParaRPr lang="pt-PT" sz="3200" b="1" dirty="0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33457" y="1283091"/>
            <a:ext cx="6077086" cy="4291818"/>
            <a:chOff x="1337760" y="1221014"/>
            <a:chExt cx="6077086" cy="4291818"/>
          </a:xfrm>
        </p:grpSpPr>
        <p:pic>
          <p:nvPicPr>
            <p:cNvPr id="15362" name="Afbeelding 4" descr="048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7" t="16738" r="32062" b="18173"/>
            <a:stretch/>
          </p:blipFill>
          <p:spPr bwMode="auto">
            <a:xfrm>
              <a:off x="4069080" y="1221014"/>
              <a:ext cx="3200400" cy="420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540326" y="5143500"/>
              <a:ext cx="18745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PT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7760" y="2001867"/>
              <a:ext cx="99441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600" dirty="0" smtClean="0">
                  <a:latin typeface="+mn-lt"/>
                </a:rPr>
                <a:t>I</a:t>
              </a:r>
              <a:endParaRPr lang="pt-PT" sz="16600" dirty="0">
                <a:latin typeface="+mn-lt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1326" y="2503022"/>
              <a:ext cx="1586865" cy="1644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BF73A3-EA60-43F5-BD5D-78DBCD7E2BFF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1687</TotalTime>
  <Words>126</Words>
  <Application>Microsoft Office PowerPoint</Application>
  <PresentationFormat>On-screen Show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Usage Nuno Escudeiro – ISEP Porto – nfe@isep.ipp.pt   27.09.14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Nuno</cp:lastModifiedBy>
  <cp:revision>268</cp:revision>
  <dcterms:created xsi:type="dcterms:W3CDTF">2010-04-12T23:12:02Z</dcterms:created>
  <dcterms:modified xsi:type="dcterms:W3CDTF">2014-09-26T06:28:13Z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